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0" r:id="rId3"/>
    <p:sldId id="268" r:id="rId4"/>
    <p:sldId id="271" r:id="rId5"/>
    <p:sldId id="269" r:id="rId6"/>
    <p:sldId id="266" r:id="rId7"/>
    <p:sldId id="272" r:id="rId8"/>
    <p:sldId id="273" r:id="rId9"/>
    <p:sldId id="298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409006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256685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968825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792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020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36637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13 September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9/13/2020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image" Target="../media/image36.png"/><Relationship Id="rId7" Type="http://schemas.openxmlformats.org/officeDocument/2006/relationships/image" Target="../media/image5.png"/><Relationship Id="rId12" Type="http://schemas.openxmlformats.org/officeDocument/2006/relationships/image" Target="../media/image11.png"/><Relationship Id="rId1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100.png"/><Relationship Id="rId5" Type="http://schemas.openxmlformats.org/officeDocument/2006/relationships/image" Target="../media/image50.png"/><Relationship Id="rId15" Type="http://schemas.openxmlformats.org/officeDocument/2006/relationships/image" Target="../media/image10.png"/><Relationship Id="rId10" Type="http://schemas.openxmlformats.org/officeDocument/2006/relationships/image" Target="../media/image8.png"/><Relationship Id="rId4" Type="http://schemas.openxmlformats.org/officeDocument/2006/relationships/image" Target="../media/image40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hyperlink" Target="http://www.mathssupport.org/" TargetMode="External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8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9.png"/><Relationship Id="rId9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0.png"/><Relationship Id="rId21" Type="http://schemas.openxmlformats.org/officeDocument/2006/relationships/hyperlink" Target="http://www.mathssupport.org/" TargetMode="External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0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39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13 September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Laws of indices for fractional exponents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understand and use the Laws of indices for rational exponents. 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4820D9A3-E5DA-4684-95C6-38A3BF1584A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B170989C-CE57-4C9B-B2ED-870234FC195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032E3A7-DA71-470D-9269-7CCF9314FD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7AAF7CBB-7E3B-4DAC-A430-DA76B7E17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1282391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exponents that you have used so far have been integers, either positive or negative.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4DF77735-E3C6-4C38-8741-43E519D33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2303546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However, exponents can also be fractions.</a:t>
            </a: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02BCF132-6D93-44B4-98C4-2EF8C8A4A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3131195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8" name="Text Box 25">
            <a:extLst>
              <a:ext uri="{FF2B5EF4-FFF2-40B4-BE49-F238E27FC236}">
                <a16:creationId xmlns:a16="http://schemas.microsoft.com/office/drawing/2014/main" id="{048555A4-86EE-42E7-A28E-FCCBA5AC8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85" y="3941259"/>
            <a:ext cx="31084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is                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3DBB57-2E0B-42EC-BC01-7AE7EA3CD48A}"/>
                  </a:ext>
                </a:extLst>
              </p:cNvPr>
              <p:cNvSpPr txBox="1"/>
              <p:nvPr/>
            </p:nvSpPr>
            <p:spPr>
              <a:xfrm>
                <a:off x="2716477" y="3833537"/>
                <a:ext cx="79348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</m:oMath>
                  </m:oMathPara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3DBB57-2E0B-42EC-BC01-7AE7EA3CD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477" y="3833537"/>
                <a:ext cx="793487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F517A4E-011C-4712-B437-1439213E4224}"/>
                  </a:ext>
                </a:extLst>
              </p:cNvPr>
              <p:cNvSpPr/>
              <p:nvPr/>
            </p:nvSpPr>
            <p:spPr>
              <a:xfrm>
                <a:off x="3319046" y="3561155"/>
                <a:ext cx="38183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F517A4E-011C-4712-B437-1439213E42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046" y="3561155"/>
                <a:ext cx="381836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25">
            <a:extLst>
              <a:ext uri="{FF2B5EF4-FFF2-40B4-BE49-F238E27FC236}">
                <a16:creationId xmlns:a16="http://schemas.microsoft.com/office/drawing/2014/main" id="{FB9CC092-D424-40AA-BBF0-21D0F944B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4865685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understand the meaning of fractional exponents let’s look at the following examples.</a:t>
            </a: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AFCA6A85-76DD-424E-82CD-C94662CF1B0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9D6DD78E-37C1-4D0F-A611-D8F8824D8F8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09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18157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following powers we can see an interesting result.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68533" y="1654134"/>
            <a:ext cx="1009057" cy="518989"/>
            <a:chOff x="1149195" y="1661510"/>
            <a:chExt cx="1009057" cy="518989"/>
          </a:xfrm>
        </p:grpSpPr>
        <p:sp>
          <p:nvSpPr>
            <p:cNvPr id="231451" name="Text Box 27"/>
            <p:cNvSpPr txBox="1">
              <a:spLocks noChangeArrowheads="1"/>
            </p:cNvSpPr>
            <p:nvPr/>
          </p:nvSpPr>
          <p:spPr bwMode="auto">
            <a:xfrm>
              <a:off x="1149195" y="1718834"/>
              <a:ext cx="98135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9412" t="-2083" r="-2941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9412" t="-2128" r="-29412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950330" y="1640198"/>
            <a:ext cx="1468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6479464" y="1573986"/>
            <a:ext cx="14093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7656112" y="1573985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+ n)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3570167" y="1604429"/>
            <a:ext cx="28504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we use this rule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191310" y="2130721"/>
            <a:ext cx="1412566" cy="542840"/>
            <a:chOff x="1149195" y="1665046"/>
            <a:chExt cx="1412566" cy="542840"/>
          </a:xfrm>
        </p:grpSpPr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1149195" y="1746221"/>
              <a:ext cx="141256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=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1408765" y="1688897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8765" y="1688897"/>
                  <a:ext cx="109004" cy="2881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7778" t="-2128" r="-22222" b="-1702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2222" t="-2128" r="-27778" b="-1702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/>
          <p:cNvGrpSpPr/>
          <p:nvPr/>
        </p:nvGrpSpPr>
        <p:grpSpPr>
          <a:xfrm>
            <a:off x="5445998" y="2113143"/>
            <a:ext cx="628144" cy="518989"/>
            <a:chOff x="1149195" y="1661510"/>
            <a:chExt cx="628144" cy="518989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149195" y="1718834"/>
              <a:ext cx="47320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7778" t="-2083" r="-2222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521949" y="1663837"/>
                  <a:ext cx="255390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 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1949" y="1663837"/>
                  <a:ext cx="255390" cy="28815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9524" t="-2128" r="-11905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8" name="Text Box 42"/>
          <p:cNvSpPr txBox="1">
            <a:spLocks noChangeArrowheads="1"/>
          </p:cNvSpPr>
          <p:nvPr/>
        </p:nvSpPr>
        <p:spPr bwMode="auto">
          <a:xfrm>
            <a:off x="6162970" y="2151520"/>
            <a:ext cx="6799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6806173" y="2139377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977390" y="2833441"/>
            <a:ext cx="1362489" cy="478988"/>
            <a:chOff x="2198548" y="2650824"/>
            <a:chExt cx="1362489" cy="4789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5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198548" y="2664043"/>
                  <a:ext cx="1362489" cy="4657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rad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   </m:t>
                      </m:r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e>
                      </m:rad>
                    </m:oMath>
                  </a14:m>
                  <a:endPara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54" name="Text 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98548" y="2664043"/>
                  <a:ext cx="1362489" cy="46576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Rectangle 6"/>
            <p:cNvSpPr/>
            <p:nvPr/>
          </p:nvSpPr>
          <p:spPr>
            <a:xfrm>
              <a:off x="2762118" y="2650824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33"/>
              <p:cNvSpPr txBox="1">
                <a:spLocks noChangeArrowheads="1"/>
              </p:cNvSpPr>
              <p:nvPr/>
            </p:nvSpPr>
            <p:spPr bwMode="auto">
              <a:xfrm>
                <a:off x="5296676" y="2870056"/>
                <a:ext cx="1206099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GB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kumimoji="0" lang="en-GB" alt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 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96676" y="2870056"/>
                <a:ext cx="1206099" cy="465769"/>
              </a:xfrm>
              <a:prstGeom prst="rect">
                <a:avLst/>
              </a:prstGeom>
              <a:blipFill>
                <a:blip r:embed="rId8"/>
                <a:stretch>
                  <a:fillRect l="-8081" t="-9211" b="-30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6447729" y="2865913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560371" y="2890360"/>
            <a:ext cx="35700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However, we know that</a:t>
            </a:r>
          </a:p>
        </p:txBody>
      </p:sp>
      <p:sp>
        <p:nvSpPr>
          <p:cNvPr id="45" name="Text Box 26"/>
          <p:cNvSpPr txBox="1">
            <a:spLocks noChangeArrowheads="1"/>
          </p:cNvSpPr>
          <p:nvPr/>
        </p:nvSpPr>
        <p:spPr bwMode="auto">
          <a:xfrm>
            <a:off x="719730" y="3443575"/>
            <a:ext cx="3156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So, we conclude that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30"/>
              <p:cNvSpPr txBox="1">
                <a:spLocks noChangeArrowheads="1"/>
              </p:cNvSpPr>
              <p:nvPr/>
            </p:nvSpPr>
            <p:spPr bwMode="auto">
              <a:xfrm>
                <a:off x="5186546" y="3444627"/>
                <a:ext cx="650947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6546" y="3444627"/>
                <a:ext cx="650947" cy="4657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4577983" y="3479509"/>
            <a:ext cx="7825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860390" y="3491286"/>
                <a:ext cx="109004" cy="2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390" y="3491286"/>
                <a:ext cx="109004" cy="288156"/>
              </a:xfrm>
              <a:prstGeom prst="rect">
                <a:avLst/>
              </a:prstGeom>
              <a:blipFill>
                <a:blip r:embed="rId10"/>
                <a:stretch>
                  <a:fillRect l="-22222" t="-2128" r="-27778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1881767" y="4200862"/>
            <a:ext cx="15359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Similarly: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99969" y="4214798"/>
            <a:ext cx="1721375" cy="518989"/>
            <a:chOff x="2332500" y="3569712"/>
            <a:chExt cx="1721375" cy="518989"/>
          </a:xfrm>
        </p:grpSpPr>
        <p:grpSp>
          <p:nvGrpSpPr>
            <p:cNvPr id="49" name="Group 48"/>
            <p:cNvGrpSpPr/>
            <p:nvPr/>
          </p:nvGrpSpPr>
          <p:grpSpPr>
            <a:xfrm>
              <a:off x="2332500" y="3569712"/>
              <a:ext cx="1721375" cy="518989"/>
              <a:chOff x="1149194" y="1661510"/>
              <a:chExt cx="1721375" cy="518989"/>
            </a:xfrm>
          </p:grpSpPr>
          <p:sp>
            <p:nvSpPr>
              <p:cNvPr id="50" name="Text Box 27"/>
              <p:cNvSpPr txBox="1">
                <a:spLocks noChangeArrowheads="1"/>
              </p:cNvSpPr>
              <p:nvPr/>
            </p:nvSpPr>
            <p:spPr bwMode="auto">
              <a:xfrm>
                <a:off x="1149194" y="1718834"/>
                <a:ext cx="172137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</a:t>
                </a: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⨯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 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⨯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a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408765" y="1661510"/>
                    <a:ext cx="109004" cy="28911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kumimoji="0" lang="en-GB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den>
                          </m:f>
                        </m:oMath>
                      </m:oMathPara>
                    </a14:m>
                    <a:endParaRPr kumimoji="0" lang="en-GB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51" name="TextBox 5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08765" y="1661510"/>
                    <a:ext cx="109004" cy="289118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 l="-22222" t="-2128" r="-27778" b="-14894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2049248" y="1665046"/>
                    <a:ext cx="109004" cy="28911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kumimoji="0" lang="en-GB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den>
                          </m:f>
                        </m:oMath>
                      </m:oMathPara>
                    </a14:m>
                    <a:endParaRPr kumimoji="0" lang="en-GB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49248" y="1665046"/>
                    <a:ext cx="109004" cy="289118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 l="-22222" t="-2083" r="-27778" b="-14583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3874014" y="3577731"/>
                  <a:ext cx="109004" cy="2891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4014" y="3577731"/>
                  <a:ext cx="109004" cy="289118"/>
                </a:xfrm>
                <a:prstGeom prst="rect">
                  <a:avLst/>
                </a:prstGeom>
                <a:blipFill>
                  <a:blip r:embed="rId13"/>
                  <a:stretch>
                    <a:fillRect l="-29412" t="-2128" r="-29412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3196698" y="4974468"/>
            <a:ext cx="2061334" cy="490268"/>
            <a:chOff x="4922482" y="3555776"/>
            <a:chExt cx="2061334" cy="4902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922482" y="3555776"/>
                  <a:ext cx="2061334" cy="4657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</m:rad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   </m:t>
                      </m:r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</m:rad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   </m:t>
                      </m:r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</m:rad>
                    </m:oMath>
                  </a14:m>
                  <a:endPara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60" name="Text 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922482" y="3555776"/>
                  <a:ext cx="2061334" cy="465769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1" name="Rectangle 60"/>
            <p:cNvSpPr/>
            <p:nvPr/>
          </p:nvSpPr>
          <p:spPr>
            <a:xfrm>
              <a:off x="6193221" y="3584379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509088" y="3579852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4" name="Text Box 42"/>
          <p:cNvSpPr txBox="1">
            <a:spLocks noChangeArrowheads="1"/>
          </p:cNvSpPr>
          <p:nvPr/>
        </p:nvSpPr>
        <p:spPr bwMode="auto">
          <a:xfrm>
            <a:off x="5195385" y="4259792"/>
            <a:ext cx="590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Text Box 42"/>
          <p:cNvSpPr txBox="1">
            <a:spLocks noChangeArrowheads="1"/>
          </p:cNvSpPr>
          <p:nvPr/>
        </p:nvSpPr>
        <p:spPr bwMode="auto">
          <a:xfrm>
            <a:off x="5243960" y="4971363"/>
            <a:ext cx="590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Text Box 26"/>
          <p:cNvSpPr txBox="1">
            <a:spLocks noChangeArrowheads="1"/>
          </p:cNvSpPr>
          <p:nvPr/>
        </p:nvSpPr>
        <p:spPr bwMode="auto">
          <a:xfrm>
            <a:off x="2345413" y="4974024"/>
            <a:ext cx="6848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30"/>
              <p:cNvSpPr txBox="1">
                <a:spLocks noChangeArrowheads="1"/>
              </p:cNvSpPr>
              <p:nvPr/>
            </p:nvSpPr>
            <p:spPr bwMode="auto">
              <a:xfrm>
                <a:off x="5443747" y="5543654"/>
                <a:ext cx="691600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7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3747" y="5543654"/>
                <a:ext cx="691600" cy="46576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Box 27"/>
          <p:cNvSpPr txBox="1">
            <a:spLocks noChangeArrowheads="1"/>
          </p:cNvSpPr>
          <p:nvPr/>
        </p:nvSpPr>
        <p:spPr bwMode="auto">
          <a:xfrm>
            <a:off x="4872981" y="5590006"/>
            <a:ext cx="80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121344" y="5592251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344" y="5592251"/>
                <a:ext cx="109004" cy="289118"/>
              </a:xfrm>
              <a:prstGeom prst="rect">
                <a:avLst/>
              </a:prstGeom>
              <a:blipFill>
                <a:blip r:embed="rId16"/>
                <a:stretch>
                  <a:fillRect l="-22222" t="-2083" r="-27778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 Box 26"/>
          <p:cNvSpPr txBox="1">
            <a:spLocks noChangeArrowheads="1"/>
          </p:cNvSpPr>
          <p:nvPr/>
        </p:nvSpPr>
        <p:spPr bwMode="auto">
          <a:xfrm>
            <a:off x="3365660" y="5579896"/>
            <a:ext cx="11544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so</a:t>
            </a:r>
          </a:p>
        </p:txBody>
      </p:sp>
      <p:sp>
        <p:nvSpPr>
          <p:cNvPr id="54" name="Rectangle 53">
            <a:hlinkClick r:id="rId17"/>
            <a:extLst>
              <a:ext uri="{FF2B5EF4-FFF2-40B4-BE49-F238E27FC236}">
                <a16:creationId xmlns:a16="http://schemas.microsoft.com/office/drawing/2014/main" id="{8A9CFA34-DE36-414B-9134-048EE41B18A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17"/>
            <a:extLst>
              <a:ext uri="{FF2B5EF4-FFF2-40B4-BE49-F238E27FC236}">
                <a16:creationId xmlns:a16="http://schemas.microsoft.com/office/drawing/2014/main" id="{F3C07610-A84B-4B76-A677-29187BF849A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4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27" grpId="0" autoUpdateAnimBg="0"/>
      <p:bldP spid="28" grpId="0" autoUpdateAnimBg="0"/>
      <p:bldP spid="29" grpId="0" autoUpdateAnimBg="0"/>
      <p:bldP spid="38" grpId="0" autoUpdateAnimBg="0"/>
      <p:bldP spid="39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/>
      <p:bldP spid="47" grpId="0"/>
      <p:bldP spid="48" grpId="0"/>
      <p:bldP spid="53" grpId="0" autoUpdateAnimBg="0"/>
      <p:bldP spid="64" grpId="0" autoUpdateAnimBg="0"/>
      <p:bldP spid="65" grpId="0" autoUpdateAnimBg="0"/>
      <p:bldP spid="66" grpId="0" autoUpdateAnimBg="0"/>
      <p:bldP spid="67" grpId="0"/>
      <p:bldP spid="68" grpId="0"/>
      <p:bldP spid="69" grpId="0"/>
      <p:bldP spid="7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9213" y="3886200"/>
            <a:ext cx="2705573" cy="1100081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22262" y="1074213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From the previous examples we can conclude.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96788" y="2453769"/>
            <a:ext cx="6750424" cy="823633"/>
            <a:chOff x="1684666" y="5091280"/>
            <a:chExt cx="6491146" cy="823633"/>
          </a:xfrm>
        </p:grpSpPr>
        <p:sp>
          <p:nvSpPr>
            <p:cNvPr id="231461" name="Text Box 37"/>
            <p:cNvSpPr txBox="1">
              <a:spLocks noChangeArrowheads="1"/>
            </p:cNvSpPr>
            <p:nvPr/>
          </p:nvSpPr>
          <p:spPr bwMode="auto">
            <a:xfrm>
              <a:off x="1684666" y="5091280"/>
              <a:ext cx="6491146" cy="8236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If we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raise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a number to a fractional power   is the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same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as the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th  root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of the number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7652813" y="5105729"/>
                  <a:ext cx="158570" cy="4047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</m:t>
                            </m:r>
                          </m:den>
                        </m:f>
                      </m:oMath>
                    </m:oMathPara>
                  </a14:m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52813" y="5105729"/>
                  <a:ext cx="158570" cy="404726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l="-18519" r="-14815" b="-89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 Box 30"/>
              <p:cNvSpPr txBox="1">
                <a:spLocks noChangeArrowheads="1"/>
              </p:cNvSpPr>
              <p:nvPr/>
            </p:nvSpPr>
            <p:spPr bwMode="auto">
              <a:xfrm>
                <a:off x="3339068" y="4187647"/>
                <a:ext cx="974819" cy="6526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r>
                          <a:rPr kumimoji="0" lang="en-US" alt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rad>
                  </m:oMath>
                </a14:m>
                <a:endParaRPr kumimoji="0" lang="en-GB" altLang="en-US" sz="36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2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9068" y="4187647"/>
                <a:ext cx="974819" cy="65261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 Box 27"/>
          <p:cNvSpPr txBox="1">
            <a:spLocks noChangeArrowheads="1"/>
          </p:cNvSpPr>
          <p:nvPr/>
        </p:nvSpPr>
        <p:spPr bwMode="auto">
          <a:xfrm>
            <a:off x="4528250" y="4146951"/>
            <a:ext cx="13965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GB" altLang="en-US" sz="40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</a:rPr>
              <a:t>  </a:t>
            </a: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</a:rPr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379893" y="4096168"/>
                <a:ext cx="158570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893" y="4096168"/>
                <a:ext cx="158570" cy="404726"/>
              </a:xfrm>
              <a:prstGeom prst="rect">
                <a:avLst/>
              </a:prstGeom>
              <a:blipFill>
                <a:blip r:embed="rId17"/>
                <a:stretch>
                  <a:fillRect l="-23077" r="-15385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hlinkClick r:id="rId18"/>
            <a:extLst>
              <a:ext uri="{FF2B5EF4-FFF2-40B4-BE49-F238E27FC236}">
                <a16:creationId xmlns:a16="http://schemas.microsoft.com/office/drawing/2014/main" id="{479CB7C3-ACBC-4A4F-A44D-9A8ABD9DED7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18"/>
            <a:extLst>
              <a:ext uri="{FF2B5EF4-FFF2-40B4-BE49-F238E27FC236}">
                <a16:creationId xmlns:a16="http://schemas.microsoft.com/office/drawing/2014/main" id="{733BFB87-B76B-4F91-9E78-163168EB232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03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2" grpId="0"/>
      <p:bldP spid="73" grpId="0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18157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08614" y="1385507"/>
            <a:ext cx="3344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Write in radical form: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4146462" y="1327778"/>
            <a:ext cx="662361" cy="577122"/>
            <a:chOff x="1149195" y="1603377"/>
            <a:chExt cx="662361" cy="577122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149195" y="1718834"/>
              <a:ext cx="66236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13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545929" y="1603377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5929" y="1603377"/>
                  <a:ext cx="109004" cy="288156"/>
                </a:xfrm>
                <a:prstGeom prst="rect">
                  <a:avLst/>
                </a:prstGeom>
                <a:blipFill>
                  <a:blip r:embed="rId3"/>
                  <a:stretch>
                    <a:fillRect l="-22222" t="-2128" r="-27778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3657600" y="2438400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13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67115" y="2358255"/>
                <a:ext cx="109004" cy="2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115" y="2358255"/>
                <a:ext cx="109004" cy="288156"/>
              </a:xfrm>
              <a:prstGeom prst="rect">
                <a:avLst/>
              </a:prstGeom>
              <a:blipFill>
                <a:blip r:embed="rId3"/>
                <a:stretch>
                  <a:fillRect l="-22222" t="-2128" r="-27778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25">
            <a:extLst>
              <a:ext uri="{FF2B5EF4-FFF2-40B4-BE49-F238E27FC236}">
                <a16:creationId xmlns:a16="http://schemas.microsoft.com/office/drawing/2014/main" id="{E5F64552-6573-4AC3-B035-CF052B038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464" y="3269291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59" name="Text Box 26">
            <a:extLst>
              <a:ext uri="{FF2B5EF4-FFF2-40B4-BE49-F238E27FC236}">
                <a16:creationId xmlns:a16="http://schemas.microsoft.com/office/drawing/2014/main" id="{2F870C71-4B41-4C5E-AF7F-818B886B6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934" y="3836641"/>
            <a:ext cx="260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value of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EF56643-AACC-4299-8B97-069262BCCB35}"/>
              </a:ext>
            </a:extLst>
          </p:cNvPr>
          <p:cNvGrpSpPr/>
          <p:nvPr/>
        </p:nvGrpSpPr>
        <p:grpSpPr>
          <a:xfrm>
            <a:off x="4187169" y="3778912"/>
            <a:ext cx="712054" cy="577122"/>
            <a:chOff x="1066582" y="1603377"/>
            <a:chExt cx="712054" cy="577122"/>
          </a:xfrm>
        </p:grpSpPr>
        <p:sp>
          <p:nvSpPr>
            <p:cNvPr id="71" name="Text Box 27">
              <a:extLst>
                <a:ext uri="{FF2B5EF4-FFF2-40B4-BE49-F238E27FC236}">
                  <a16:creationId xmlns:a16="http://schemas.microsoft.com/office/drawing/2014/main" id="{E3BD7BCD-BFB7-4C3C-8B8A-9D08577345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582" y="1718834"/>
              <a:ext cx="7120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64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/>
                <p:nvPr/>
              </p:nvSpPr>
              <p:spPr>
                <a:xfrm>
                  <a:off x="1545929" y="1603377"/>
                  <a:ext cx="109004" cy="2891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5929" y="1603377"/>
                  <a:ext cx="109004" cy="289118"/>
                </a:xfrm>
                <a:prstGeom prst="rect">
                  <a:avLst/>
                </a:prstGeom>
                <a:blipFill>
                  <a:blip r:embed="rId4"/>
                  <a:stretch>
                    <a:fillRect l="-29412" t="-2128" r="-29412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7" name="Text Box 30">
            <a:extLst>
              <a:ext uri="{FF2B5EF4-FFF2-40B4-BE49-F238E27FC236}">
                <a16:creationId xmlns:a16="http://schemas.microsoft.com/office/drawing/2014/main" id="{503D22AA-3E30-461E-9146-52F75DB45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342" y="4676110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64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/>
              <p:nvPr/>
            </p:nvSpPr>
            <p:spPr>
              <a:xfrm>
                <a:off x="4389979" y="4551551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979" y="4551551"/>
                <a:ext cx="109004" cy="289118"/>
              </a:xfrm>
              <a:prstGeom prst="rect">
                <a:avLst/>
              </a:prstGeom>
              <a:blipFill>
                <a:blip r:embed="rId5"/>
                <a:stretch>
                  <a:fillRect l="-22222" t="-2128" r="-27778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64</m:t>
                        </m:r>
                      </m:e>
                    </m:rad>
                  </m:oMath>
                </a14:m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 = 4</a:t>
                </a:r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blipFill>
                <a:blip r:embed="rId6"/>
                <a:stretch>
                  <a:fillRect t="-2439" r="-6604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30">
                <a:extLst>
                  <a:ext uri="{FF2B5EF4-FFF2-40B4-BE49-F238E27FC236}">
                    <a16:creationId xmlns:a16="http://schemas.microsoft.com/office/drawing/2014/main" id="{5A2FEA62-8505-4E35-9C40-3F7C36EBE8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1285" y="2395971"/>
                <a:ext cx="975075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13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0" name="Text Box 30">
                <a:extLst>
                  <a:ext uri="{FF2B5EF4-FFF2-40B4-BE49-F238E27FC236}">
                    <a16:creationId xmlns:a16="http://schemas.microsoft.com/office/drawing/2014/main" id="{5A2FEA62-8505-4E35-9C40-3F7C36EBE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1285" y="2395971"/>
                <a:ext cx="975075" cy="496483"/>
              </a:xfrm>
              <a:prstGeom prst="rect">
                <a:avLst/>
              </a:prstGeom>
              <a:blipFill>
                <a:blip r:embed="rId7"/>
                <a:stretch>
                  <a:fillRect l="-10000" t="-2469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30">
                <a:extLst>
                  <a:ext uri="{FF2B5EF4-FFF2-40B4-BE49-F238E27FC236}">
                    <a16:creationId xmlns:a16="http://schemas.microsoft.com/office/drawing/2014/main" id="{7F94ECF8-1AC0-435E-8B1A-F773D26036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8673" y="4650184"/>
                <a:ext cx="1009507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64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1" name="Text Box 30">
                <a:extLst>
                  <a:ext uri="{FF2B5EF4-FFF2-40B4-BE49-F238E27FC236}">
                    <a16:creationId xmlns:a16="http://schemas.microsoft.com/office/drawing/2014/main" id="{7F94ECF8-1AC0-435E-8B1A-F773D2603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18673" y="4650184"/>
                <a:ext cx="1009507" cy="496483"/>
              </a:xfrm>
              <a:prstGeom prst="rect">
                <a:avLst/>
              </a:prstGeom>
              <a:blipFill>
                <a:blip r:embed="rId8"/>
                <a:stretch>
                  <a:fillRect l="-9036" t="-2469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9"/>
            <a:extLst>
              <a:ext uri="{FF2B5EF4-FFF2-40B4-BE49-F238E27FC236}">
                <a16:creationId xmlns:a16="http://schemas.microsoft.com/office/drawing/2014/main" id="{12F29F5B-EC5E-4397-B553-3825A2087F0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9"/>
            <a:extLst>
              <a:ext uri="{FF2B5EF4-FFF2-40B4-BE49-F238E27FC236}">
                <a16:creationId xmlns:a16="http://schemas.microsoft.com/office/drawing/2014/main" id="{D3304124-5428-43F7-9AAD-072058BBF89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2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57" grpId="0"/>
      <p:bldP spid="59" grpId="0" autoUpdateAnimBg="0"/>
      <p:bldP spid="77" grpId="0"/>
      <p:bldP spid="78" grpId="0"/>
      <p:bldP spid="79" grpId="0"/>
      <p:bldP spid="80" grpId="0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1468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1186791" y="1643313"/>
            <a:ext cx="9733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Since</a:t>
            </a:r>
          </a:p>
        </p:txBody>
      </p:sp>
      <p:sp>
        <p:nvSpPr>
          <p:cNvPr id="227359" name="Text Box 31"/>
          <p:cNvSpPr txBox="1">
            <a:spLocks noChangeArrowheads="1"/>
          </p:cNvSpPr>
          <p:nvPr/>
        </p:nvSpPr>
        <p:spPr bwMode="auto">
          <a:xfrm>
            <a:off x="2728294" y="1587313"/>
            <a:ext cx="6944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505124" y="966558"/>
                <a:ext cx="861966" cy="552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124" y="966558"/>
                <a:ext cx="861966" cy="5528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3367090" y="1592664"/>
            <a:ext cx="1593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366328" y="2057637"/>
                <a:ext cx="861966" cy="552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328" y="2057637"/>
                <a:ext cx="861966" cy="5528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3053885" y="2046024"/>
            <a:ext cx="2552183" cy="569195"/>
            <a:chOff x="3053885" y="2180494"/>
            <a:chExt cx="2552183" cy="5691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3053885" y="2180494"/>
                  <a:ext cx="2552183" cy="56919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g>
                          <m:e>
                            <m:sSup>
                              <m:sSupPr>
                                <m:ctrlP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   </m:t>
                            </m:r>
                            <m:sSup>
                              <m:sSupPr>
                                <m:ctrlP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   </m:t>
                            </m:r>
                            <m:sSup>
                              <m:sSupPr>
                                <m:ctrlP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3885" y="2180494"/>
                  <a:ext cx="2552183" cy="56919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/>
            <p:cNvSpPr/>
            <p:nvPr/>
          </p:nvSpPr>
          <p:spPr>
            <a:xfrm>
              <a:off x="4533926" y="2274751"/>
              <a:ext cx="3321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×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997835" y="2277726"/>
              <a:ext cx="3321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×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3131945" y="2110979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366328" y="2626231"/>
                <a:ext cx="861966" cy="552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328" y="2626231"/>
                <a:ext cx="861966" cy="5528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3201018" y="2673918"/>
            <a:ext cx="1593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3855296" y="2692331"/>
            <a:ext cx="8739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81082" y="2675349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082" y="2675349"/>
                <a:ext cx="109004" cy="289118"/>
              </a:xfrm>
              <a:prstGeom prst="rect">
                <a:avLst/>
              </a:prstGeom>
              <a:blipFill rotWithShape="0">
                <a:blip r:embed="rId7"/>
                <a:stretch>
                  <a:fillRect l="-27778" t="-2128" r="-22222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1186791" y="3849835"/>
            <a:ext cx="9733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31"/>
              <p:cNvSpPr txBox="1">
                <a:spLocks noChangeArrowheads="1"/>
              </p:cNvSpPr>
              <p:nvPr/>
            </p:nvSpPr>
            <p:spPr bwMode="auto">
              <a:xfrm>
                <a:off x="3580351" y="3864729"/>
                <a:ext cx="1094530" cy="494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34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0351" y="3864729"/>
                <a:ext cx="1094530" cy="494879"/>
              </a:xfrm>
              <a:prstGeom prst="rect">
                <a:avLst/>
              </a:prstGeom>
              <a:blipFill>
                <a:blip r:embed="rId8"/>
                <a:stretch>
                  <a:fillRect t="-2469" r="-7778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34"/>
              <p:cNvSpPr txBox="1">
                <a:spLocks noChangeArrowheads="1"/>
              </p:cNvSpPr>
              <p:nvPr/>
            </p:nvSpPr>
            <p:spPr bwMode="auto">
              <a:xfrm>
                <a:off x="4624103" y="3860905"/>
                <a:ext cx="1116234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GB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kumimoji="0" lang="en-GB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kumimoji="0" lang="en-US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𝑛</m:t>
                                  </m:r>
                                </m:deg>
                                <m:e>
                                  <m:r>
                                    <a:rPr kumimoji="0" lang="en-US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24103" y="3860905"/>
                <a:ext cx="1116234" cy="4657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897656" y="3280701"/>
            <a:ext cx="1468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2634665" y="3285369"/>
                <a:ext cx="937436" cy="502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𝑚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665" y="3285369"/>
                <a:ext cx="937436" cy="50206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31"/>
              <p:cNvSpPr txBox="1">
                <a:spLocks noChangeArrowheads="1"/>
              </p:cNvSpPr>
              <p:nvPr/>
            </p:nvSpPr>
            <p:spPr bwMode="auto">
              <a:xfrm>
                <a:off x="3604221" y="4482176"/>
                <a:ext cx="1094530" cy="494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48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04221" y="4482176"/>
                <a:ext cx="1094530" cy="494879"/>
              </a:xfrm>
              <a:prstGeom prst="rect">
                <a:avLst/>
              </a:prstGeom>
              <a:blipFill>
                <a:blip r:embed="rId11"/>
                <a:stretch>
                  <a:fillRect t="-2469" r="-7778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34"/>
              <p:cNvSpPr txBox="1">
                <a:spLocks noChangeArrowheads="1"/>
              </p:cNvSpPr>
              <p:nvPr/>
            </p:nvSpPr>
            <p:spPr bwMode="auto">
              <a:xfrm>
                <a:off x="4647973" y="4503538"/>
                <a:ext cx="111623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GB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 </m:t>
                              </m:r>
                            </m:e>
                          </m:d>
                        </m:e>
                        <m:sup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7973" y="4503538"/>
                <a:ext cx="1116234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15949" y="4526852"/>
                <a:ext cx="114390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949" y="4526852"/>
                <a:ext cx="114390" cy="289182"/>
              </a:xfrm>
              <a:prstGeom prst="rect">
                <a:avLst/>
              </a:prstGeom>
              <a:blipFill>
                <a:blip r:embed="rId13"/>
                <a:stretch>
                  <a:fillRect l="-21053" t="-2128" r="-21053" b="-106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31"/>
              <p:cNvSpPr txBox="1">
                <a:spLocks noChangeArrowheads="1"/>
              </p:cNvSpPr>
              <p:nvPr/>
            </p:nvSpPr>
            <p:spPr bwMode="auto">
              <a:xfrm>
                <a:off x="3571008" y="5185152"/>
                <a:ext cx="1094530" cy="494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52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71008" y="5185152"/>
                <a:ext cx="1094530" cy="494879"/>
              </a:xfrm>
              <a:prstGeom prst="rect">
                <a:avLst/>
              </a:prstGeom>
              <a:blipFill>
                <a:blip r:embed="rId14"/>
                <a:stretch>
                  <a:fillRect t="-2469" r="-7821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34"/>
              <p:cNvSpPr txBox="1">
                <a:spLocks noChangeArrowheads="1"/>
              </p:cNvSpPr>
              <p:nvPr/>
            </p:nvSpPr>
            <p:spPr bwMode="auto">
              <a:xfrm>
                <a:off x="4647973" y="5218366"/>
                <a:ext cx="58236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3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7973" y="5218366"/>
                <a:ext cx="582366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020267" y="5229813"/>
                <a:ext cx="148054" cy="263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267" y="5229813"/>
                <a:ext cx="148054" cy="263598"/>
              </a:xfrm>
              <a:prstGeom prst="rect">
                <a:avLst/>
              </a:prstGeom>
              <a:blipFill>
                <a:blip r:embed="rId16"/>
                <a:stretch>
                  <a:fillRect l="-12500" r="-833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273928" y="2034172"/>
                <a:ext cx="1516837" cy="539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alt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kumimoji="0" lang="en-US" alt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alt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kumimoji="0" lang="en-US" alt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928" y="2034172"/>
                <a:ext cx="1516837" cy="539571"/>
              </a:xfrm>
              <a:prstGeom prst="rect">
                <a:avLst/>
              </a:prstGeom>
              <a:blipFill rotWithShape="0">
                <a:blip r:embed="rId20"/>
                <a:stretch>
                  <a:fillRect l="-602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Line 31"/>
          <p:cNvSpPr>
            <a:spLocks noChangeShapeType="1"/>
          </p:cNvSpPr>
          <p:nvPr/>
        </p:nvSpPr>
        <p:spPr bwMode="auto">
          <a:xfrm flipH="1" flipV="1">
            <a:off x="6429397" y="2167175"/>
            <a:ext cx="170222" cy="24630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 flipH="1" flipV="1">
            <a:off x="5639795" y="2180805"/>
            <a:ext cx="170222" cy="24630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>
            <a:hlinkClick r:id="rId21"/>
            <a:extLst>
              <a:ext uri="{FF2B5EF4-FFF2-40B4-BE49-F238E27FC236}">
                <a16:creationId xmlns:a16="http://schemas.microsoft.com/office/drawing/2014/main" id="{966EB631-AEA5-4C89-8D9A-660301040FE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21"/>
            <a:extLst>
              <a:ext uri="{FF2B5EF4-FFF2-40B4-BE49-F238E27FC236}">
                <a16:creationId xmlns:a16="http://schemas.microsoft.com/office/drawing/2014/main" id="{8DF707B3-74E3-4E15-9862-2CA433C2DF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61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58" grpId="0" autoUpdateAnimBg="0"/>
      <p:bldP spid="227359" grpId="0" autoUpdateAnimBg="0"/>
      <p:bldP spid="24" grpId="0" autoUpdateAnimBg="0"/>
      <p:bldP spid="25" grpId="0"/>
      <p:bldP spid="28" grpId="0" autoUpdateAnimBg="0"/>
      <p:bldP spid="29" grpId="0"/>
      <p:bldP spid="30" grpId="0" autoUpdateAnimBg="0"/>
      <p:bldP spid="31" grpId="0"/>
      <p:bldP spid="32" grpId="0"/>
      <p:bldP spid="33" grpId="0" autoUpdateAnimBg="0"/>
      <p:bldP spid="34" grpId="0" autoUpdateAnimBg="0"/>
      <p:bldP spid="35" grpId="0" autoUpdateAnimBg="0"/>
      <p:bldP spid="46" grpId="0"/>
      <p:bldP spid="47" grpId="0"/>
      <p:bldP spid="48" grpId="0" autoUpdateAnimBg="0"/>
      <p:bldP spid="49" grpId="0" autoUpdateAnimBg="0"/>
      <p:bldP spid="50" grpId="0"/>
      <p:bldP spid="52" grpId="0" autoUpdateAnimBg="0"/>
      <p:bldP spid="53" grpId="0" autoUpdateAnimBg="0"/>
      <p:bldP spid="54" grpId="0"/>
      <p:bldP spid="36" grpId="0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0260" y="24328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Roots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581401" y="3644952"/>
            <a:ext cx="2448442" cy="88645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31"/>
              <p:cNvSpPr txBox="1">
                <a:spLocks noChangeArrowheads="1"/>
              </p:cNvSpPr>
              <p:nvPr/>
            </p:nvSpPr>
            <p:spPr bwMode="auto">
              <a:xfrm>
                <a:off x="3581400" y="3768122"/>
                <a:ext cx="1702774" cy="763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4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4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4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4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4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55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1400" y="3768122"/>
                <a:ext cx="1702774" cy="763286"/>
              </a:xfrm>
              <a:prstGeom prst="rect">
                <a:avLst/>
              </a:prstGeom>
              <a:blipFill>
                <a:blip r:embed="rId3"/>
                <a:stretch>
                  <a:fillRect t="-6400" r="-11470" b="-344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34"/>
              <p:cNvSpPr txBox="1">
                <a:spLocks noChangeArrowheads="1"/>
              </p:cNvSpPr>
              <p:nvPr/>
            </p:nvSpPr>
            <p:spPr bwMode="auto">
              <a:xfrm>
                <a:off x="5103746" y="3768122"/>
                <a:ext cx="582366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</m:oMath>
                  </m:oMathPara>
                </a14:m>
                <a:endParaRPr kumimoji="0" lang="en-GB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6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3746" y="3768122"/>
                <a:ext cx="582366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509253" y="3791421"/>
                <a:ext cx="206660" cy="3689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num>
                        <m:den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253" y="3791421"/>
                <a:ext cx="206660" cy="368947"/>
              </a:xfrm>
              <a:prstGeom prst="rect">
                <a:avLst/>
              </a:prstGeom>
              <a:blipFill>
                <a:blip r:embed="rId5"/>
                <a:stretch>
                  <a:fillRect l="-11765" r="-294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1803242" y="2438400"/>
            <a:ext cx="6750424" cy="49479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Any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root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can be written as 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fractional power.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hlinkClick r:id="rId6"/>
            <a:extLst>
              <a:ext uri="{FF2B5EF4-FFF2-40B4-BE49-F238E27FC236}">
                <a16:creationId xmlns:a16="http://schemas.microsoft.com/office/drawing/2014/main" id="{403E9A0A-ED3A-4165-A382-C0D7F633FBF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6"/>
            <a:extLst>
              <a:ext uri="{FF2B5EF4-FFF2-40B4-BE49-F238E27FC236}">
                <a16:creationId xmlns:a16="http://schemas.microsoft.com/office/drawing/2014/main" id="{9E10298F-65BB-4E35-B821-00C7F751BB4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55" grpId="0" autoUpdateAnimBg="0"/>
      <p:bldP spid="56" grpId="0" autoUpdateAnimBg="0"/>
      <p:bldP spid="57" grpId="0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18157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08614" y="1385507"/>
            <a:ext cx="36840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Write in exponent form: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241732" y="2197225"/>
            <a:ext cx="721672" cy="548344"/>
            <a:chOff x="855759" y="1677117"/>
            <a:chExt cx="721672" cy="548344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855759" y="1763796"/>
              <a:ext cx="72167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329027" y="1677117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29027" y="1677117"/>
                  <a:ext cx="109004" cy="288156"/>
                </a:xfrm>
                <a:prstGeom prst="rect">
                  <a:avLst/>
                </a:prstGeom>
                <a:blipFill>
                  <a:blip r:embed="rId3"/>
                  <a:stretch>
                    <a:fillRect l="-29412" t="-2083" r="-2941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30"/>
              <p:cNvSpPr txBox="1">
                <a:spLocks noChangeArrowheads="1"/>
              </p:cNvSpPr>
              <p:nvPr/>
            </p:nvSpPr>
            <p:spPr bwMode="auto">
              <a:xfrm>
                <a:off x="4354122" y="2182260"/>
                <a:ext cx="831510" cy="5528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sSup>
                            <m:sSupPr>
                              <m:ctrlPr>
                                <a:rPr lang="en-GB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4122" y="2182260"/>
                <a:ext cx="831510" cy="552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25">
            <a:extLst>
              <a:ext uri="{FF2B5EF4-FFF2-40B4-BE49-F238E27FC236}">
                <a16:creationId xmlns:a16="http://schemas.microsoft.com/office/drawing/2014/main" id="{E5F64552-6573-4AC3-B035-CF052B038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5" y="3354980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59" name="Text Box 26">
            <a:extLst>
              <a:ext uri="{FF2B5EF4-FFF2-40B4-BE49-F238E27FC236}">
                <a16:creationId xmlns:a16="http://schemas.microsoft.com/office/drawing/2014/main" id="{2F870C71-4B41-4C5E-AF7F-818B886B6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934" y="3836641"/>
            <a:ext cx="260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value of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EF56643-AACC-4299-8B97-069262BCCB35}"/>
              </a:ext>
            </a:extLst>
          </p:cNvPr>
          <p:cNvGrpSpPr/>
          <p:nvPr/>
        </p:nvGrpSpPr>
        <p:grpSpPr>
          <a:xfrm>
            <a:off x="3675090" y="3747312"/>
            <a:ext cx="524503" cy="577679"/>
            <a:chOff x="1066582" y="1602820"/>
            <a:chExt cx="524503" cy="577679"/>
          </a:xfrm>
        </p:grpSpPr>
        <p:sp>
          <p:nvSpPr>
            <p:cNvPr id="71" name="Text Box 27">
              <a:extLst>
                <a:ext uri="{FF2B5EF4-FFF2-40B4-BE49-F238E27FC236}">
                  <a16:creationId xmlns:a16="http://schemas.microsoft.com/office/drawing/2014/main" id="{E3BD7BCD-BFB7-4C3C-8B8A-9D08577345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582" y="1718834"/>
              <a:ext cx="52450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8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/>
                <p:nvPr/>
              </p:nvSpPr>
              <p:spPr>
                <a:xfrm>
                  <a:off x="1411743" y="1602820"/>
                  <a:ext cx="109004" cy="2891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1743" y="1602820"/>
                  <a:ext cx="109004" cy="289118"/>
                </a:xfrm>
                <a:prstGeom prst="rect">
                  <a:avLst/>
                </a:prstGeom>
                <a:blipFill>
                  <a:blip r:embed="rId5"/>
                  <a:stretch>
                    <a:fillRect l="-22222" t="-2128" r="-27778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7" name="Text Box 30">
            <a:extLst>
              <a:ext uri="{FF2B5EF4-FFF2-40B4-BE49-F238E27FC236}">
                <a16:creationId xmlns:a16="http://schemas.microsoft.com/office/drawing/2014/main" id="{503D22AA-3E30-461E-9146-52F75DB45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342" y="4676110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/>
              <p:nvPr/>
            </p:nvSpPr>
            <p:spPr>
              <a:xfrm>
                <a:off x="4215241" y="4532032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241" y="4532032"/>
                <a:ext cx="109004" cy="289118"/>
              </a:xfrm>
              <a:prstGeom prst="rect">
                <a:avLst/>
              </a:prstGeom>
              <a:blipFill>
                <a:blip r:embed="rId6"/>
                <a:stretch>
                  <a:fillRect l="-22222" t="-2083" r="-27778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64</m:t>
                        </m:r>
                      </m:e>
                    </m:rad>
                  </m:oMath>
                </a14:m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 = 4</a:t>
                </a:r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blipFill>
                <a:blip r:embed="rId7"/>
                <a:stretch>
                  <a:fillRect t="-2439" r="-6604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30">
                <a:extLst>
                  <a:ext uri="{FF2B5EF4-FFF2-40B4-BE49-F238E27FC236}">
                    <a16:creationId xmlns:a16="http://schemas.microsoft.com/office/drawing/2014/main" id="{F225D973-1135-4D8A-A37F-F6E8571E8F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06247" y="1404381"/>
                <a:ext cx="835485" cy="5098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 </a:t>
                </a:r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 Box 30">
                <a:extLst>
                  <a:ext uri="{FF2B5EF4-FFF2-40B4-BE49-F238E27FC236}">
                    <a16:creationId xmlns:a16="http://schemas.microsoft.com/office/drawing/2014/main" id="{F225D973-1135-4D8A-A37F-F6E8571E8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6247" y="1404381"/>
                <a:ext cx="835485" cy="5098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30">
                <a:extLst>
                  <a:ext uri="{FF2B5EF4-FFF2-40B4-BE49-F238E27FC236}">
                    <a16:creationId xmlns:a16="http://schemas.microsoft.com/office/drawing/2014/main" id="{EEEBA4DC-18F8-4C73-A0EE-1626A95BBA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49945" y="4608010"/>
                <a:ext cx="982192" cy="5099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8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 Box 30">
                <a:extLst>
                  <a:ext uri="{FF2B5EF4-FFF2-40B4-BE49-F238E27FC236}">
                    <a16:creationId xmlns:a16="http://schemas.microsoft.com/office/drawing/2014/main" id="{EEEBA4DC-18F8-4C73-A0EE-1626A95BB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49945" y="4608010"/>
                <a:ext cx="982192" cy="509948"/>
              </a:xfrm>
              <a:prstGeom prst="rect">
                <a:avLst/>
              </a:prstGeom>
              <a:blipFill>
                <a:blip r:embed="rId9"/>
                <a:stretch>
                  <a:fillRect l="-9259" b="-2738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10"/>
            <a:extLst>
              <a:ext uri="{FF2B5EF4-FFF2-40B4-BE49-F238E27FC236}">
                <a16:creationId xmlns:a16="http://schemas.microsoft.com/office/drawing/2014/main" id="{77C15088-8D92-4A8E-B3EC-BE689E91F0F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10"/>
            <a:extLst>
              <a:ext uri="{FF2B5EF4-FFF2-40B4-BE49-F238E27FC236}">
                <a16:creationId xmlns:a16="http://schemas.microsoft.com/office/drawing/2014/main" id="{EDDBF337-235D-42E6-85F1-77C8C23BDD0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2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7" grpId="0"/>
      <p:bldP spid="59" grpId="0" autoUpdateAnimBg="0"/>
      <p:bldP spid="77" grpId="0"/>
      <p:bldP spid="78" grpId="0"/>
      <p:bldP spid="79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41</TotalTime>
  <Words>422</Words>
  <Application>Microsoft Office PowerPoint</Application>
  <PresentationFormat>On-screen Show (4:3)</PresentationFormat>
  <Paragraphs>137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Laws of indices for fractional exponents</vt:lpstr>
      <vt:lpstr>Fractional exponents</vt:lpstr>
      <vt:lpstr>Fractional exponents</vt:lpstr>
      <vt:lpstr>Fractional exponents</vt:lpstr>
      <vt:lpstr>Fractional exponents</vt:lpstr>
      <vt:lpstr>Roots</vt:lpstr>
      <vt:lpstr>Roots</vt:lpstr>
      <vt:lpstr>Fractional exponents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6</cp:revision>
  <dcterms:created xsi:type="dcterms:W3CDTF">2020-04-08T11:07:31Z</dcterms:created>
  <dcterms:modified xsi:type="dcterms:W3CDTF">2020-09-13T15:09:10Z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