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7" r:id="rId3"/>
    <p:sldId id="319" r:id="rId4"/>
    <p:sldId id="318" r:id="rId5"/>
    <p:sldId id="320" r:id="rId6"/>
    <p:sldId id="321" r:id="rId7"/>
    <p:sldId id="322" r:id="rId8"/>
    <p:sldId id="323" r:id="rId9"/>
    <p:sldId id="324" r:id="rId10"/>
    <p:sldId id="325" r:id="rId11"/>
    <p:sldId id="317" r:id="rId12"/>
  </p:sldIdLst>
  <p:sldSz cx="9144000" cy="6858000" type="screen4x3"/>
  <p:notesSz cx="6858000" cy="91471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1488">
          <p15:clr>
            <a:srgbClr val="A4A3A4"/>
          </p15:clr>
        </p15:guide>
        <p15:guide id="3" orient="horz" pos="1776">
          <p15:clr>
            <a:srgbClr val="A4A3A4"/>
          </p15:clr>
        </p15:guide>
        <p15:guide id="4" orient="horz" pos="4319">
          <p15:clr>
            <a:srgbClr val="A4A3A4"/>
          </p15:clr>
        </p15:guide>
        <p15:guide id="5" orient="horz" pos="2064">
          <p15:clr>
            <a:srgbClr val="A4A3A4"/>
          </p15:clr>
        </p15:guide>
        <p15:guide id="6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5B0091"/>
    <a:srgbClr val="FF0066"/>
    <a:srgbClr val="FF66FF"/>
    <a:srgbClr val="FF6600"/>
    <a:srgbClr val="DDDDDD"/>
    <a:srgbClr val="C0C0C0"/>
    <a:srgbClr val="B2B2B2"/>
    <a:srgbClr val="FFFF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924" y="72"/>
      </p:cViewPr>
      <p:guideLst>
        <p:guide orient="horz"/>
        <p:guide orient="horz" pos="1488"/>
        <p:guide orient="horz" pos="1776"/>
        <p:guide orient="horz" pos="4319"/>
        <p:guide orient="horz" pos="2064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409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3" name="Rectangle 4099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4" name="Rectangle 4100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5" name="Rectangle 4101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5A573856-6003-4E86-B18D-6BFE0A65EB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77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8CA24-C129-4C1B-88D5-9B8949E4237A}" type="datetimeFigureOut">
              <a:rPr lang="en-GB" smtClean="0"/>
              <a:pPr/>
              <a:t>13/11/2021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0013" y="1143000"/>
            <a:ext cx="4117975" cy="3087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2138"/>
            <a:ext cx="5486400" cy="36020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8388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8388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7C705-D90E-4473-8B0D-A133F4644B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98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E3EE33D-2D3D-4987-8EA6-96A034299EA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73976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1ACB2-AAD7-4F16-849B-B09108D5B7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403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E1306-D025-4C9E-98EF-3F781586D30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78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9751F-3AFB-43A5-8624-4CB780181B42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119261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40E0EF2-F4A1-43B4-B6D5-CADEA12360F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826365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E65C-4608-49CF-976B-324FDA2A812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23196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9FEB4-2F80-4B5F-87A7-B183A2EF2CE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0241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A87F2-8761-48E2-AD98-0B7F43EB1D2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136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C875A-D8C8-4CE6-903E-CCDE0E3126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827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5B713-F610-4177-B7C2-DCBA4AFA5F4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1469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FDB81D3-7746-4256-9E12-7EE46E9B551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8918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©1999  Indiana University Trustees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3055278-0201-4E09-951C-06E4B5182C1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1447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212976"/>
            <a:ext cx="6877000" cy="1600200"/>
          </a:xfrm>
        </p:spPr>
        <p:txBody>
          <a:bodyPr/>
          <a:lstStyle/>
          <a:p>
            <a:pPr marL="630238" indent="-630238"/>
            <a:r>
              <a:rPr lang="en-US" dirty="0"/>
              <a:t>LO: </a:t>
            </a:r>
            <a:r>
              <a:rPr lang="en-GB" dirty="0"/>
              <a:t>Factorise</a:t>
            </a:r>
            <a:r>
              <a:rPr lang="en-US" dirty="0"/>
              <a:t> perfect square trinomials.</a:t>
            </a:r>
            <a:endParaRPr lang="en-GB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dirty="0">
                <a:ln w="635">
                  <a:noFill/>
                </a:ln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Perfect squares factorisation</a:t>
            </a:r>
            <a:r>
              <a:rPr lang="en-US" dirty="0">
                <a:ln w="635">
                  <a:noFill/>
                </a:ln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. 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0DEA132E-7610-4FBD-8228-5E1DAAC65CBE}"/>
              </a:ext>
            </a:extLst>
          </p:cNvPr>
          <p:cNvSpPr/>
          <p:nvPr/>
        </p:nvSpPr>
        <p:spPr>
          <a:xfrm>
            <a:off x="8172400" y="6214480"/>
            <a:ext cx="86409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684F44A5-A7D6-4947-866A-450F74C6F3FA}"/>
              </a:ext>
            </a:extLst>
          </p:cNvPr>
          <p:cNvSpPr/>
          <p:nvPr/>
        </p:nvSpPr>
        <p:spPr>
          <a:xfrm>
            <a:off x="863352" y="6502511"/>
            <a:ext cx="1692424" cy="2880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EBD81B57-7DA2-4679-8703-09B0ACBA131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68417653-6DF9-4489-923E-7C3EA9938B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9513E2-E27F-44D2-ACA9-D130CAD1E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E8C7E0-76E8-4BD2-A906-F48FE687F402}" type="datetime3">
              <a:rPr lang="en-US" smtClean="0"/>
              <a:t>13 November 2021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03213" y="756679"/>
            <a:ext cx="866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400" dirty="0" err="1">
                <a:solidFill>
                  <a:prstClr val="black"/>
                </a:solidFill>
                <a:latin typeface="Comic Sans MS"/>
              </a:rPr>
              <a:t>Factorise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this expression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70860" y="1241741"/>
            <a:ext cx="65822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dirty="0">
                <a:solidFill>
                  <a:prstClr val="black"/>
                </a:solidFill>
                <a:latin typeface="Comic Sans MS"/>
              </a:rPr>
              <a:t>We will use the perfect square </a:t>
            </a:r>
            <a:r>
              <a:rPr lang="en-US" dirty="0" err="1">
                <a:solidFill>
                  <a:prstClr val="black"/>
                </a:solidFill>
                <a:latin typeface="Comic Sans MS"/>
              </a:rPr>
              <a:t>factorisation</a:t>
            </a:r>
            <a:endParaRPr lang="en-GB" dirty="0">
              <a:solidFill>
                <a:prstClr val="black"/>
              </a:solidFill>
              <a:latin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7"/>
              <p:cNvSpPr txBox="1">
                <a:spLocks noChangeArrowheads="1"/>
              </p:cNvSpPr>
              <p:nvPr/>
            </p:nvSpPr>
            <p:spPr bwMode="auto">
              <a:xfrm>
                <a:off x="303213" y="4511175"/>
                <a:ext cx="983026" cy="5528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3213" y="4511175"/>
                <a:ext cx="983026" cy="5528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325840" y="3073253"/>
            <a:ext cx="85666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Now, we confirm that the expression </a:t>
            </a:r>
            <a:r>
              <a:rPr lang="en-US" dirty="0">
                <a:solidFill>
                  <a:prstClr val="black"/>
                </a:solidFill>
                <a:latin typeface="Comic Sans MS"/>
              </a:rPr>
              <a:t>within brackets 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is a perfect square trinomial.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4196624" y="3429070"/>
            <a:ext cx="44512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Is this a perfect square?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2153459" y="3844737"/>
            <a:ext cx="68275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The middle term is either positive or negative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930459" y="4997273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EF0AD636-DB87-4936-99B9-B5AED6E0AC95}"/>
              </a:ext>
            </a:extLst>
          </p:cNvPr>
          <p:cNvSpPr/>
          <p:nvPr/>
        </p:nvSpPr>
        <p:spPr>
          <a:xfrm>
            <a:off x="8196109" y="525128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BD31D4E1-FEE3-4954-8A6B-EFF6980ACD1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512039FF-FEF7-46D3-B3C5-1C5BFF88E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410" y="32145"/>
            <a:ext cx="7797662" cy="673604"/>
          </a:xfrm>
        </p:spPr>
        <p:txBody>
          <a:bodyPr>
            <a:normAutofit/>
          </a:bodyPr>
          <a:lstStyle/>
          <a:p>
            <a:r>
              <a:rPr lang="en-GB" sz="2800" dirty="0">
                <a:ln w="635">
                  <a:noFill/>
                </a:ln>
                <a:solidFill>
                  <a:srgbClr val="5B009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Perfect squares factorisation</a:t>
            </a:r>
            <a:endParaRPr lang="en-GB" sz="2800" dirty="0">
              <a:solidFill>
                <a:srgbClr val="5B0091"/>
              </a:solidFill>
            </a:endParaRPr>
          </a:p>
        </p:txBody>
      </p:sp>
      <p:sp>
        <p:nvSpPr>
          <p:cNvPr id="27" name="Text Box 11">
            <a:extLst>
              <a:ext uri="{FF2B5EF4-FFF2-40B4-BE49-F238E27FC236}">
                <a16:creationId xmlns:a16="http://schemas.microsoft.com/office/drawing/2014/main" id="{371022C1-C1E0-479F-98C2-CAB214723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2453" y="687713"/>
            <a:ext cx="3042821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–8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24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4087BCA7-7334-4ED1-9DDD-E1EFDD064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2965" y="1737679"/>
            <a:ext cx="2424113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ab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3200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AE8F4EF0-6EC9-47C5-BD72-14F02F276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9585" y="1676649"/>
            <a:ext cx="1563688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en-GB" sz="32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2" name="Text Box 12">
            <a:extLst>
              <a:ext uri="{FF2B5EF4-FFF2-40B4-BE49-F238E27FC236}">
                <a16:creationId xmlns:a16="http://schemas.microsoft.com/office/drawing/2014/main" id="{B844E3F5-74A7-460E-AFA3-CF48946E9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560" y="1715785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36" name="Text Box 12">
            <a:extLst>
              <a:ext uri="{FF2B5EF4-FFF2-40B4-BE49-F238E27FC236}">
                <a16:creationId xmlns:a16="http://schemas.microsoft.com/office/drawing/2014/main" id="{A4F61AF4-F28B-48A9-9B97-D9C79BA94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578" y="4602967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Text Box 12">
            <a:extLst>
              <a:ext uri="{FF2B5EF4-FFF2-40B4-BE49-F238E27FC236}">
                <a16:creationId xmlns:a16="http://schemas.microsoft.com/office/drawing/2014/main" id="{40C7AF3A-5E12-4F83-99EA-150BDF730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864" y="4607660"/>
            <a:ext cx="5577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prstClr val="black"/>
                </a:solidFill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7">
                <a:extLst>
                  <a:ext uri="{FF2B5EF4-FFF2-40B4-BE49-F238E27FC236}">
                    <a16:creationId xmlns:a16="http://schemas.microsoft.com/office/drawing/2014/main" id="{C6DD0157-3E6B-4EFB-AC23-CD8ACA265A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213" y="5063337"/>
                <a:ext cx="633635" cy="505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8" name="Text Box 7">
                <a:extLst>
                  <a:ext uri="{FF2B5EF4-FFF2-40B4-BE49-F238E27FC236}">
                    <a16:creationId xmlns:a16="http://schemas.microsoft.com/office/drawing/2014/main" id="{C6DD0157-3E6B-4EFB-AC23-CD8ACA265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3213" y="5063337"/>
                <a:ext cx="633635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 Box 12">
            <a:extLst>
              <a:ext uri="{FF2B5EF4-FFF2-40B4-BE49-F238E27FC236}">
                <a16:creationId xmlns:a16="http://schemas.microsoft.com/office/drawing/2014/main" id="{B7B7B2EF-22F0-4036-8BC1-B10DB08E6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578" y="5155129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40" name="Text Box 12">
            <a:extLst>
              <a:ext uri="{FF2B5EF4-FFF2-40B4-BE49-F238E27FC236}">
                <a16:creationId xmlns:a16="http://schemas.microsoft.com/office/drawing/2014/main" id="{65301C7B-2391-45BD-8004-90B6CBE0B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864" y="5159822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3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41" name="Text Box 13">
            <a:extLst>
              <a:ext uri="{FF2B5EF4-FFF2-40B4-BE49-F238E27FC236}">
                <a16:creationId xmlns:a16="http://schemas.microsoft.com/office/drawing/2014/main" id="{D3B4C179-3D1C-4C48-AF4A-E4B01CC67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4831" y="4220926"/>
            <a:ext cx="67254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And is double the product of the square roots of the other two terms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42" name="Text Box 14">
            <a:extLst>
              <a:ext uri="{FF2B5EF4-FFF2-40B4-BE49-F238E27FC236}">
                <a16:creationId xmlns:a16="http://schemas.microsoft.com/office/drawing/2014/main" id="{B0222E34-F0ED-45A0-9EA8-DD27D877E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071" y="4990283"/>
            <a:ext cx="8675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cs typeface="Arial" panose="020B0604020202020204" pitchFamily="34" charset="0"/>
              </a:rPr>
              <a:t>(</a:t>
            </a: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3200" i="1" kern="0" dirty="0">
                <a:solidFill>
                  <a:srgbClr val="010066"/>
                </a:solidFill>
                <a:cs typeface="Arial" panose="020B0604020202020204" pitchFamily="34" charset="0"/>
              </a:rPr>
              <a:t>x</a:t>
            </a:r>
            <a:r>
              <a:rPr lang="en-GB" sz="3200" kern="0" dirty="0">
                <a:solidFill>
                  <a:srgbClr val="010066"/>
                </a:solidFill>
                <a:cs typeface="Arial" panose="020B0604020202020204" pitchFamily="34" charset="0"/>
              </a:rPr>
              <a:t>)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3" name="Text Box 14">
            <a:extLst>
              <a:ext uri="{FF2B5EF4-FFF2-40B4-BE49-F238E27FC236}">
                <a16:creationId xmlns:a16="http://schemas.microsoft.com/office/drawing/2014/main" id="{2D59467A-202E-40AE-A012-0C80B7557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4876" y="4990282"/>
            <a:ext cx="6623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cs typeface="Arial" panose="020B0604020202020204" pitchFamily="34" charset="0"/>
              </a:rPr>
              <a:t>(3)</a:t>
            </a:r>
            <a:endParaRPr kumimoji="0" lang="en-GB" sz="3200" b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5" name="Text Box 14">
            <a:extLst>
              <a:ext uri="{FF2B5EF4-FFF2-40B4-BE49-F238E27FC236}">
                <a16:creationId xmlns:a16="http://schemas.microsoft.com/office/drawing/2014/main" id="{2FC35BBD-1926-4D50-862E-998B2D689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0563" y="4954147"/>
            <a:ext cx="4251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7" name="Text Box 14">
            <a:extLst>
              <a:ext uri="{FF2B5EF4-FFF2-40B4-BE49-F238E27FC236}">
                <a16:creationId xmlns:a16="http://schemas.microsoft.com/office/drawing/2014/main" id="{DF307084-1945-4884-A90F-1348660CF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7927" y="4971306"/>
            <a:ext cx="17521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kern="0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+12</a:t>
            </a:r>
            <a:r>
              <a:rPr lang="en-GB" sz="3200" i="1" kern="0" dirty="0">
                <a:solidFill>
                  <a:srgbClr val="010066"/>
                </a:solidFill>
                <a:cs typeface="Arial" panose="020B0604020202020204" pitchFamily="34" charset="0"/>
              </a:rPr>
              <a:t>x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EBB6F9B-4D0A-4CC6-8CE1-6C35D3C5E65A}"/>
              </a:ext>
            </a:extLst>
          </p:cNvPr>
          <p:cNvSpPr txBox="1"/>
          <p:nvPr/>
        </p:nvSpPr>
        <p:spPr>
          <a:xfrm>
            <a:off x="2896871" y="5505205"/>
            <a:ext cx="51991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Comic Sans MS"/>
              </a:rPr>
              <a:t>It is a perfect square trinomial</a:t>
            </a:r>
            <a:endParaRPr lang="en-GB" dirty="0"/>
          </a:p>
        </p:txBody>
      </p:sp>
      <p:sp>
        <p:nvSpPr>
          <p:cNvPr id="49" name="Text Box 5">
            <a:extLst>
              <a:ext uri="{FF2B5EF4-FFF2-40B4-BE49-F238E27FC236}">
                <a16:creationId xmlns:a16="http://schemas.microsoft.com/office/drawing/2014/main" id="{4D04CC66-A426-45B2-B84E-1EDBB1310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62" y="5870488"/>
            <a:ext cx="1944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 err="1">
                <a:solidFill>
                  <a:prstClr val="black"/>
                </a:solidFill>
                <a:latin typeface="Comic Sans MS"/>
              </a:rPr>
              <a:t>Factorising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50" name="Text Box 8">
            <a:extLst>
              <a:ext uri="{FF2B5EF4-FFF2-40B4-BE49-F238E27FC236}">
                <a16:creationId xmlns:a16="http://schemas.microsoft.com/office/drawing/2014/main" id="{828B42AD-DB69-4888-BA91-6D4940D90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906" y="5918760"/>
            <a:ext cx="40819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GB" b="0" i="0" u="none" strike="noStrike" kern="0" cap="none" spc="0" normalizeH="0" baseline="30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Comic Sans MS"/>
            </a:endParaRPr>
          </a:p>
        </p:txBody>
      </p:sp>
      <p:sp>
        <p:nvSpPr>
          <p:cNvPr id="51" name="Text Box 8">
            <a:extLst>
              <a:ext uri="{FF2B5EF4-FFF2-40B4-BE49-F238E27FC236}">
                <a16:creationId xmlns:a16="http://schemas.microsoft.com/office/drawing/2014/main" id="{BC75887C-0ADF-4C1F-A3E3-46481A46F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1677" y="5918036"/>
            <a:ext cx="36420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Comic Sans MS"/>
            </a:endParaRPr>
          </a:p>
        </p:txBody>
      </p:sp>
      <p:sp>
        <p:nvSpPr>
          <p:cNvPr id="52" name="Text Box 8">
            <a:extLst>
              <a:ext uri="{FF2B5EF4-FFF2-40B4-BE49-F238E27FC236}">
                <a16:creationId xmlns:a16="http://schemas.microsoft.com/office/drawing/2014/main" id="{5A4AF827-81FB-4580-BFCC-887D8B142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3121" y="5918037"/>
            <a:ext cx="40819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dirty="0">
              <a:latin typeface="Comic Sans MS"/>
            </a:endParaRPr>
          </a:p>
        </p:txBody>
      </p:sp>
      <p:sp>
        <p:nvSpPr>
          <p:cNvPr id="53" name="Text Box 8">
            <a:extLst>
              <a:ext uri="{FF2B5EF4-FFF2-40B4-BE49-F238E27FC236}">
                <a16:creationId xmlns:a16="http://schemas.microsoft.com/office/drawing/2014/main" id="{7B9EF3A1-FAEC-4226-A478-64B6A2F9D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0478" y="5808932"/>
            <a:ext cx="412292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en-GB" sz="32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3" name="Text Box 8">
            <a:extLst>
              <a:ext uri="{FF2B5EF4-FFF2-40B4-BE49-F238E27FC236}">
                <a16:creationId xmlns:a16="http://schemas.microsoft.com/office/drawing/2014/main" id="{01EBD33E-A0FB-45F1-BE99-E459BD26F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044" y="2212500"/>
            <a:ext cx="53731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It is not a perfect square trinomial.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4" name="Text Box 8">
            <a:extLst>
              <a:ext uri="{FF2B5EF4-FFF2-40B4-BE49-F238E27FC236}">
                <a16:creationId xmlns:a16="http://schemas.microsoft.com/office/drawing/2014/main" id="{B1408BA7-9497-4AF3-919D-2836DB669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234" y="2610975"/>
            <a:ext cx="53146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dirty="0">
                <a:solidFill>
                  <a:prstClr val="black"/>
                </a:solidFill>
                <a:latin typeface="Comic Sans MS"/>
              </a:rPr>
              <a:t>First we remove a common factor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.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EC79517-E0F9-4449-B0E8-4B0F6CEE1C85}"/>
              </a:ext>
            </a:extLst>
          </p:cNvPr>
          <p:cNvSpPr txBox="1"/>
          <p:nvPr/>
        </p:nvSpPr>
        <p:spPr>
          <a:xfrm>
            <a:off x="5173139" y="2610455"/>
            <a:ext cx="5967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sz="24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/>
          </a:p>
        </p:txBody>
      </p:sp>
      <p:sp>
        <p:nvSpPr>
          <p:cNvPr id="46" name="Text Box 8">
            <a:extLst>
              <a:ext uri="{FF2B5EF4-FFF2-40B4-BE49-F238E27FC236}">
                <a16:creationId xmlns:a16="http://schemas.microsoft.com/office/drawing/2014/main" id="{517CDA4F-0B1D-4CCC-9625-B2C35C497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1818" y="2560658"/>
            <a:ext cx="40819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GB" b="0" i="0" u="none" strike="noStrike" kern="0" cap="none" spc="0" normalizeH="0" baseline="30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Comic Sans MS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ED70046-63CE-4419-8410-A0FCD65B3F66}"/>
              </a:ext>
            </a:extLst>
          </p:cNvPr>
          <p:cNvSpPr txBox="1"/>
          <p:nvPr/>
        </p:nvSpPr>
        <p:spPr>
          <a:xfrm>
            <a:off x="5706000" y="2592612"/>
            <a:ext cx="8292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sz="24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99F3F71-B318-4BB7-B56F-6A02181775B9}"/>
              </a:ext>
            </a:extLst>
          </p:cNvPr>
          <p:cNvSpPr txBox="1"/>
          <p:nvPr/>
        </p:nvSpPr>
        <p:spPr>
          <a:xfrm>
            <a:off x="6212181" y="2564507"/>
            <a:ext cx="11344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+ 12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endParaRPr lang="en-GB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A39169B-EE73-49F1-ACB8-01DEA657CDC7}"/>
              </a:ext>
            </a:extLst>
          </p:cNvPr>
          <p:cNvSpPr txBox="1"/>
          <p:nvPr/>
        </p:nvSpPr>
        <p:spPr>
          <a:xfrm>
            <a:off x="6980858" y="2564507"/>
            <a:ext cx="8292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+ 9</a:t>
            </a:r>
            <a:endParaRPr lang="en-GB" dirty="0"/>
          </a:p>
        </p:txBody>
      </p:sp>
      <p:sp>
        <p:nvSpPr>
          <p:cNvPr id="56" name="Text Box 8">
            <a:extLst>
              <a:ext uri="{FF2B5EF4-FFF2-40B4-BE49-F238E27FC236}">
                <a16:creationId xmlns:a16="http://schemas.microsoft.com/office/drawing/2014/main" id="{1FDB6DE6-594E-4650-B70F-C73880273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7551" y="2560658"/>
            <a:ext cx="40819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kumimoji="0" lang="en-GB" b="0" i="0" u="none" strike="noStrike" kern="0" cap="none" spc="0" normalizeH="0" baseline="30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Comic Sans MS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EC79517-E0F9-4449-B0E8-4B0F6CEE1C85}"/>
              </a:ext>
            </a:extLst>
          </p:cNvPr>
          <p:cNvSpPr txBox="1"/>
          <p:nvPr/>
        </p:nvSpPr>
        <p:spPr>
          <a:xfrm>
            <a:off x="2410438" y="5912242"/>
            <a:ext cx="5967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sz="24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682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0.16146 0.18426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9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85185E-6 L 0.23907 0.10486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10" y="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utoUpdateAnimBg="0"/>
      <p:bldP spid="18" grpId="0"/>
      <p:bldP spid="21" grpId="0"/>
      <p:bldP spid="23" grpId="0" autoUpdateAnimBg="0"/>
      <p:bldP spid="24" grpId="0"/>
      <p:bldP spid="30" grpId="0"/>
      <p:bldP spid="31" grpId="0"/>
      <p:bldP spid="32" grpId="0"/>
      <p:bldP spid="36" grpId="0" autoUpdateAnimBg="0"/>
      <p:bldP spid="37" grpId="0"/>
      <p:bldP spid="37" grpId="1"/>
      <p:bldP spid="38" grpId="0"/>
      <p:bldP spid="39" grpId="0" autoUpdateAnimBg="0"/>
      <p:bldP spid="40" grpId="0"/>
      <p:bldP spid="40" grpId="1"/>
      <p:bldP spid="41" grpId="0" autoUpdateAnimBg="0"/>
      <p:bldP spid="42" grpId="0"/>
      <p:bldP spid="43" grpId="0"/>
      <p:bldP spid="45" grpId="0"/>
      <p:bldP spid="47" grpId="0"/>
      <p:bldP spid="44" grpId="0"/>
      <p:bldP spid="49" grpId="0"/>
      <p:bldP spid="50" grpId="0"/>
      <p:bldP spid="51" grpId="0"/>
      <p:bldP spid="52" grpId="0"/>
      <p:bldP spid="53" grpId="0"/>
      <p:bldP spid="33" grpId="0"/>
      <p:bldP spid="34" grpId="0"/>
      <p:bldP spid="35" grpId="0"/>
      <p:bldP spid="46" grpId="0"/>
      <p:bldP spid="48" grpId="0"/>
      <p:bldP spid="54" grpId="0"/>
      <p:bldP spid="55" grpId="0"/>
      <p:bldP spid="56" grpId="0"/>
      <p:bldP spid="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7410" y="32145"/>
            <a:ext cx="7797662" cy="673604"/>
          </a:xfrm>
        </p:spPr>
        <p:txBody>
          <a:bodyPr>
            <a:normAutofit/>
          </a:bodyPr>
          <a:lstStyle/>
          <a:p>
            <a:r>
              <a:rPr lang="en-GB" sz="2800" dirty="0">
                <a:ln w="635">
                  <a:noFill/>
                </a:ln>
                <a:solidFill>
                  <a:srgbClr val="5B009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Perfect squares factorisation</a:t>
            </a:r>
            <a:endParaRPr lang="en-GB" sz="2800" dirty="0">
              <a:solidFill>
                <a:srgbClr val="5B0091"/>
              </a:solidFill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03213" y="931490"/>
            <a:ext cx="866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400">
                <a:solidFill>
                  <a:prstClr val="black"/>
                </a:solidFill>
                <a:latin typeface="Comic Sans MS"/>
              </a:rPr>
              <a:t>Factorising an expression is the opposite of expanding it.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grpSp>
        <p:nvGrpSpPr>
          <p:cNvPr id="19" name="Group 7"/>
          <p:cNvGrpSpPr>
            <a:grpSpLocks/>
          </p:cNvGrpSpPr>
          <p:nvPr/>
        </p:nvGrpSpPr>
        <p:grpSpPr bwMode="auto">
          <a:xfrm>
            <a:off x="1885067" y="3589342"/>
            <a:ext cx="2133600" cy="822326"/>
            <a:chOff x="2208" y="1901"/>
            <a:chExt cx="1344" cy="518"/>
          </a:xfrm>
        </p:grpSpPr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2427" y="1977"/>
              <a:ext cx="985" cy="36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kumimoji="0" lang="en-GB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kumimoji="0" lang="en-GB" sz="3200" b="0" i="1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a</a:t>
              </a:r>
              <a:r>
                <a:rPr kumimoji="0" lang="en-GB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+ </a:t>
              </a:r>
              <a:r>
                <a:rPr kumimoji="0" lang="en-GB" sz="3200" b="0" i="1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b</a:t>
              </a:r>
              <a:r>
                <a:rPr kumimoji="0" lang="en-GB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r>
                <a:rPr kumimoji="0" lang="en-GB" sz="3200" b="0" i="0" u="none" strike="noStrike" kern="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 </a:t>
              </a:r>
              <a:endParaRPr lang="en-GB" sz="3200" dirty="0">
                <a:solidFill>
                  <a:prstClr val="black"/>
                </a:solidFill>
                <a:latin typeface="Comic Sans MS"/>
              </a:endParaRPr>
            </a:p>
          </p:txBody>
        </p:sp>
        <p:sp>
          <p:nvSpPr>
            <p:cNvPr id="21" name="Oval 9"/>
            <p:cNvSpPr>
              <a:spLocks noChangeArrowheads="1"/>
            </p:cNvSpPr>
            <p:nvPr/>
          </p:nvSpPr>
          <p:spPr bwMode="auto">
            <a:xfrm>
              <a:off x="2208" y="1901"/>
              <a:ext cx="1344" cy="518"/>
            </a:xfrm>
            <a:prstGeom prst="ellips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defTabSz="914400"/>
              <a:endParaRPr lang="en-US">
                <a:solidFill>
                  <a:prstClr val="black"/>
                </a:solidFill>
                <a:latin typeface="Comic Sans MS"/>
              </a:endParaRPr>
            </a:p>
          </p:txBody>
        </p:sp>
      </p:grpSp>
      <p:grpSp>
        <p:nvGrpSpPr>
          <p:cNvPr id="22" name="Group 10"/>
          <p:cNvGrpSpPr>
            <a:grpSpLocks/>
          </p:cNvGrpSpPr>
          <p:nvPr/>
        </p:nvGrpSpPr>
        <p:grpSpPr bwMode="auto">
          <a:xfrm>
            <a:off x="5314068" y="3589342"/>
            <a:ext cx="2760663" cy="822326"/>
            <a:chOff x="2208" y="1901"/>
            <a:chExt cx="1739" cy="518"/>
          </a:xfrm>
        </p:grpSpPr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2340" y="1977"/>
              <a:ext cx="1527" cy="36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kumimoji="0" lang="en-GB" sz="3200" b="0" i="1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a</a:t>
              </a:r>
              <a:r>
                <a:rPr kumimoji="0" lang="en-GB" sz="3200" b="0" i="0" u="none" strike="noStrike" kern="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 </a:t>
              </a:r>
              <a:r>
                <a:rPr kumimoji="0" lang="en-GB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+ 2</a:t>
              </a:r>
              <a:r>
                <a:rPr kumimoji="0" lang="en-GB" sz="3200" b="0" i="1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ab </a:t>
              </a:r>
              <a:r>
                <a:rPr kumimoji="0" lang="en-GB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+ </a:t>
              </a:r>
              <a:r>
                <a:rPr kumimoji="0" lang="en-GB" sz="3200" b="0" i="1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b</a:t>
              </a:r>
              <a:r>
                <a:rPr kumimoji="0" lang="en-GB" sz="3200" b="0" i="0" u="none" strike="noStrike" kern="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sz="3200" i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" name="Oval 12"/>
            <p:cNvSpPr>
              <a:spLocks noChangeArrowheads="1"/>
            </p:cNvSpPr>
            <p:nvPr/>
          </p:nvSpPr>
          <p:spPr bwMode="auto">
            <a:xfrm>
              <a:off x="2208" y="1901"/>
              <a:ext cx="1739" cy="518"/>
            </a:xfrm>
            <a:prstGeom prst="ellips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defTabSz="914400"/>
              <a:endParaRPr lang="en-US">
                <a:solidFill>
                  <a:prstClr val="black"/>
                </a:solidFill>
                <a:latin typeface="Comic Sans MS"/>
              </a:endParaRPr>
            </a:p>
          </p:txBody>
        </p:sp>
      </p:grpSp>
      <p:grpSp>
        <p:nvGrpSpPr>
          <p:cNvPr id="25" name="Group 18"/>
          <p:cNvGrpSpPr>
            <a:grpSpLocks/>
          </p:cNvGrpSpPr>
          <p:nvPr/>
        </p:nvGrpSpPr>
        <p:grpSpPr bwMode="auto">
          <a:xfrm>
            <a:off x="2469267" y="2324100"/>
            <a:ext cx="4392613" cy="2209800"/>
            <a:chOff x="1496" y="1104"/>
            <a:chExt cx="2767" cy="1392"/>
          </a:xfrm>
        </p:grpSpPr>
        <p:sp>
          <p:nvSpPr>
            <p:cNvPr id="26" name="Arc 13"/>
            <p:cNvSpPr>
              <a:spLocks/>
            </p:cNvSpPr>
            <p:nvPr/>
          </p:nvSpPr>
          <p:spPr bwMode="auto">
            <a:xfrm>
              <a:off x="1761" y="1440"/>
              <a:ext cx="2237" cy="1056"/>
            </a:xfrm>
            <a:custGeom>
              <a:avLst/>
              <a:gdLst>
                <a:gd name="G0" fmla="+- 15328 0 0"/>
                <a:gd name="G1" fmla="+- 21600 0 0"/>
                <a:gd name="G2" fmla="+- 21600 0 0"/>
                <a:gd name="T0" fmla="*/ 0 w 30757"/>
                <a:gd name="T1" fmla="*/ 6381 h 21600"/>
                <a:gd name="T2" fmla="*/ 30757 w 30757"/>
                <a:gd name="T3" fmla="*/ 6484 h 21600"/>
                <a:gd name="T4" fmla="*/ 15328 w 3075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757" h="21600" fill="none" extrusionOk="0">
                  <a:moveTo>
                    <a:pt x="0" y="6381"/>
                  </a:moveTo>
                  <a:cubicBezTo>
                    <a:pt x="4055" y="2296"/>
                    <a:pt x="9572" y="-1"/>
                    <a:pt x="15328" y="0"/>
                  </a:cubicBezTo>
                  <a:cubicBezTo>
                    <a:pt x="21133" y="0"/>
                    <a:pt x="26694" y="2336"/>
                    <a:pt x="30757" y="6483"/>
                  </a:cubicBezTo>
                </a:path>
                <a:path w="30757" h="21600" stroke="0" extrusionOk="0">
                  <a:moveTo>
                    <a:pt x="0" y="6381"/>
                  </a:moveTo>
                  <a:cubicBezTo>
                    <a:pt x="4055" y="2296"/>
                    <a:pt x="9572" y="-1"/>
                    <a:pt x="15328" y="0"/>
                  </a:cubicBezTo>
                  <a:cubicBezTo>
                    <a:pt x="21133" y="0"/>
                    <a:pt x="26694" y="2336"/>
                    <a:pt x="30757" y="6483"/>
                  </a:cubicBezTo>
                  <a:lnTo>
                    <a:pt x="15328" y="21600"/>
                  </a:lnTo>
                  <a:close/>
                </a:path>
              </a:pathLst>
            </a:custGeom>
            <a:noFill/>
            <a:ln w="76200">
              <a:solidFill>
                <a:srgbClr val="FF6600"/>
              </a:solidFill>
              <a:round/>
              <a:headEnd/>
              <a:tailEnd type="arrow" w="med" len="med"/>
            </a:ln>
            <a:effectLst>
              <a:outerShdw dist="35921" dir="2700000" algn="ctr" rotWithShape="0">
                <a:srgbClr val="DBF5F9"/>
              </a:outerShdw>
            </a:effectLst>
          </p:spPr>
          <p:txBody>
            <a:bodyPr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endParaRPr>
            </a:p>
          </p:txBody>
        </p:sp>
        <p:sp>
          <p:nvSpPr>
            <p:cNvPr id="27" name="Text Box 14"/>
            <p:cNvSpPr txBox="1">
              <a:spLocks noChangeArrowheads="1"/>
            </p:cNvSpPr>
            <p:nvPr/>
          </p:nvSpPr>
          <p:spPr bwMode="auto">
            <a:xfrm>
              <a:off x="1496" y="1104"/>
              <a:ext cx="2767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</a:rPr>
                <a:t>Expanding or multiplying out</a:t>
              </a:r>
            </a:p>
          </p:txBody>
        </p:sp>
      </p:grpSp>
      <p:grpSp>
        <p:nvGrpSpPr>
          <p:cNvPr id="28" name="Group 19"/>
          <p:cNvGrpSpPr>
            <a:grpSpLocks/>
          </p:cNvGrpSpPr>
          <p:nvPr/>
        </p:nvGrpSpPr>
        <p:grpSpPr bwMode="auto">
          <a:xfrm>
            <a:off x="2889955" y="3390902"/>
            <a:ext cx="3551237" cy="2136776"/>
            <a:chOff x="1761" y="1776"/>
            <a:chExt cx="2237" cy="1346"/>
          </a:xfrm>
        </p:grpSpPr>
        <p:sp>
          <p:nvSpPr>
            <p:cNvPr id="29" name="Arc 15"/>
            <p:cNvSpPr>
              <a:spLocks/>
            </p:cNvSpPr>
            <p:nvPr/>
          </p:nvSpPr>
          <p:spPr bwMode="auto">
            <a:xfrm flipH="1" flipV="1">
              <a:off x="1761" y="1776"/>
              <a:ext cx="2237" cy="1056"/>
            </a:xfrm>
            <a:custGeom>
              <a:avLst/>
              <a:gdLst>
                <a:gd name="G0" fmla="+- 15328 0 0"/>
                <a:gd name="G1" fmla="+- 21600 0 0"/>
                <a:gd name="G2" fmla="+- 21600 0 0"/>
                <a:gd name="T0" fmla="*/ 0 w 30757"/>
                <a:gd name="T1" fmla="*/ 6381 h 21600"/>
                <a:gd name="T2" fmla="*/ 30757 w 30757"/>
                <a:gd name="T3" fmla="*/ 6484 h 21600"/>
                <a:gd name="T4" fmla="*/ 15328 w 3075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757" h="21600" fill="none" extrusionOk="0">
                  <a:moveTo>
                    <a:pt x="0" y="6381"/>
                  </a:moveTo>
                  <a:cubicBezTo>
                    <a:pt x="4055" y="2296"/>
                    <a:pt x="9572" y="-1"/>
                    <a:pt x="15328" y="0"/>
                  </a:cubicBezTo>
                  <a:cubicBezTo>
                    <a:pt x="21133" y="0"/>
                    <a:pt x="26694" y="2336"/>
                    <a:pt x="30757" y="6483"/>
                  </a:cubicBezTo>
                </a:path>
                <a:path w="30757" h="21600" stroke="0" extrusionOk="0">
                  <a:moveTo>
                    <a:pt x="0" y="6381"/>
                  </a:moveTo>
                  <a:cubicBezTo>
                    <a:pt x="4055" y="2296"/>
                    <a:pt x="9572" y="-1"/>
                    <a:pt x="15328" y="0"/>
                  </a:cubicBezTo>
                  <a:cubicBezTo>
                    <a:pt x="21133" y="0"/>
                    <a:pt x="26694" y="2336"/>
                    <a:pt x="30757" y="6483"/>
                  </a:cubicBezTo>
                  <a:lnTo>
                    <a:pt x="15328" y="21600"/>
                  </a:lnTo>
                  <a:close/>
                </a:path>
              </a:pathLst>
            </a:custGeom>
            <a:noFill/>
            <a:ln w="76200">
              <a:solidFill>
                <a:srgbClr val="FF6600"/>
              </a:solidFill>
              <a:round/>
              <a:headEnd/>
              <a:tailEnd type="arrow" w="med" len="med"/>
            </a:ln>
            <a:effectLst>
              <a:outerShdw dist="35921" dir="2700000" algn="ctr" rotWithShape="0">
                <a:srgbClr val="DBF5F9"/>
              </a:outerShdw>
            </a:effectLst>
          </p:spPr>
          <p:txBody>
            <a:bodyPr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endParaRPr>
            </a:p>
          </p:txBody>
        </p:sp>
        <p:sp>
          <p:nvSpPr>
            <p:cNvPr id="30" name="Text Box 16"/>
            <p:cNvSpPr txBox="1">
              <a:spLocks noChangeArrowheads="1"/>
            </p:cNvSpPr>
            <p:nvPr/>
          </p:nvSpPr>
          <p:spPr bwMode="auto">
            <a:xfrm>
              <a:off x="2310" y="2831"/>
              <a:ext cx="1136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</a:rPr>
                <a:t>Factorising</a:t>
              </a:r>
            </a:p>
          </p:txBody>
        </p:sp>
      </p:grp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406400" y="5541077"/>
            <a:ext cx="8661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Reversing the process is </a:t>
            </a:r>
            <a:r>
              <a:rPr lang="en-US" sz="2400" b="1" dirty="0" err="1">
                <a:solidFill>
                  <a:srgbClr val="FF6600"/>
                </a:solidFill>
                <a:latin typeface="Comic Sans MS"/>
              </a:rPr>
              <a:t>factorising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the perfect square trinomial.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A5500E3A-5C64-44FE-808F-9015335B586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63623997-EBC3-48D1-A19E-45AA55E6CBB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Text Box 5">
            <a:extLst>
              <a:ext uri="{FF2B5EF4-FFF2-40B4-BE49-F238E27FC236}">
                <a16:creationId xmlns:a16="http://schemas.microsoft.com/office/drawing/2014/main" id="{D5BFDC14-D7A5-4421-A7D7-60FAA657B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74" y="1425462"/>
            <a:ext cx="866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We have seen that expanding this binomial square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5F08BDD1-E537-47CC-B1C8-F34186DAF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74" y="1835158"/>
            <a:ext cx="866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Give us the perfect square trinomial.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60869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7"/>
          <p:cNvGrpSpPr>
            <a:grpSpLocks/>
          </p:cNvGrpSpPr>
          <p:nvPr/>
        </p:nvGrpSpPr>
        <p:grpSpPr bwMode="auto">
          <a:xfrm>
            <a:off x="1885067" y="3589342"/>
            <a:ext cx="2133600" cy="822326"/>
            <a:chOff x="2208" y="1901"/>
            <a:chExt cx="1344" cy="518"/>
          </a:xfrm>
        </p:grpSpPr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2427" y="1977"/>
              <a:ext cx="985" cy="36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kumimoji="0" lang="en-GB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kumimoji="0" lang="en-GB" sz="3200" b="0" i="1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a</a:t>
              </a:r>
              <a:r>
                <a:rPr kumimoji="0" lang="en-GB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– </a:t>
              </a:r>
              <a:r>
                <a:rPr kumimoji="0" lang="en-GB" sz="3200" b="0" i="1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b</a:t>
              </a:r>
              <a:r>
                <a:rPr kumimoji="0" lang="en-GB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r>
                <a:rPr kumimoji="0" lang="en-GB" sz="3200" b="0" i="0" u="none" strike="noStrike" kern="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 </a:t>
              </a:r>
              <a:endParaRPr lang="en-GB" sz="3200" dirty="0">
                <a:solidFill>
                  <a:prstClr val="black"/>
                </a:solidFill>
                <a:latin typeface="Comic Sans MS"/>
              </a:endParaRPr>
            </a:p>
          </p:txBody>
        </p:sp>
        <p:sp>
          <p:nvSpPr>
            <p:cNvPr id="21" name="Oval 9"/>
            <p:cNvSpPr>
              <a:spLocks noChangeArrowheads="1"/>
            </p:cNvSpPr>
            <p:nvPr/>
          </p:nvSpPr>
          <p:spPr bwMode="auto">
            <a:xfrm>
              <a:off x="2208" y="1901"/>
              <a:ext cx="1344" cy="518"/>
            </a:xfrm>
            <a:prstGeom prst="ellips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defTabSz="914400"/>
              <a:endParaRPr lang="en-US">
                <a:solidFill>
                  <a:prstClr val="black"/>
                </a:solidFill>
                <a:latin typeface="Comic Sans MS"/>
              </a:endParaRPr>
            </a:p>
          </p:txBody>
        </p:sp>
      </p:grpSp>
      <p:grpSp>
        <p:nvGrpSpPr>
          <p:cNvPr id="22" name="Group 10"/>
          <p:cNvGrpSpPr>
            <a:grpSpLocks/>
          </p:cNvGrpSpPr>
          <p:nvPr/>
        </p:nvGrpSpPr>
        <p:grpSpPr bwMode="auto">
          <a:xfrm>
            <a:off x="5314068" y="3589342"/>
            <a:ext cx="2760663" cy="822326"/>
            <a:chOff x="2208" y="1901"/>
            <a:chExt cx="1739" cy="518"/>
          </a:xfrm>
        </p:grpSpPr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2340" y="1977"/>
              <a:ext cx="1527" cy="36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kumimoji="0" lang="en-GB" sz="3200" b="0" i="1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a</a:t>
              </a:r>
              <a:r>
                <a:rPr kumimoji="0" lang="en-GB" sz="3200" b="0" i="0" u="none" strike="noStrike" kern="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 </a:t>
              </a:r>
              <a:r>
                <a:rPr kumimoji="0" lang="en-GB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– 2</a:t>
              </a:r>
              <a:r>
                <a:rPr kumimoji="0" lang="en-GB" sz="3200" b="0" i="1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ab </a:t>
              </a:r>
              <a:r>
                <a:rPr kumimoji="0" lang="en-GB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+ </a:t>
              </a:r>
              <a:r>
                <a:rPr kumimoji="0" lang="en-GB" sz="3200" b="0" i="1" u="none" strike="noStrike" kern="0" cap="none" spc="0" normalizeH="0" baseline="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b</a:t>
              </a:r>
              <a:r>
                <a:rPr kumimoji="0" lang="en-GB" sz="3200" b="0" i="0" u="none" strike="noStrike" kern="0" cap="none" spc="0" normalizeH="0" baseline="30000" noProof="0" dirty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sz="3200" i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" name="Oval 12"/>
            <p:cNvSpPr>
              <a:spLocks noChangeArrowheads="1"/>
            </p:cNvSpPr>
            <p:nvPr/>
          </p:nvSpPr>
          <p:spPr bwMode="auto">
            <a:xfrm>
              <a:off x="2208" y="1901"/>
              <a:ext cx="1739" cy="518"/>
            </a:xfrm>
            <a:prstGeom prst="ellips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defTabSz="914400"/>
              <a:endParaRPr lang="en-US">
                <a:solidFill>
                  <a:prstClr val="black"/>
                </a:solidFill>
                <a:latin typeface="Comic Sans MS"/>
              </a:endParaRPr>
            </a:p>
          </p:txBody>
        </p:sp>
      </p:grpSp>
      <p:grpSp>
        <p:nvGrpSpPr>
          <p:cNvPr id="25" name="Group 18"/>
          <p:cNvGrpSpPr>
            <a:grpSpLocks/>
          </p:cNvGrpSpPr>
          <p:nvPr/>
        </p:nvGrpSpPr>
        <p:grpSpPr bwMode="auto">
          <a:xfrm>
            <a:off x="2469267" y="2324100"/>
            <a:ext cx="4392613" cy="2209800"/>
            <a:chOff x="1496" y="1104"/>
            <a:chExt cx="2767" cy="1392"/>
          </a:xfrm>
        </p:grpSpPr>
        <p:sp>
          <p:nvSpPr>
            <p:cNvPr id="26" name="Arc 13"/>
            <p:cNvSpPr>
              <a:spLocks/>
            </p:cNvSpPr>
            <p:nvPr/>
          </p:nvSpPr>
          <p:spPr bwMode="auto">
            <a:xfrm>
              <a:off x="1761" y="1440"/>
              <a:ext cx="2237" cy="1056"/>
            </a:xfrm>
            <a:custGeom>
              <a:avLst/>
              <a:gdLst>
                <a:gd name="G0" fmla="+- 15328 0 0"/>
                <a:gd name="G1" fmla="+- 21600 0 0"/>
                <a:gd name="G2" fmla="+- 21600 0 0"/>
                <a:gd name="T0" fmla="*/ 0 w 30757"/>
                <a:gd name="T1" fmla="*/ 6381 h 21600"/>
                <a:gd name="T2" fmla="*/ 30757 w 30757"/>
                <a:gd name="T3" fmla="*/ 6484 h 21600"/>
                <a:gd name="T4" fmla="*/ 15328 w 3075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757" h="21600" fill="none" extrusionOk="0">
                  <a:moveTo>
                    <a:pt x="0" y="6381"/>
                  </a:moveTo>
                  <a:cubicBezTo>
                    <a:pt x="4055" y="2296"/>
                    <a:pt x="9572" y="-1"/>
                    <a:pt x="15328" y="0"/>
                  </a:cubicBezTo>
                  <a:cubicBezTo>
                    <a:pt x="21133" y="0"/>
                    <a:pt x="26694" y="2336"/>
                    <a:pt x="30757" y="6483"/>
                  </a:cubicBezTo>
                </a:path>
                <a:path w="30757" h="21600" stroke="0" extrusionOk="0">
                  <a:moveTo>
                    <a:pt x="0" y="6381"/>
                  </a:moveTo>
                  <a:cubicBezTo>
                    <a:pt x="4055" y="2296"/>
                    <a:pt x="9572" y="-1"/>
                    <a:pt x="15328" y="0"/>
                  </a:cubicBezTo>
                  <a:cubicBezTo>
                    <a:pt x="21133" y="0"/>
                    <a:pt x="26694" y="2336"/>
                    <a:pt x="30757" y="6483"/>
                  </a:cubicBezTo>
                  <a:lnTo>
                    <a:pt x="15328" y="21600"/>
                  </a:lnTo>
                  <a:close/>
                </a:path>
              </a:pathLst>
            </a:custGeom>
            <a:noFill/>
            <a:ln w="76200">
              <a:solidFill>
                <a:srgbClr val="FF6600"/>
              </a:solidFill>
              <a:round/>
              <a:headEnd/>
              <a:tailEnd type="arrow" w="med" len="med"/>
            </a:ln>
            <a:effectLst>
              <a:outerShdw dist="35921" dir="2700000" algn="ctr" rotWithShape="0">
                <a:srgbClr val="DBF5F9"/>
              </a:outerShdw>
            </a:effectLst>
          </p:spPr>
          <p:txBody>
            <a:bodyPr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endParaRPr>
            </a:p>
          </p:txBody>
        </p:sp>
        <p:sp>
          <p:nvSpPr>
            <p:cNvPr id="27" name="Text Box 14"/>
            <p:cNvSpPr txBox="1">
              <a:spLocks noChangeArrowheads="1"/>
            </p:cNvSpPr>
            <p:nvPr/>
          </p:nvSpPr>
          <p:spPr bwMode="auto">
            <a:xfrm>
              <a:off x="1496" y="1104"/>
              <a:ext cx="2767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</a:rPr>
                <a:t>Expanding or multiplying out</a:t>
              </a:r>
            </a:p>
          </p:txBody>
        </p:sp>
      </p:grpSp>
      <p:grpSp>
        <p:nvGrpSpPr>
          <p:cNvPr id="28" name="Group 19"/>
          <p:cNvGrpSpPr>
            <a:grpSpLocks/>
          </p:cNvGrpSpPr>
          <p:nvPr/>
        </p:nvGrpSpPr>
        <p:grpSpPr bwMode="auto">
          <a:xfrm>
            <a:off x="2889955" y="3390902"/>
            <a:ext cx="3551237" cy="2136776"/>
            <a:chOff x="1761" y="1776"/>
            <a:chExt cx="2237" cy="1346"/>
          </a:xfrm>
        </p:grpSpPr>
        <p:sp>
          <p:nvSpPr>
            <p:cNvPr id="29" name="Arc 15"/>
            <p:cNvSpPr>
              <a:spLocks/>
            </p:cNvSpPr>
            <p:nvPr/>
          </p:nvSpPr>
          <p:spPr bwMode="auto">
            <a:xfrm flipH="1" flipV="1">
              <a:off x="1761" y="1776"/>
              <a:ext cx="2237" cy="1056"/>
            </a:xfrm>
            <a:custGeom>
              <a:avLst/>
              <a:gdLst>
                <a:gd name="G0" fmla="+- 15328 0 0"/>
                <a:gd name="G1" fmla="+- 21600 0 0"/>
                <a:gd name="G2" fmla="+- 21600 0 0"/>
                <a:gd name="T0" fmla="*/ 0 w 30757"/>
                <a:gd name="T1" fmla="*/ 6381 h 21600"/>
                <a:gd name="T2" fmla="*/ 30757 w 30757"/>
                <a:gd name="T3" fmla="*/ 6484 h 21600"/>
                <a:gd name="T4" fmla="*/ 15328 w 3075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757" h="21600" fill="none" extrusionOk="0">
                  <a:moveTo>
                    <a:pt x="0" y="6381"/>
                  </a:moveTo>
                  <a:cubicBezTo>
                    <a:pt x="4055" y="2296"/>
                    <a:pt x="9572" y="-1"/>
                    <a:pt x="15328" y="0"/>
                  </a:cubicBezTo>
                  <a:cubicBezTo>
                    <a:pt x="21133" y="0"/>
                    <a:pt x="26694" y="2336"/>
                    <a:pt x="30757" y="6483"/>
                  </a:cubicBezTo>
                </a:path>
                <a:path w="30757" h="21600" stroke="0" extrusionOk="0">
                  <a:moveTo>
                    <a:pt x="0" y="6381"/>
                  </a:moveTo>
                  <a:cubicBezTo>
                    <a:pt x="4055" y="2296"/>
                    <a:pt x="9572" y="-1"/>
                    <a:pt x="15328" y="0"/>
                  </a:cubicBezTo>
                  <a:cubicBezTo>
                    <a:pt x="21133" y="0"/>
                    <a:pt x="26694" y="2336"/>
                    <a:pt x="30757" y="6483"/>
                  </a:cubicBezTo>
                  <a:lnTo>
                    <a:pt x="15328" y="21600"/>
                  </a:lnTo>
                  <a:close/>
                </a:path>
              </a:pathLst>
            </a:custGeom>
            <a:noFill/>
            <a:ln w="76200">
              <a:solidFill>
                <a:srgbClr val="FF6600"/>
              </a:solidFill>
              <a:round/>
              <a:headEnd/>
              <a:tailEnd type="arrow" w="med" len="med"/>
            </a:ln>
            <a:effectLst>
              <a:outerShdw dist="35921" dir="2700000" algn="ctr" rotWithShape="0">
                <a:srgbClr val="DBF5F9"/>
              </a:outerShdw>
            </a:effectLst>
          </p:spPr>
          <p:txBody>
            <a:bodyPr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endParaRPr>
            </a:p>
          </p:txBody>
        </p:sp>
        <p:sp>
          <p:nvSpPr>
            <p:cNvPr id="30" name="Text Box 16"/>
            <p:cNvSpPr txBox="1">
              <a:spLocks noChangeArrowheads="1"/>
            </p:cNvSpPr>
            <p:nvPr/>
          </p:nvSpPr>
          <p:spPr bwMode="auto">
            <a:xfrm>
              <a:off x="2310" y="2831"/>
              <a:ext cx="1136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</a:rPr>
                <a:t>Factorising</a:t>
              </a:r>
            </a:p>
          </p:txBody>
        </p:sp>
      </p:grp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406400" y="5541077"/>
            <a:ext cx="8661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Reversing the process is </a:t>
            </a:r>
            <a:r>
              <a:rPr lang="en-US" sz="2400" b="1" dirty="0" err="1">
                <a:solidFill>
                  <a:srgbClr val="FF6600"/>
                </a:solidFill>
                <a:latin typeface="Comic Sans MS"/>
              </a:rPr>
              <a:t>factorising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the perfect square trinomial.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A5500E3A-5C64-44FE-808F-9015335B586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63623997-EBC3-48D1-A19E-45AA55E6CBB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Text Box 5">
            <a:extLst>
              <a:ext uri="{FF2B5EF4-FFF2-40B4-BE49-F238E27FC236}">
                <a16:creationId xmlns:a16="http://schemas.microsoft.com/office/drawing/2014/main" id="{D5BFDC14-D7A5-4421-A7D7-60FAA657B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74" y="1141071"/>
            <a:ext cx="761285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Likewise, expanding this binomial square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5F08BDD1-E537-47CC-B1C8-F34186DAF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74" y="1835158"/>
            <a:ext cx="866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Give us the perfect square trinomial.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5" name="Title 3">
            <a:extLst>
              <a:ext uri="{FF2B5EF4-FFF2-40B4-BE49-F238E27FC236}">
                <a16:creationId xmlns:a16="http://schemas.microsoft.com/office/drawing/2014/main" id="{19521881-C7B2-4F71-906F-38DDD2D24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410" y="32145"/>
            <a:ext cx="7797662" cy="673604"/>
          </a:xfrm>
        </p:spPr>
        <p:txBody>
          <a:bodyPr>
            <a:normAutofit/>
          </a:bodyPr>
          <a:lstStyle/>
          <a:p>
            <a:r>
              <a:rPr lang="en-GB" sz="2800" dirty="0">
                <a:ln w="635">
                  <a:noFill/>
                </a:ln>
                <a:solidFill>
                  <a:srgbClr val="5B009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Perfect squares factorisation</a:t>
            </a:r>
            <a:endParaRPr lang="en-GB" sz="2800" dirty="0">
              <a:solidFill>
                <a:srgbClr val="5B00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53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03213" y="756679"/>
            <a:ext cx="866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400" dirty="0" err="1">
                <a:solidFill>
                  <a:prstClr val="black"/>
                </a:solidFill>
                <a:latin typeface="Comic Sans MS"/>
              </a:rPr>
              <a:t>Factorising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an expression in this form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303213" y="1879413"/>
            <a:ext cx="56156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dirty="0" err="1">
                <a:solidFill>
                  <a:prstClr val="black"/>
                </a:solidFill>
                <a:latin typeface="Comic Sans MS"/>
              </a:rPr>
              <a:t>Factorising</a:t>
            </a:r>
            <a:r>
              <a:rPr lang="en-US" dirty="0">
                <a:solidFill>
                  <a:prstClr val="black"/>
                </a:solidFill>
                <a:latin typeface="Comic Sans MS"/>
              </a:rPr>
              <a:t> an expression in this form</a:t>
            </a:r>
            <a:endParaRPr lang="en-GB" dirty="0">
              <a:solidFill>
                <a:prstClr val="black"/>
              </a:solidFill>
              <a:latin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7"/>
              <p:cNvSpPr txBox="1">
                <a:spLocks noChangeArrowheads="1"/>
              </p:cNvSpPr>
              <p:nvPr/>
            </p:nvSpPr>
            <p:spPr bwMode="auto">
              <a:xfrm>
                <a:off x="303213" y="4511175"/>
                <a:ext cx="811825" cy="5528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3213" y="4511175"/>
                <a:ext cx="811825" cy="5528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325840" y="3073253"/>
            <a:ext cx="85666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How do we know that the expression is a perfect square trinomial?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336731" y="3939029"/>
            <a:ext cx="866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A perfect square trinomial must contain two square terms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2134863" y="4439198"/>
            <a:ext cx="67254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The middle term is either positive or negative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811550" y="5870128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EF0AD636-DB87-4936-99B9-B5AED6E0AC9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BD31D4E1-FEE3-4954-8A6B-EFF6980ACD1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512039FF-FEF7-46D3-B3C5-1C5BFF88E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410" y="32145"/>
            <a:ext cx="7797662" cy="673604"/>
          </a:xfrm>
        </p:spPr>
        <p:txBody>
          <a:bodyPr>
            <a:normAutofit/>
          </a:bodyPr>
          <a:lstStyle/>
          <a:p>
            <a:r>
              <a:rPr lang="en-GB" sz="2800" dirty="0">
                <a:ln w="635">
                  <a:noFill/>
                </a:ln>
                <a:solidFill>
                  <a:srgbClr val="5B009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Perfect squares factorisation</a:t>
            </a:r>
            <a:endParaRPr lang="en-GB" sz="2800" dirty="0">
              <a:solidFill>
                <a:srgbClr val="5B0091"/>
              </a:solidFill>
            </a:endParaRPr>
          </a:p>
        </p:txBody>
      </p:sp>
      <p:sp>
        <p:nvSpPr>
          <p:cNvPr id="27" name="Text Box 11">
            <a:extLst>
              <a:ext uri="{FF2B5EF4-FFF2-40B4-BE49-F238E27FC236}">
                <a16:creationId xmlns:a16="http://schemas.microsoft.com/office/drawing/2014/main" id="{371022C1-C1E0-479F-98C2-CAB214723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493" y="1254233"/>
            <a:ext cx="2424113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+ 2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ab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3200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8" name="Text Box 8">
            <a:extLst>
              <a:ext uri="{FF2B5EF4-FFF2-40B4-BE49-F238E27FC236}">
                <a16:creationId xmlns:a16="http://schemas.microsoft.com/office/drawing/2014/main" id="{75FECA5D-3398-4E80-BCB9-4D7B3EFF9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1938" y="1238264"/>
            <a:ext cx="1563688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en-GB" sz="32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9" name="Text Box 12">
            <a:extLst>
              <a:ext uri="{FF2B5EF4-FFF2-40B4-BE49-F238E27FC236}">
                <a16:creationId xmlns:a16="http://schemas.microsoft.com/office/drawing/2014/main" id="{E9D0895D-E410-4ED9-8BBD-88F450B25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3913" y="1369329"/>
            <a:ext cx="3577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4087BCA7-7334-4ED1-9DDD-E1EFDD064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5318" y="2375351"/>
            <a:ext cx="2424113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2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ab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3200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AE8F4EF0-6EC9-47C5-BD72-14F02F276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1938" y="2314321"/>
            <a:ext cx="1563688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en-GB" sz="32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2" name="Text Box 12">
            <a:extLst>
              <a:ext uri="{FF2B5EF4-FFF2-40B4-BE49-F238E27FC236}">
                <a16:creationId xmlns:a16="http://schemas.microsoft.com/office/drawing/2014/main" id="{B844E3F5-74A7-460E-AFA3-CF48946E9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3913" y="2353457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6AD6869-0EBA-4BAA-954B-1061EAAB2EB4}"/>
              </a:ext>
            </a:extLst>
          </p:cNvPr>
          <p:cNvSpPr/>
          <p:nvPr/>
        </p:nvSpPr>
        <p:spPr>
          <a:xfrm>
            <a:off x="1985216" y="1198354"/>
            <a:ext cx="640080" cy="64008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798ABFE-67C5-4191-99A5-2F438F8D9F3A}"/>
              </a:ext>
            </a:extLst>
          </p:cNvPr>
          <p:cNvSpPr/>
          <p:nvPr/>
        </p:nvSpPr>
        <p:spPr>
          <a:xfrm>
            <a:off x="3861409" y="1173713"/>
            <a:ext cx="640080" cy="64008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D424047E-E89D-4C11-BE21-503373C94466}"/>
              </a:ext>
            </a:extLst>
          </p:cNvPr>
          <p:cNvSpPr/>
          <p:nvPr/>
        </p:nvSpPr>
        <p:spPr>
          <a:xfrm>
            <a:off x="2005083" y="2325276"/>
            <a:ext cx="640080" cy="64008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7276D21-75C4-415B-B1B0-F57DEF2005EC}"/>
              </a:ext>
            </a:extLst>
          </p:cNvPr>
          <p:cNvSpPr/>
          <p:nvPr/>
        </p:nvSpPr>
        <p:spPr>
          <a:xfrm>
            <a:off x="3952697" y="2325276"/>
            <a:ext cx="640080" cy="64008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 Box 12">
            <a:extLst>
              <a:ext uri="{FF2B5EF4-FFF2-40B4-BE49-F238E27FC236}">
                <a16:creationId xmlns:a16="http://schemas.microsoft.com/office/drawing/2014/main" id="{A4F61AF4-F28B-48A9-9B97-D9C79BA94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578" y="4602967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Text Box 12">
            <a:extLst>
              <a:ext uri="{FF2B5EF4-FFF2-40B4-BE49-F238E27FC236}">
                <a16:creationId xmlns:a16="http://schemas.microsoft.com/office/drawing/2014/main" id="{40C7AF3A-5E12-4F83-99EA-150BDF730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864" y="4607660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i="1" dirty="0">
                <a:solidFill>
                  <a:prstClr val="black"/>
                </a:solidFill>
                <a:cs typeface="Times New Roman" panose="02020603050405020304" pitchFamily="18" charset="0"/>
              </a:rPr>
              <a:t>a</a:t>
            </a:r>
            <a:endParaRPr lang="en-GB" sz="2400" i="1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7">
                <a:extLst>
                  <a:ext uri="{FF2B5EF4-FFF2-40B4-BE49-F238E27FC236}">
                    <a16:creationId xmlns:a16="http://schemas.microsoft.com/office/drawing/2014/main" id="{C6DD0157-3E6B-4EFB-AC23-CD8ACA265A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213" y="5063337"/>
                <a:ext cx="811825" cy="5528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8" name="Text Box 7">
                <a:extLst>
                  <a:ext uri="{FF2B5EF4-FFF2-40B4-BE49-F238E27FC236}">
                    <a16:creationId xmlns:a16="http://schemas.microsoft.com/office/drawing/2014/main" id="{C6DD0157-3E6B-4EFB-AC23-CD8ACA265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3213" y="5063337"/>
                <a:ext cx="811825" cy="552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 Box 12">
            <a:extLst>
              <a:ext uri="{FF2B5EF4-FFF2-40B4-BE49-F238E27FC236}">
                <a16:creationId xmlns:a16="http://schemas.microsoft.com/office/drawing/2014/main" id="{B7B7B2EF-22F0-4036-8BC1-B10DB08E6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578" y="5155129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40" name="Text Box 12">
            <a:extLst>
              <a:ext uri="{FF2B5EF4-FFF2-40B4-BE49-F238E27FC236}">
                <a16:creationId xmlns:a16="http://schemas.microsoft.com/office/drawing/2014/main" id="{65301C7B-2391-45BD-8004-90B6CBE0B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864" y="5159822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i="1" dirty="0">
                <a:solidFill>
                  <a:prstClr val="black"/>
                </a:solidFill>
                <a:cs typeface="Times New Roman" panose="02020603050405020304" pitchFamily="18" charset="0"/>
              </a:rPr>
              <a:t>b</a:t>
            </a:r>
            <a:endParaRPr lang="en-GB" sz="2400" i="1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41" name="Text Box 13">
            <a:extLst>
              <a:ext uri="{FF2B5EF4-FFF2-40B4-BE49-F238E27FC236}">
                <a16:creationId xmlns:a16="http://schemas.microsoft.com/office/drawing/2014/main" id="{D3B4C179-3D1C-4C48-AF4A-E4B01CC67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5317" y="4948434"/>
            <a:ext cx="67254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And is double the product of the square roots of the other two terms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42" name="Text Box 14">
            <a:extLst>
              <a:ext uri="{FF2B5EF4-FFF2-40B4-BE49-F238E27FC236}">
                <a16:creationId xmlns:a16="http://schemas.microsoft.com/office/drawing/2014/main" id="{B0222E34-F0ED-45A0-9EA8-DD27D877E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7162" y="5863138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i="1" kern="0" dirty="0">
                <a:solidFill>
                  <a:srgbClr val="010066"/>
                </a:solidFill>
                <a:cs typeface="Arial" panose="020B0604020202020204" pitchFamily="34" charset="0"/>
              </a:rPr>
              <a:t>a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3" name="Text Box 14">
            <a:extLst>
              <a:ext uri="{FF2B5EF4-FFF2-40B4-BE49-F238E27FC236}">
                <a16:creationId xmlns:a16="http://schemas.microsoft.com/office/drawing/2014/main" id="{2D59467A-202E-40AE-A012-0C80B7557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4234" y="5858291"/>
            <a:ext cx="3898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i="1" kern="0" dirty="0">
                <a:solidFill>
                  <a:srgbClr val="010066"/>
                </a:solidFill>
                <a:cs typeface="Arial" panose="020B0604020202020204" pitchFamily="34" charset="0"/>
              </a:rPr>
              <a:t>b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4" name="Text Box 14">
            <a:extLst>
              <a:ext uri="{FF2B5EF4-FFF2-40B4-BE49-F238E27FC236}">
                <a16:creationId xmlns:a16="http://schemas.microsoft.com/office/drawing/2014/main" id="{25E05365-7D87-4551-BC08-708B5982E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2721" y="5773169"/>
            <a:ext cx="4251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5" name="Text Box 14">
            <a:extLst>
              <a:ext uri="{FF2B5EF4-FFF2-40B4-BE49-F238E27FC236}">
                <a16:creationId xmlns:a16="http://schemas.microsoft.com/office/drawing/2014/main" id="{2FC35BBD-1926-4D50-862E-998B2D689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1654" y="5919303"/>
            <a:ext cx="4251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82671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  <p:bldP spid="17" grpId="0" autoUpdateAnimBg="0"/>
      <p:bldP spid="18" grpId="0" autoUpdateAnimBg="0"/>
      <p:bldP spid="21" grpId="0"/>
      <p:bldP spid="23" grpId="0" autoUpdateAnimBg="0"/>
      <p:bldP spid="24" grpId="0"/>
      <p:bldP spid="27" grpId="0"/>
      <p:bldP spid="28" grpId="0"/>
      <p:bldP spid="29" grpId="0" autoUpdateAnimBg="0"/>
      <p:bldP spid="30" grpId="0"/>
      <p:bldP spid="31" grpId="0"/>
      <p:bldP spid="32" grpId="0" autoUpdateAnimBg="0"/>
      <p:bldP spid="4" grpId="0" animBg="1"/>
      <p:bldP spid="33" grpId="0" animBg="1"/>
      <p:bldP spid="34" grpId="0" animBg="1"/>
      <p:bldP spid="35" grpId="0" animBg="1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/>
      <p:bldP spid="43" grpId="0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03213" y="756679"/>
            <a:ext cx="866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400" dirty="0" err="1">
                <a:solidFill>
                  <a:prstClr val="black"/>
                </a:solidFill>
                <a:latin typeface="Comic Sans MS"/>
              </a:rPr>
              <a:t>Factorising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an expression in this form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303213" y="1879413"/>
            <a:ext cx="56156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dirty="0" err="1">
                <a:solidFill>
                  <a:prstClr val="black"/>
                </a:solidFill>
                <a:latin typeface="Comic Sans MS"/>
              </a:rPr>
              <a:t>Factorising</a:t>
            </a:r>
            <a:r>
              <a:rPr lang="en-US" dirty="0">
                <a:solidFill>
                  <a:prstClr val="black"/>
                </a:solidFill>
                <a:latin typeface="Comic Sans MS"/>
              </a:rPr>
              <a:t> an expression in this form</a:t>
            </a:r>
            <a:endParaRPr lang="en-GB" dirty="0">
              <a:solidFill>
                <a:prstClr val="black"/>
              </a:solidFill>
              <a:latin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7"/>
              <p:cNvSpPr txBox="1">
                <a:spLocks noChangeArrowheads="1"/>
              </p:cNvSpPr>
              <p:nvPr/>
            </p:nvSpPr>
            <p:spPr bwMode="auto">
              <a:xfrm>
                <a:off x="303213" y="4511175"/>
                <a:ext cx="811825" cy="5528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3213" y="4511175"/>
                <a:ext cx="811825" cy="5528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325840" y="3073253"/>
            <a:ext cx="85666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How do we know that the expression is a perfect square trinomial?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336731" y="3939029"/>
            <a:ext cx="68275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Is this a perfect square                   ?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2134863" y="4439198"/>
            <a:ext cx="68275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The middle term is either positive or negative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811550" y="5870128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EF0AD636-DB87-4936-99B9-B5AED6E0AC9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BD31D4E1-FEE3-4954-8A6B-EFF6980ACD1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512039FF-FEF7-46D3-B3C5-1C5BFF88E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410" y="32145"/>
            <a:ext cx="7797662" cy="673604"/>
          </a:xfrm>
        </p:spPr>
        <p:txBody>
          <a:bodyPr>
            <a:normAutofit/>
          </a:bodyPr>
          <a:lstStyle/>
          <a:p>
            <a:r>
              <a:rPr lang="en-GB" sz="2800" dirty="0">
                <a:ln w="635">
                  <a:noFill/>
                </a:ln>
                <a:solidFill>
                  <a:srgbClr val="5B009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Perfect squares factorisation</a:t>
            </a:r>
            <a:endParaRPr lang="en-GB" sz="2800" dirty="0">
              <a:solidFill>
                <a:srgbClr val="5B0091"/>
              </a:solidFill>
            </a:endParaRPr>
          </a:p>
        </p:txBody>
      </p:sp>
      <p:sp>
        <p:nvSpPr>
          <p:cNvPr id="27" name="Text Box 11">
            <a:extLst>
              <a:ext uri="{FF2B5EF4-FFF2-40B4-BE49-F238E27FC236}">
                <a16:creationId xmlns:a16="http://schemas.microsoft.com/office/drawing/2014/main" id="{371022C1-C1E0-479F-98C2-CAB214723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493" y="1254233"/>
            <a:ext cx="2424113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+ 2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ab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3200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8" name="Text Box 8">
            <a:extLst>
              <a:ext uri="{FF2B5EF4-FFF2-40B4-BE49-F238E27FC236}">
                <a16:creationId xmlns:a16="http://schemas.microsoft.com/office/drawing/2014/main" id="{75FECA5D-3398-4E80-BCB9-4D7B3EFF9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1938" y="1238264"/>
            <a:ext cx="1563688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en-GB" sz="32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9" name="Text Box 12">
            <a:extLst>
              <a:ext uri="{FF2B5EF4-FFF2-40B4-BE49-F238E27FC236}">
                <a16:creationId xmlns:a16="http://schemas.microsoft.com/office/drawing/2014/main" id="{E9D0895D-E410-4ED9-8BBD-88F450B25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3913" y="1369329"/>
            <a:ext cx="3577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4087BCA7-7334-4ED1-9DDD-E1EFDD064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5318" y="2375351"/>
            <a:ext cx="2424113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2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ab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3200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AE8F4EF0-6EC9-47C5-BD72-14F02F276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1938" y="2314321"/>
            <a:ext cx="1563688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en-GB" sz="32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2" name="Text Box 12">
            <a:extLst>
              <a:ext uri="{FF2B5EF4-FFF2-40B4-BE49-F238E27FC236}">
                <a16:creationId xmlns:a16="http://schemas.microsoft.com/office/drawing/2014/main" id="{B844E3F5-74A7-460E-AFA3-CF48946E9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3913" y="2353457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6AD6869-0EBA-4BAA-954B-1061EAAB2EB4}"/>
              </a:ext>
            </a:extLst>
          </p:cNvPr>
          <p:cNvSpPr/>
          <p:nvPr/>
        </p:nvSpPr>
        <p:spPr>
          <a:xfrm>
            <a:off x="1985216" y="1198354"/>
            <a:ext cx="640080" cy="64008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798ABFE-67C5-4191-99A5-2F438F8D9F3A}"/>
              </a:ext>
            </a:extLst>
          </p:cNvPr>
          <p:cNvSpPr/>
          <p:nvPr/>
        </p:nvSpPr>
        <p:spPr>
          <a:xfrm>
            <a:off x="3861409" y="1173713"/>
            <a:ext cx="640080" cy="64008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D424047E-E89D-4C11-BE21-503373C94466}"/>
              </a:ext>
            </a:extLst>
          </p:cNvPr>
          <p:cNvSpPr/>
          <p:nvPr/>
        </p:nvSpPr>
        <p:spPr>
          <a:xfrm>
            <a:off x="2005083" y="2325276"/>
            <a:ext cx="640080" cy="64008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7276D21-75C4-415B-B1B0-F57DEF2005EC}"/>
              </a:ext>
            </a:extLst>
          </p:cNvPr>
          <p:cNvSpPr/>
          <p:nvPr/>
        </p:nvSpPr>
        <p:spPr>
          <a:xfrm>
            <a:off x="3952697" y="2325276"/>
            <a:ext cx="640080" cy="64008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 Box 12">
            <a:extLst>
              <a:ext uri="{FF2B5EF4-FFF2-40B4-BE49-F238E27FC236}">
                <a16:creationId xmlns:a16="http://schemas.microsoft.com/office/drawing/2014/main" id="{A4F61AF4-F28B-48A9-9B97-D9C79BA94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578" y="4602967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Text Box 12">
            <a:extLst>
              <a:ext uri="{FF2B5EF4-FFF2-40B4-BE49-F238E27FC236}">
                <a16:creationId xmlns:a16="http://schemas.microsoft.com/office/drawing/2014/main" id="{40C7AF3A-5E12-4F83-99EA-150BDF730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864" y="4607660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i="1" dirty="0">
                <a:solidFill>
                  <a:prstClr val="black"/>
                </a:solidFill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7">
                <a:extLst>
                  <a:ext uri="{FF2B5EF4-FFF2-40B4-BE49-F238E27FC236}">
                    <a16:creationId xmlns:a16="http://schemas.microsoft.com/office/drawing/2014/main" id="{C6DD0157-3E6B-4EFB-AC23-CD8ACA265A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213" y="5063337"/>
                <a:ext cx="803553" cy="505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8" name="Text Box 7">
                <a:extLst>
                  <a:ext uri="{FF2B5EF4-FFF2-40B4-BE49-F238E27FC236}">
                    <a16:creationId xmlns:a16="http://schemas.microsoft.com/office/drawing/2014/main" id="{C6DD0157-3E6B-4EFB-AC23-CD8ACA265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3213" y="5063337"/>
                <a:ext cx="803553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 Box 12">
            <a:extLst>
              <a:ext uri="{FF2B5EF4-FFF2-40B4-BE49-F238E27FC236}">
                <a16:creationId xmlns:a16="http://schemas.microsoft.com/office/drawing/2014/main" id="{B7B7B2EF-22F0-4036-8BC1-B10DB08E6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578" y="5155129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40" name="Text Box 12">
            <a:extLst>
              <a:ext uri="{FF2B5EF4-FFF2-40B4-BE49-F238E27FC236}">
                <a16:creationId xmlns:a16="http://schemas.microsoft.com/office/drawing/2014/main" id="{65301C7B-2391-45BD-8004-90B6CBE0B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864" y="5159822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4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41" name="Text Box 13">
            <a:extLst>
              <a:ext uri="{FF2B5EF4-FFF2-40B4-BE49-F238E27FC236}">
                <a16:creationId xmlns:a16="http://schemas.microsoft.com/office/drawing/2014/main" id="{D3B4C179-3D1C-4C48-AF4A-E4B01CC67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5317" y="4948434"/>
            <a:ext cx="67254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And is double the product of the square roots of the other two terms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42" name="Text Box 14">
            <a:extLst>
              <a:ext uri="{FF2B5EF4-FFF2-40B4-BE49-F238E27FC236}">
                <a16:creationId xmlns:a16="http://schemas.microsoft.com/office/drawing/2014/main" id="{B0222E34-F0ED-45A0-9EA8-DD27D877E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7162" y="5863138"/>
            <a:ext cx="3674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i="1" kern="0" dirty="0">
                <a:solidFill>
                  <a:srgbClr val="010066"/>
                </a:solidFill>
                <a:cs typeface="Arial" panose="020B0604020202020204" pitchFamily="34" charset="0"/>
              </a:rPr>
              <a:t>x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3" name="Text Box 14">
            <a:extLst>
              <a:ext uri="{FF2B5EF4-FFF2-40B4-BE49-F238E27FC236}">
                <a16:creationId xmlns:a16="http://schemas.microsoft.com/office/drawing/2014/main" id="{2D59467A-202E-40AE-A012-0C80B7557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4234" y="5858291"/>
            <a:ext cx="6623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cs typeface="Arial" panose="020B0604020202020204" pitchFamily="34" charset="0"/>
              </a:rPr>
              <a:t>(4)</a:t>
            </a:r>
            <a:endParaRPr kumimoji="0" lang="en-GB" sz="3200" b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5" name="Text Box 14">
            <a:extLst>
              <a:ext uri="{FF2B5EF4-FFF2-40B4-BE49-F238E27FC236}">
                <a16:creationId xmlns:a16="http://schemas.microsoft.com/office/drawing/2014/main" id="{2FC35BBD-1926-4D50-862E-998B2D689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1654" y="5827002"/>
            <a:ext cx="4251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6" name="Text Box 11">
            <a:extLst>
              <a:ext uri="{FF2B5EF4-FFF2-40B4-BE49-F238E27FC236}">
                <a16:creationId xmlns:a16="http://schemas.microsoft.com/office/drawing/2014/main" id="{8BDD1E1B-9CD1-4DC4-9274-7CDCD3820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033" y="3918978"/>
            <a:ext cx="242411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kumimoji="0" lang="en-GB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8</a:t>
            </a:r>
            <a:r>
              <a:rPr kumimoji="0" lang="en-GB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 </a:t>
            </a: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GB" b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16</a:t>
            </a:r>
            <a:endParaRPr lang="en-GB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7" name="Text Box 14">
            <a:extLst>
              <a:ext uri="{FF2B5EF4-FFF2-40B4-BE49-F238E27FC236}">
                <a16:creationId xmlns:a16="http://schemas.microsoft.com/office/drawing/2014/main" id="{DF307084-1945-4884-A90F-1348660CF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3342" y="5858291"/>
            <a:ext cx="14328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–8</a:t>
            </a:r>
            <a:r>
              <a:rPr lang="en-GB" sz="3200" i="1" kern="0" dirty="0">
                <a:solidFill>
                  <a:srgbClr val="010066"/>
                </a:solidFill>
                <a:cs typeface="Arial" panose="020B0604020202020204" pitchFamily="34" charset="0"/>
              </a:rPr>
              <a:t>x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A7A0CCA-C130-49BB-AC19-FD61A45F7E25}"/>
              </a:ext>
            </a:extLst>
          </p:cNvPr>
          <p:cNvSpPr txBox="1"/>
          <p:nvPr/>
        </p:nvSpPr>
        <p:spPr>
          <a:xfrm>
            <a:off x="2941232" y="6327171"/>
            <a:ext cx="47991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Comic Sans MS"/>
              </a:rPr>
              <a:t>It is a perfect square trinomial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96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  <p:bldP spid="23" grpId="0" autoUpdateAnimBg="0"/>
      <p:bldP spid="24" grpId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/>
      <p:bldP spid="43" grpId="0"/>
      <p:bldP spid="45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03213" y="756679"/>
            <a:ext cx="866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400" dirty="0" err="1">
                <a:solidFill>
                  <a:prstClr val="black"/>
                </a:solidFill>
                <a:latin typeface="Comic Sans MS"/>
              </a:rPr>
              <a:t>Factorising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an expression in this form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303213" y="1879413"/>
            <a:ext cx="56156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dirty="0" err="1">
                <a:solidFill>
                  <a:prstClr val="black"/>
                </a:solidFill>
                <a:latin typeface="Comic Sans MS"/>
              </a:rPr>
              <a:t>Factorising</a:t>
            </a:r>
            <a:r>
              <a:rPr lang="en-US" dirty="0">
                <a:solidFill>
                  <a:prstClr val="black"/>
                </a:solidFill>
                <a:latin typeface="Comic Sans MS"/>
              </a:rPr>
              <a:t> an expression in this form</a:t>
            </a:r>
            <a:endParaRPr lang="en-GB" dirty="0">
              <a:solidFill>
                <a:prstClr val="black"/>
              </a:solidFill>
              <a:latin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7"/>
              <p:cNvSpPr txBox="1">
                <a:spLocks noChangeArrowheads="1"/>
              </p:cNvSpPr>
              <p:nvPr/>
            </p:nvSpPr>
            <p:spPr bwMode="auto">
              <a:xfrm>
                <a:off x="303213" y="4511175"/>
                <a:ext cx="811825" cy="5528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3213" y="4511175"/>
                <a:ext cx="811825" cy="5528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325840" y="3073253"/>
            <a:ext cx="85666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How do we know that the expression is a perfect square trinomial?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336731" y="3939029"/>
            <a:ext cx="68275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Is this a perfect square                   ?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2134863" y="4439198"/>
            <a:ext cx="68275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The middle term is either positive or negative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811550" y="5870128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EF0AD636-DB87-4936-99B9-B5AED6E0AC9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BD31D4E1-FEE3-4954-8A6B-EFF6980ACD1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512039FF-FEF7-46D3-B3C5-1C5BFF88E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410" y="32145"/>
            <a:ext cx="7797662" cy="673604"/>
          </a:xfrm>
        </p:spPr>
        <p:txBody>
          <a:bodyPr>
            <a:normAutofit/>
          </a:bodyPr>
          <a:lstStyle/>
          <a:p>
            <a:r>
              <a:rPr lang="en-GB" sz="2800" dirty="0">
                <a:ln w="635">
                  <a:noFill/>
                </a:ln>
                <a:solidFill>
                  <a:srgbClr val="5B009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Perfect squares factorisation</a:t>
            </a:r>
            <a:endParaRPr lang="en-GB" sz="2800" dirty="0">
              <a:solidFill>
                <a:srgbClr val="5B0091"/>
              </a:solidFill>
            </a:endParaRPr>
          </a:p>
        </p:txBody>
      </p:sp>
      <p:sp>
        <p:nvSpPr>
          <p:cNvPr id="27" name="Text Box 11">
            <a:extLst>
              <a:ext uri="{FF2B5EF4-FFF2-40B4-BE49-F238E27FC236}">
                <a16:creationId xmlns:a16="http://schemas.microsoft.com/office/drawing/2014/main" id="{371022C1-C1E0-479F-98C2-CAB214723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493" y="1254233"/>
            <a:ext cx="2424113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+ 2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ab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3200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8" name="Text Box 8">
            <a:extLst>
              <a:ext uri="{FF2B5EF4-FFF2-40B4-BE49-F238E27FC236}">
                <a16:creationId xmlns:a16="http://schemas.microsoft.com/office/drawing/2014/main" id="{75FECA5D-3398-4E80-BCB9-4D7B3EFF9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1938" y="1238264"/>
            <a:ext cx="1563688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en-GB" sz="32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9" name="Text Box 12">
            <a:extLst>
              <a:ext uri="{FF2B5EF4-FFF2-40B4-BE49-F238E27FC236}">
                <a16:creationId xmlns:a16="http://schemas.microsoft.com/office/drawing/2014/main" id="{E9D0895D-E410-4ED9-8BBD-88F450B25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3913" y="1369329"/>
            <a:ext cx="3577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4087BCA7-7334-4ED1-9DDD-E1EFDD064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5318" y="2375351"/>
            <a:ext cx="2424113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2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ab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3200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AE8F4EF0-6EC9-47C5-BD72-14F02F276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1938" y="2314321"/>
            <a:ext cx="1563688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en-GB" sz="32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2" name="Text Box 12">
            <a:extLst>
              <a:ext uri="{FF2B5EF4-FFF2-40B4-BE49-F238E27FC236}">
                <a16:creationId xmlns:a16="http://schemas.microsoft.com/office/drawing/2014/main" id="{B844E3F5-74A7-460E-AFA3-CF48946E9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3913" y="2353457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6AD6869-0EBA-4BAA-954B-1061EAAB2EB4}"/>
              </a:ext>
            </a:extLst>
          </p:cNvPr>
          <p:cNvSpPr/>
          <p:nvPr/>
        </p:nvSpPr>
        <p:spPr>
          <a:xfrm>
            <a:off x="1985216" y="1198354"/>
            <a:ext cx="640080" cy="64008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798ABFE-67C5-4191-99A5-2F438F8D9F3A}"/>
              </a:ext>
            </a:extLst>
          </p:cNvPr>
          <p:cNvSpPr/>
          <p:nvPr/>
        </p:nvSpPr>
        <p:spPr>
          <a:xfrm>
            <a:off x="3861409" y="1173713"/>
            <a:ext cx="640080" cy="64008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D424047E-E89D-4C11-BE21-503373C94466}"/>
              </a:ext>
            </a:extLst>
          </p:cNvPr>
          <p:cNvSpPr/>
          <p:nvPr/>
        </p:nvSpPr>
        <p:spPr>
          <a:xfrm>
            <a:off x="2005083" y="2325276"/>
            <a:ext cx="640080" cy="64008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7276D21-75C4-415B-B1B0-F57DEF2005EC}"/>
              </a:ext>
            </a:extLst>
          </p:cNvPr>
          <p:cNvSpPr/>
          <p:nvPr/>
        </p:nvSpPr>
        <p:spPr>
          <a:xfrm>
            <a:off x="3952697" y="2325276"/>
            <a:ext cx="640080" cy="64008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 Box 12">
            <a:extLst>
              <a:ext uri="{FF2B5EF4-FFF2-40B4-BE49-F238E27FC236}">
                <a16:creationId xmlns:a16="http://schemas.microsoft.com/office/drawing/2014/main" id="{A4F61AF4-F28B-48A9-9B97-D9C79BA94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578" y="4602967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Text Box 12">
            <a:extLst>
              <a:ext uri="{FF2B5EF4-FFF2-40B4-BE49-F238E27FC236}">
                <a16:creationId xmlns:a16="http://schemas.microsoft.com/office/drawing/2014/main" id="{40C7AF3A-5E12-4F83-99EA-150BDF730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864" y="4607660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i="1" dirty="0">
                <a:solidFill>
                  <a:prstClr val="black"/>
                </a:solidFill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7">
                <a:extLst>
                  <a:ext uri="{FF2B5EF4-FFF2-40B4-BE49-F238E27FC236}">
                    <a16:creationId xmlns:a16="http://schemas.microsoft.com/office/drawing/2014/main" id="{C6DD0157-3E6B-4EFB-AC23-CD8ACA265A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213" y="5063337"/>
                <a:ext cx="803553" cy="5127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8" name="Text Box 7">
                <a:extLst>
                  <a:ext uri="{FF2B5EF4-FFF2-40B4-BE49-F238E27FC236}">
                    <a16:creationId xmlns:a16="http://schemas.microsoft.com/office/drawing/2014/main" id="{C6DD0157-3E6B-4EFB-AC23-CD8ACA265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3213" y="5063337"/>
                <a:ext cx="803553" cy="5127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 Box 12">
            <a:extLst>
              <a:ext uri="{FF2B5EF4-FFF2-40B4-BE49-F238E27FC236}">
                <a16:creationId xmlns:a16="http://schemas.microsoft.com/office/drawing/2014/main" id="{B7B7B2EF-22F0-4036-8BC1-B10DB08E6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578" y="5155129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40" name="Text Box 12">
            <a:extLst>
              <a:ext uri="{FF2B5EF4-FFF2-40B4-BE49-F238E27FC236}">
                <a16:creationId xmlns:a16="http://schemas.microsoft.com/office/drawing/2014/main" id="{65301C7B-2391-45BD-8004-90B6CBE0B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864" y="5159822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5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41" name="Text Box 13">
            <a:extLst>
              <a:ext uri="{FF2B5EF4-FFF2-40B4-BE49-F238E27FC236}">
                <a16:creationId xmlns:a16="http://schemas.microsoft.com/office/drawing/2014/main" id="{D3B4C179-3D1C-4C48-AF4A-E4B01CC67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5317" y="4948434"/>
            <a:ext cx="67254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And is double the product of the square roots of the other two terms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42" name="Text Box 14">
            <a:extLst>
              <a:ext uri="{FF2B5EF4-FFF2-40B4-BE49-F238E27FC236}">
                <a16:creationId xmlns:a16="http://schemas.microsoft.com/office/drawing/2014/main" id="{B0222E34-F0ED-45A0-9EA8-DD27D877E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7162" y="5863138"/>
            <a:ext cx="3674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i="1" kern="0" dirty="0">
                <a:solidFill>
                  <a:srgbClr val="010066"/>
                </a:solidFill>
                <a:cs typeface="Arial" panose="020B0604020202020204" pitchFamily="34" charset="0"/>
              </a:rPr>
              <a:t>x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3" name="Text Box 14">
            <a:extLst>
              <a:ext uri="{FF2B5EF4-FFF2-40B4-BE49-F238E27FC236}">
                <a16:creationId xmlns:a16="http://schemas.microsoft.com/office/drawing/2014/main" id="{2D59467A-202E-40AE-A012-0C80B7557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4234" y="5858291"/>
            <a:ext cx="6623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cs typeface="Arial" panose="020B0604020202020204" pitchFamily="34" charset="0"/>
              </a:rPr>
              <a:t>(5)</a:t>
            </a:r>
            <a:endParaRPr kumimoji="0" lang="en-GB" sz="3200" b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5" name="Text Box 14">
            <a:extLst>
              <a:ext uri="{FF2B5EF4-FFF2-40B4-BE49-F238E27FC236}">
                <a16:creationId xmlns:a16="http://schemas.microsoft.com/office/drawing/2014/main" id="{2FC35BBD-1926-4D50-862E-998B2D689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1654" y="5827002"/>
            <a:ext cx="4251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6" name="Text Box 11">
            <a:extLst>
              <a:ext uri="{FF2B5EF4-FFF2-40B4-BE49-F238E27FC236}">
                <a16:creationId xmlns:a16="http://schemas.microsoft.com/office/drawing/2014/main" id="{8BDD1E1B-9CD1-4DC4-9274-7CDCD3820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033" y="3918978"/>
            <a:ext cx="242411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kumimoji="0" lang="en-GB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+ 5</a:t>
            </a:r>
            <a:r>
              <a:rPr kumimoji="0" lang="en-GB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 </a:t>
            </a: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GB" b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25</a:t>
            </a:r>
            <a:endParaRPr lang="en-GB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7" name="Text Box 14">
            <a:extLst>
              <a:ext uri="{FF2B5EF4-FFF2-40B4-BE49-F238E27FC236}">
                <a16:creationId xmlns:a16="http://schemas.microsoft.com/office/drawing/2014/main" id="{DF307084-1945-4884-A90F-1348660CF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3342" y="5858291"/>
            <a:ext cx="14328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kern="0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  <a:r>
              <a:rPr lang="en-GB" sz="3200" i="1" kern="0" dirty="0">
                <a:solidFill>
                  <a:srgbClr val="010066"/>
                </a:solidFill>
                <a:cs typeface="Arial" panose="020B0604020202020204" pitchFamily="34" charset="0"/>
              </a:rPr>
              <a:t>x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EBB6F9B-4D0A-4CC6-8CE1-6C35D3C5E65A}"/>
              </a:ext>
            </a:extLst>
          </p:cNvPr>
          <p:cNvSpPr txBox="1"/>
          <p:nvPr/>
        </p:nvSpPr>
        <p:spPr>
          <a:xfrm>
            <a:off x="2878088" y="6351614"/>
            <a:ext cx="51991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Comic Sans MS"/>
              </a:rPr>
              <a:t>It is not a perfect square trinomial</a:t>
            </a:r>
            <a:endParaRPr lang="en-GB" dirty="0"/>
          </a:p>
        </p:txBody>
      </p:sp>
      <p:sp>
        <p:nvSpPr>
          <p:cNvPr id="48" name="Text Box 14">
            <a:extLst>
              <a:ext uri="{FF2B5EF4-FFF2-40B4-BE49-F238E27FC236}">
                <a16:creationId xmlns:a16="http://schemas.microsoft.com/office/drawing/2014/main" id="{CF788AA5-6EA0-4809-A453-655DB3C18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0430" y="5844161"/>
            <a:ext cx="14328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kern="0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≠</a:t>
            </a: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r>
              <a:rPr lang="en-GB" sz="3200" i="1" kern="0" dirty="0">
                <a:solidFill>
                  <a:srgbClr val="010066"/>
                </a:solidFill>
                <a:cs typeface="Arial" panose="020B0604020202020204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15504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  <p:bldP spid="23" grpId="0" autoUpdateAnimBg="0"/>
      <p:bldP spid="24" grpId="0"/>
      <p:bldP spid="36" grpId="0" autoUpdateAnimBg="0"/>
      <p:bldP spid="37" grpId="0" autoUpdateAnimBg="0"/>
      <p:bldP spid="38" grpId="0"/>
      <p:bldP spid="39" grpId="0" autoUpdateAnimBg="0"/>
      <p:bldP spid="40" grpId="0" autoUpdateAnimBg="0"/>
      <p:bldP spid="41" grpId="0" autoUpdateAnimBg="0"/>
      <p:bldP spid="42" grpId="0"/>
      <p:bldP spid="43" grpId="0"/>
      <p:bldP spid="45" grpId="0"/>
      <p:bldP spid="47" grpId="0"/>
      <p:bldP spid="44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03213" y="756679"/>
            <a:ext cx="866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400" dirty="0" err="1">
                <a:solidFill>
                  <a:prstClr val="black"/>
                </a:solidFill>
                <a:latin typeface="Comic Sans MS"/>
              </a:rPr>
              <a:t>Factorise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this expression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303213" y="1879413"/>
            <a:ext cx="65822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dirty="0">
                <a:solidFill>
                  <a:prstClr val="black"/>
                </a:solidFill>
                <a:latin typeface="Comic Sans MS"/>
              </a:rPr>
              <a:t>We will use the perfect square </a:t>
            </a:r>
            <a:r>
              <a:rPr lang="en-US" dirty="0" err="1">
                <a:solidFill>
                  <a:prstClr val="black"/>
                </a:solidFill>
                <a:latin typeface="Comic Sans MS"/>
              </a:rPr>
              <a:t>factorisation</a:t>
            </a:r>
            <a:endParaRPr lang="en-GB" dirty="0">
              <a:solidFill>
                <a:prstClr val="black"/>
              </a:solidFill>
              <a:latin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7"/>
              <p:cNvSpPr txBox="1">
                <a:spLocks noChangeArrowheads="1"/>
              </p:cNvSpPr>
              <p:nvPr/>
            </p:nvSpPr>
            <p:spPr bwMode="auto">
              <a:xfrm>
                <a:off x="303213" y="4511175"/>
                <a:ext cx="811825" cy="5528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3213" y="4511175"/>
                <a:ext cx="811825" cy="5528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325840" y="3073253"/>
            <a:ext cx="85666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First, we confirm that the expression is a perfect square trinomial.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1900594" y="3445708"/>
            <a:ext cx="44512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Is this a perfect square?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2153459" y="3844737"/>
            <a:ext cx="68275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The middle term is either positive or negative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930459" y="4997273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EF0AD636-DB87-4936-99B9-B5AED6E0AC95}"/>
              </a:ext>
            </a:extLst>
          </p:cNvPr>
          <p:cNvSpPr/>
          <p:nvPr/>
        </p:nvSpPr>
        <p:spPr>
          <a:xfrm>
            <a:off x="8196109" y="525128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BD31D4E1-FEE3-4954-8A6B-EFF6980ACD1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512039FF-FEF7-46D3-B3C5-1C5BFF88E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410" y="32145"/>
            <a:ext cx="7797662" cy="673604"/>
          </a:xfrm>
        </p:spPr>
        <p:txBody>
          <a:bodyPr>
            <a:normAutofit/>
          </a:bodyPr>
          <a:lstStyle/>
          <a:p>
            <a:r>
              <a:rPr lang="en-GB" sz="2800" dirty="0">
                <a:ln w="635">
                  <a:noFill/>
                </a:ln>
                <a:solidFill>
                  <a:srgbClr val="5B009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Perfect squares factorisation</a:t>
            </a:r>
            <a:endParaRPr lang="en-GB" sz="2800" dirty="0">
              <a:solidFill>
                <a:srgbClr val="5B0091"/>
              </a:solidFill>
            </a:endParaRPr>
          </a:p>
        </p:txBody>
      </p:sp>
      <p:sp>
        <p:nvSpPr>
          <p:cNvPr id="27" name="Text Box 11">
            <a:extLst>
              <a:ext uri="{FF2B5EF4-FFF2-40B4-BE49-F238E27FC236}">
                <a16:creationId xmlns:a16="http://schemas.microsoft.com/office/drawing/2014/main" id="{371022C1-C1E0-479F-98C2-CAB214723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493" y="1254233"/>
            <a:ext cx="2499402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+ 10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4087BCA7-7334-4ED1-9DDD-E1EFDD064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5318" y="2375351"/>
            <a:ext cx="2424113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+ 2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ab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3200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AE8F4EF0-6EC9-47C5-BD72-14F02F276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1938" y="2314321"/>
            <a:ext cx="1563688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en-GB" sz="32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2" name="Text Box 12">
            <a:extLst>
              <a:ext uri="{FF2B5EF4-FFF2-40B4-BE49-F238E27FC236}">
                <a16:creationId xmlns:a16="http://schemas.microsoft.com/office/drawing/2014/main" id="{B844E3F5-74A7-460E-AFA3-CF48946E9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3913" y="2353457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36" name="Text Box 12">
            <a:extLst>
              <a:ext uri="{FF2B5EF4-FFF2-40B4-BE49-F238E27FC236}">
                <a16:creationId xmlns:a16="http://schemas.microsoft.com/office/drawing/2014/main" id="{A4F61AF4-F28B-48A9-9B97-D9C79BA94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578" y="4602967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Text Box 12">
            <a:extLst>
              <a:ext uri="{FF2B5EF4-FFF2-40B4-BE49-F238E27FC236}">
                <a16:creationId xmlns:a16="http://schemas.microsoft.com/office/drawing/2014/main" id="{40C7AF3A-5E12-4F83-99EA-150BDF730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864" y="4607660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i="1" dirty="0">
                <a:solidFill>
                  <a:prstClr val="black"/>
                </a:solidFill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7">
                <a:extLst>
                  <a:ext uri="{FF2B5EF4-FFF2-40B4-BE49-F238E27FC236}">
                    <a16:creationId xmlns:a16="http://schemas.microsoft.com/office/drawing/2014/main" id="{C6DD0157-3E6B-4EFB-AC23-CD8ACA265A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213" y="5063337"/>
                <a:ext cx="803553" cy="5127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8" name="Text Box 7">
                <a:extLst>
                  <a:ext uri="{FF2B5EF4-FFF2-40B4-BE49-F238E27FC236}">
                    <a16:creationId xmlns:a16="http://schemas.microsoft.com/office/drawing/2014/main" id="{C6DD0157-3E6B-4EFB-AC23-CD8ACA265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3213" y="5063337"/>
                <a:ext cx="803553" cy="5127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 Box 12">
            <a:extLst>
              <a:ext uri="{FF2B5EF4-FFF2-40B4-BE49-F238E27FC236}">
                <a16:creationId xmlns:a16="http://schemas.microsoft.com/office/drawing/2014/main" id="{B7B7B2EF-22F0-4036-8BC1-B10DB08E6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578" y="5155129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40" name="Text Box 12">
            <a:extLst>
              <a:ext uri="{FF2B5EF4-FFF2-40B4-BE49-F238E27FC236}">
                <a16:creationId xmlns:a16="http://schemas.microsoft.com/office/drawing/2014/main" id="{65301C7B-2391-45BD-8004-90B6CBE0B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864" y="5159822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5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41" name="Text Box 13">
            <a:extLst>
              <a:ext uri="{FF2B5EF4-FFF2-40B4-BE49-F238E27FC236}">
                <a16:creationId xmlns:a16="http://schemas.microsoft.com/office/drawing/2014/main" id="{D3B4C179-3D1C-4C48-AF4A-E4B01CC67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4831" y="4220926"/>
            <a:ext cx="67254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And is double the product of the square roots of the other two terms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42" name="Text Box 14">
            <a:extLst>
              <a:ext uri="{FF2B5EF4-FFF2-40B4-BE49-F238E27FC236}">
                <a16:creationId xmlns:a16="http://schemas.microsoft.com/office/drawing/2014/main" id="{B0222E34-F0ED-45A0-9EA8-DD27D877E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071" y="4990283"/>
            <a:ext cx="3674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i="1" kern="0" dirty="0">
                <a:solidFill>
                  <a:srgbClr val="010066"/>
                </a:solidFill>
                <a:cs typeface="Arial" panose="020B0604020202020204" pitchFamily="34" charset="0"/>
              </a:rPr>
              <a:t>x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3" name="Text Box 14">
            <a:extLst>
              <a:ext uri="{FF2B5EF4-FFF2-40B4-BE49-F238E27FC236}">
                <a16:creationId xmlns:a16="http://schemas.microsoft.com/office/drawing/2014/main" id="{2D59467A-202E-40AE-A012-0C80B7557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143" y="4985436"/>
            <a:ext cx="6623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cs typeface="Arial" panose="020B0604020202020204" pitchFamily="34" charset="0"/>
              </a:rPr>
              <a:t>(5)</a:t>
            </a:r>
            <a:endParaRPr kumimoji="0" lang="en-GB" sz="3200" b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5" name="Text Box 14">
            <a:extLst>
              <a:ext uri="{FF2B5EF4-FFF2-40B4-BE49-F238E27FC236}">
                <a16:creationId xmlns:a16="http://schemas.microsoft.com/office/drawing/2014/main" id="{2FC35BBD-1926-4D50-862E-998B2D689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0563" y="4954147"/>
            <a:ext cx="4251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7" name="Text Box 14">
            <a:extLst>
              <a:ext uri="{FF2B5EF4-FFF2-40B4-BE49-F238E27FC236}">
                <a16:creationId xmlns:a16="http://schemas.microsoft.com/office/drawing/2014/main" id="{DF307084-1945-4884-A90F-1348660CF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2251" y="4985436"/>
            <a:ext cx="14328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kern="0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  <a:r>
              <a:rPr lang="en-GB" sz="3200" i="1" kern="0" dirty="0">
                <a:solidFill>
                  <a:srgbClr val="010066"/>
                </a:solidFill>
                <a:cs typeface="Arial" panose="020B0604020202020204" pitchFamily="34" charset="0"/>
              </a:rPr>
              <a:t>x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EBB6F9B-4D0A-4CC6-8CE1-6C35D3C5E65A}"/>
              </a:ext>
            </a:extLst>
          </p:cNvPr>
          <p:cNvSpPr txBox="1"/>
          <p:nvPr/>
        </p:nvSpPr>
        <p:spPr>
          <a:xfrm>
            <a:off x="2896871" y="5505205"/>
            <a:ext cx="51991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Comic Sans MS"/>
              </a:rPr>
              <a:t>It is a perfect square trinomial</a:t>
            </a:r>
            <a:endParaRPr lang="en-GB" dirty="0"/>
          </a:p>
        </p:txBody>
      </p:sp>
      <p:sp>
        <p:nvSpPr>
          <p:cNvPr id="49" name="Text Box 5">
            <a:extLst>
              <a:ext uri="{FF2B5EF4-FFF2-40B4-BE49-F238E27FC236}">
                <a16:creationId xmlns:a16="http://schemas.microsoft.com/office/drawing/2014/main" id="{4D04CC66-A426-45B2-B84E-1EDBB1310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62" y="5870488"/>
            <a:ext cx="1944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 err="1">
                <a:solidFill>
                  <a:prstClr val="black"/>
                </a:solidFill>
                <a:latin typeface="Comic Sans MS"/>
              </a:rPr>
              <a:t>Factorising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50" name="Text Box 8">
            <a:extLst>
              <a:ext uri="{FF2B5EF4-FFF2-40B4-BE49-F238E27FC236}">
                <a16:creationId xmlns:a16="http://schemas.microsoft.com/office/drawing/2014/main" id="{828B42AD-DB69-4888-BA91-6D4940D90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906" y="5918760"/>
            <a:ext cx="40819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GB" b="0" i="0" u="none" strike="noStrike" kern="0" cap="none" spc="0" normalizeH="0" baseline="30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Comic Sans MS"/>
            </a:endParaRPr>
          </a:p>
        </p:txBody>
      </p:sp>
      <p:sp>
        <p:nvSpPr>
          <p:cNvPr id="51" name="Text Box 8">
            <a:extLst>
              <a:ext uri="{FF2B5EF4-FFF2-40B4-BE49-F238E27FC236}">
                <a16:creationId xmlns:a16="http://schemas.microsoft.com/office/drawing/2014/main" id="{BC75887C-0ADF-4C1F-A3E3-46481A46F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6361" y="5918036"/>
            <a:ext cx="36420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GB" dirty="0">
              <a:latin typeface="Comic Sans MS"/>
            </a:endParaRPr>
          </a:p>
        </p:txBody>
      </p:sp>
      <p:sp>
        <p:nvSpPr>
          <p:cNvPr id="52" name="Text Box 8">
            <a:extLst>
              <a:ext uri="{FF2B5EF4-FFF2-40B4-BE49-F238E27FC236}">
                <a16:creationId xmlns:a16="http://schemas.microsoft.com/office/drawing/2014/main" id="{5A4AF827-81FB-4580-BFCC-887D8B142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3121" y="5918037"/>
            <a:ext cx="40819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dirty="0">
              <a:latin typeface="Comic Sans MS"/>
            </a:endParaRPr>
          </a:p>
        </p:txBody>
      </p:sp>
      <p:sp>
        <p:nvSpPr>
          <p:cNvPr id="53" name="Text Box 8">
            <a:extLst>
              <a:ext uri="{FF2B5EF4-FFF2-40B4-BE49-F238E27FC236}">
                <a16:creationId xmlns:a16="http://schemas.microsoft.com/office/drawing/2014/main" id="{7B9EF3A1-FAEC-4226-A478-64B6A2F9D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0478" y="5808932"/>
            <a:ext cx="412292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en-GB" sz="3200" dirty="0">
              <a:solidFill>
                <a:prstClr val="black"/>
              </a:solidFill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67121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07407E-6 L 0.16146 0.18426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9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85185E-6 L 0.23907 0.10486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10" y="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utoUpdateAnimBg="0"/>
      <p:bldP spid="18" grpId="0"/>
      <p:bldP spid="21" grpId="0"/>
      <p:bldP spid="23" grpId="0" autoUpdateAnimBg="0"/>
      <p:bldP spid="24" grpId="0"/>
      <p:bldP spid="30" grpId="0"/>
      <p:bldP spid="31" grpId="0"/>
      <p:bldP spid="32" grpId="0"/>
      <p:bldP spid="36" grpId="0" autoUpdateAnimBg="0"/>
      <p:bldP spid="37" grpId="0"/>
      <p:bldP spid="37" grpId="1"/>
      <p:bldP spid="38" grpId="0"/>
      <p:bldP spid="39" grpId="0" autoUpdateAnimBg="0"/>
      <p:bldP spid="40" grpId="0"/>
      <p:bldP spid="40" grpId="1"/>
      <p:bldP spid="41" grpId="0" autoUpdateAnimBg="0"/>
      <p:bldP spid="42" grpId="0"/>
      <p:bldP spid="43" grpId="0"/>
      <p:bldP spid="45" grpId="0"/>
      <p:bldP spid="47" grpId="0"/>
      <p:bldP spid="44" grpId="0"/>
      <p:bldP spid="49" grpId="0"/>
      <p:bldP spid="50" grpId="0"/>
      <p:bldP spid="51" grpId="0"/>
      <p:bldP spid="52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03213" y="756679"/>
            <a:ext cx="866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400" dirty="0" err="1">
                <a:solidFill>
                  <a:prstClr val="black"/>
                </a:solidFill>
                <a:latin typeface="Comic Sans MS"/>
              </a:rPr>
              <a:t>Factorise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this expression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303213" y="1879413"/>
            <a:ext cx="65822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dirty="0">
                <a:solidFill>
                  <a:prstClr val="black"/>
                </a:solidFill>
                <a:latin typeface="Comic Sans MS"/>
              </a:rPr>
              <a:t>We will use the perfect square </a:t>
            </a:r>
            <a:r>
              <a:rPr lang="en-US" dirty="0" err="1">
                <a:solidFill>
                  <a:prstClr val="black"/>
                </a:solidFill>
                <a:latin typeface="Comic Sans MS"/>
              </a:rPr>
              <a:t>factorisation</a:t>
            </a:r>
            <a:endParaRPr lang="en-GB" dirty="0">
              <a:solidFill>
                <a:prstClr val="black"/>
              </a:solidFill>
              <a:latin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7"/>
              <p:cNvSpPr txBox="1">
                <a:spLocks noChangeArrowheads="1"/>
              </p:cNvSpPr>
              <p:nvPr/>
            </p:nvSpPr>
            <p:spPr bwMode="auto">
              <a:xfrm>
                <a:off x="303213" y="4511175"/>
                <a:ext cx="811825" cy="5528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3213" y="4511175"/>
                <a:ext cx="811825" cy="5528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325840" y="3073253"/>
            <a:ext cx="85666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First, we confirm that the expression is a perfect square trinomial.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1900594" y="3445708"/>
            <a:ext cx="44512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Is this a perfect square?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2153459" y="3844737"/>
            <a:ext cx="68275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The middle term is either positive or negative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930459" y="4997273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EF0AD636-DB87-4936-99B9-B5AED6E0AC95}"/>
              </a:ext>
            </a:extLst>
          </p:cNvPr>
          <p:cNvSpPr/>
          <p:nvPr/>
        </p:nvSpPr>
        <p:spPr>
          <a:xfrm>
            <a:off x="8196109" y="525128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BD31D4E1-FEE3-4954-8A6B-EFF6980ACD1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512039FF-FEF7-46D3-B3C5-1C5BFF88E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410" y="32145"/>
            <a:ext cx="7797662" cy="673604"/>
          </a:xfrm>
        </p:spPr>
        <p:txBody>
          <a:bodyPr>
            <a:normAutofit/>
          </a:bodyPr>
          <a:lstStyle/>
          <a:p>
            <a:r>
              <a:rPr lang="en-GB" sz="2800" dirty="0">
                <a:ln w="635">
                  <a:noFill/>
                </a:ln>
                <a:solidFill>
                  <a:srgbClr val="5B009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Perfect squares factorisation</a:t>
            </a:r>
            <a:endParaRPr lang="en-GB" sz="2800" dirty="0">
              <a:solidFill>
                <a:srgbClr val="5B0091"/>
              </a:solidFill>
            </a:endParaRPr>
          </a:p>
        </p:txBody>
      </p:sp>
      <p:sp>
        <p:nvSpPr>
          <p:cNvPr id="27" name="Text Box 11">
            <a:extLst>
              <a:ext uri="{FF2B5EF4-FFF2-40B4-BE49-F238E27FC236}">
                <a16:creationId xmlns:a16="http://schemas.microsoft.com/office/drawing/2014/main" id="{371022C1-C1E0-479F-98C2-CAB214723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493" y="1254233"/>
            <a:ext cx="2486578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14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4087BCA7-7334-4ED1-9DDD-E1EFDD064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5318" y="2375351"/>
            <a:ext cx="2424113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ab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3200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AE8F4EF0-6EC9-47C5-BD72-14F02F276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1938" y="2314321"/>
            <a:ext cx="1563688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en-GB" sz="32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2" name="Text Box 12">
            <a:extLst>
              <a:ext uri="{FF2B5EF4-FFF2-40B4-BE49-F238E27FC236}">
                <a16:creationId xmlns:a16="http://schemas.microsoft.com/office/drawing/2014/main" id="{B844E3F5-74A7-460E-AFA3-CF48946E9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3913" y="2353457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36" name="Text Box 12">
            <a:extLst>
              <a:ext uri="{FF2B5EF4-FFF2-40B4-BE49-F238E27FC236}">
                <a16:creationId xmlns:a16="http://schemas.microsoft.com/office/drawing/2014/main" id="{A4F61AF4-F28B-48A9-9B97-D9C79BA94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578" y="4602967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Text Box 12">
            <a:extLst>
              <a:ext uri="{FF2B5EF4-FFF2-40B4-BE49-F238E27FC236}">
                <a16:creationId xmlns:a16="http://schemas.microsoft.com/office/drawing/2014/main" id="{40C7AF3A-5E12-4F83-99EA-150BDF730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864" y="4607660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i="1" dirty="0">
                <a:solidFill>
                  <a:prstClr val="black"/>
                </a:solidFill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7">
                <a:extLst>
                  <a:ext uri="{FF2B5EF4-FFF2-40B4-BE49-F238E27FC236}">
                    <a16:creationId xmlns:a16="http://schemas.microsoft.com/office/drawing/2014/main" id="{C6DD0157-3E6B-4EFB-AC23-CD8ACA265A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213" y="5063337"/>
                <a:ext cx="803553" cy="505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49</m:t>
                          </m:r>
                        </m:e>
                      </m:rad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8" name="Text Box 7">
                <a:extLst>
                  <a:ext uri="{FF2B5EF4-FFF2-40B4-BE49-F238E27FC236}">
                    <a16:creationId xmlns:a16="http://schemas.microsoft.com/office/drawing/2014/main" id="{C6DD0157-3E6B-4EFB-AC23-CD8ACA265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3213" y="5063337"/>
                <a:ext cx="803553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 Box 12">
            <a:extLst>
              <a:ext uri="{FF2B5EF4-FFF2-40B4-BE49-F238E27FC236}">
                <a16:creationId xmlns:a16="http://schemas.microsoft.com/office/drawing/2014/main" id="{B7B7B2EF-22F0-4036-8BC1-B10DB08E6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578" y="5155129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40" name="Text Box 12">
            <a:extLst>
              <a:ext uri="{FF2B5EF4-FFF2-40B4-BE49-F238E27FC236}">
                <a16:creationId xmlns:a16="http://schemas.microsoft.com/office/drawing/2014/main" id="{65301C7B-2391-45BD-8004-90B6CBE0B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864" y="5159822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7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41" name="Text Box 13">
            <a:extLst>
              <a:ext uri="{FF2B5EF4-FFF2-40B4-BE49-F238E27FC236}">
                <a16:creationId xmlns:a16="http://schemas.microsoft.com/office/drawing/2014/main" id="{D3B4C179-3D1C-4C48-AF4A-E4B01CC67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4831" y="4220926"/>
            <a:ext cx="67254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And is double the product of the square roots of the other two terms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42" name="Text Box 14">
            <a:extLst>
              <a:ext uri="{FF2B5EF4-FFF2-40B4-BE49-F238E27FC236}">
                <a16:creationId xmlns:a16="http://schemas.microsoft.com/office/drawing/2014/main" id="{B0222E34-F0ED-45A0-9EA8-DD27D877E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071" y="4990283"/>
            <a:ext cx="3674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i="1" kern="0" dirty="0">
                <a:solidFill>
                  <a:srgbClr val="010066"/>
                </a:solidFill>
                <a:cs typeface="Arial" panose="020B0604020202020204" pitchFamily="34" charset="0"/>
              </a:rPr>
              <a:t>x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3" name="Text Box 14">
            <a:extLst>
              <a:ext uri="{FF2B5EF4-FFF2-40B4-BE49-F238E27FC236}">
                <a16:creationId xmlns:a16="http://schemas.microsoft.com/office/drawing/2014/main" id="{2D59467A-202E-40AE-A012-0C80B7557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143" y="4985436"/>
            <a:ext cx="6623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cs typeface="Arial" panose="020B0604020202020204" pitchFamily="34" charset="0"/>
              </a:rPr>
              <a:t>(7)</a:t>
            </a:r>
            <a:endParaRPr kumimoji="0" lang="en-GB" sz="3200" b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5" name="Text Box 14">
            <a:extLst>
              <a:ext uri="{FF2B5EF4-FFF2-40B4-BE49-F238E27FC236}">
                <a16:creationId xmlns:a16="http://schemas.microsoft.com/office/drawing/2014/main" id="{2FC35BBD-1926-4D50-862E-998B2D689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0563" y="4954147"/>
            <a:ext cx="4251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7" name="Text Box 14">
            <a:extLst>
              <a:ext uri="{FF2B5EF4-FFF2-40B4-BE49-F238E27FC236}">
                <a16:creationId xmlns:a16="http://schemas.microsoft.com/office/drawing/2014/main" id="{DF307084-1945-4884-A90F-1348660CF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2250" y="4985436"/>
            <a:ext cx="151371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kern="0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–14</a:t>
            </a:r>
            <a:r>
              <a:rPr lang="en-GB" sz="3200" i="1" kern="0" dirty="0">
                <a:solidFill>
                  <a:srgbClr val="010066"/>
                </a:solidFill>
                <a:cs typeface="Arial" panose="020B0604020202020204" pitchFamily="34" charset="0"/>
              </a:rPr>
              <a:t>x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EBB6F9B-4D0A-4CC6-8CE1-6C35D3C5E65A}"/>
              </a:ext>
            </a:extLst>
          </p:cNvPr>
          <p:cNvSpPr txBox="1"/>
          <p:nvPr/>
        </p:nvSpPr>
        <p:spPr>
          <a:xfrm>
            <a:off x="2896871" y="5505205"/>
            <a:ext cx="51991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Comic Sans MS"/>
              </a:rPr>
              <a:t>It is a perfect square trinomial</a:t>
            </a:r>
            <a:endParaRPr lang="en-GB" dirty="0"/>
          </a:p>
        </p:txBody>
      </p:sp>
      <p:sp>
        <p:nvSpPr>
          <p:cNvPr id="49" name="Text Box 5">
            <a:extLst>
              <a:ext uri="{FF2B5EF4-FFF2-40B4-BE49-F238E27FC236}">
                <a16:creationId xmlns:a16="http://schemas.microsoft.com/office/drawing/2014/main" id="{4D04CC66-A426-45B2-B84E-1EDBB1310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62" y="5870488"/>
            <a:ext cx="1944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 err="1">
                <a:solidFill>
                  <a:prstClr val="black"/>
                </a:solidFill>
                <a:latin typeface="Comic Sans MS"/>
              </a:rPr>
              <a:t>Factorising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50" name="Text Box 8">
            <a:extLst>
              <a:ext uri="{FF2B5EF4-FFF2-40B4-BE49-F238E27FC236}">
                <a16:creationId xmlns:a16="http://schemas.microsoft.com/office/drawing/2014/main" id="{828B42AD-DB69-4888-BA91-6D4940D90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906" y="5918760"/>
            <a:ext cx="40819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GB" b="0" i="0" u="none" strike="noStrike" kern="0" cap="none" spc="0" normalizeH="0" baseline="30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Comic Sans MS"/>
            </a:endParaRPr>
          </a:p>
        </p:txBody>
      </p:sp>
      <p:sp>
        <p:nvSpPr>
          <p:cNvPr id="51" name="Text Box 8">
            <a:extLst>
              <a:ext uri="{FF2B5EF4-FFF2-40B4-BE49-F238E27FC236}">
                <a16:creationId xmlns:a16="http://schemas.microsoft.com/office/drawing/2014/main" id="{BC75887C-0ADF-4C1F-A3E3-46481A46F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6361" y="5918036"/>
            <a:ext cx="356188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en-GB" dirty="0">
              <a:latin typeface="Comic Sans MS"/>
            </a:endParaRPr>
          </a:p>
        </p:txBody>
      </p:sp>
      <p:sp>
        <p:nvSpPr>
          <p:cNvPr id="52" name="Text Box 8">
            <a:extLst>
              <a:ext uri="{FF2B5EF4-FFF2-40B4-BE49-F238E27FC236}">
                <a16:creationId xmlns:a16="http://schemas.microsoft.com/office/drawing/2014/main" id="{5A4AF827-81FB-4580-BFCC-887D8B142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3121" y="5918037"/>
            <a:ext cx="40819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dirty="0">
              <a:latin typeface="Comic Sans MS"/>
            </a:endParaRPr>
          </a:p>
        </p:txBody>
      </p:sp>
      <p:sp>
        <p:nvSpPr>
          <p:cNvPr id="53" name="Text Box 8">
            <a:extLst>
              <a:ext uri="{FF2B5EF4-FFF2-40B4-BE49-F238E27FC236}">
                <a16:creationId xmlns:a16="http://schemas.microsoft.com/office/drawing/2014/main" id="{7B9EF3A1-FAEC-4226-A478-64B6A2F9D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0478" y="5808932"/>
            <a:ext cx="412292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en-GB" sz="3200" dirty="0">
              <a:solidFill>
                <a:prstClr val="black"/>
              </a:solidFill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43688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07407E-6 L 0.16146 0.18426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9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85185E-6 L 0.23907 0.10486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10" y="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utoUpdateAnimBg="0"/>
      <p:bldP spid="18" grpId="0"/>
      <p:bldP spid="21" grpId="0"/>
      <p:bldP spid="23" grpId="0" autoUpdateAnimBg="0"/>
      <p:bldP spid="24" grpId="0"/>
      <p:bldP spid="30" grpId="0"/>
      <p:bldP spid="31" grpId="0"/>
      <p:bldP spid="32" grpId="0"/>
      <p:bldP spid="36" grpId="0" autoUpdateAnimBg="0"/>
      <p:bldP spid="37" grpId="0"/>
      <p:bldP spid="37" grpId="1"/>
      <p:bldP spid="38" grpId="0"/>
      <p:bldP spid="39" grpId="0" autoUpdateAnimBg="0"/>
      <p:bldP spid="40" grpId="0"/>
      <p:bldP spid="40" grpId="1"/>
      <p:bldP spid="41" grpId="0" autoUpdateAnimBg="0"/>
      <p:bldP spid="42" grpId="0"/>
      <p:bldP spid="43" grpId="0"/>
      <p:bldP spid="45" grpId="0"/>
      <p:bldP spid="47" grpId="0"/>
      <p:bldP spid="44" grpId="0"/>
      <p:bldP spid="49" grpId="0"/>
      <p:bldP spid="50" grpId="0"/>
      <p:bldP spid="51" grpId="0"/>
      <p:bldP spid="52" grpId="0"/>
      <p:bldP spid="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03213" y="756679"/>
            <a:ext cx="866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400" dirty="0" err="1">
                <a:solidFill>
                  <a:prstClr val="black"/>
                </a:solidFill>
                <a:latin typeface="Comic Sans MS"/>
              </a:rPr>
              <a:t>Factorise</a:t>
            </a:r>
            <a:r>
              <a:rPr lang="en-US" sz="2400" dirty="0">
                <a:solidFill>
                  <a:prstClr val="black"/>
                </a:solidFill>
                <a:latin typeface="Comic Sans MS"/>
              </a:rPr>
              <a:t> this expression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303213" y="1879413"/>
            <a:ext cx="65822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dirty="0">
                <a:solidFill>
                  <a:prstClr val="black"/>
                </a:solidFill>
                <a:latin typeface="Comic Sans MS"/>
              </a:rPr>
              <a:t>We will use the perfect square </a:t>
            </a:r>
            <a:r>
              <a:rPr lang="en-US" dirty="0" err="1">
                <a:solidFill>
                  <a:prstClr val="black"/>
                </a:solidFill>
                <a:latin typeface="Comic Sans MS"/>
              </a:rPr>
              <a:t>factorisation</a:t>
            </a:r>
            <a:endParaRPr lang="en-GB" dirty="0">
              <a:solidFill>
                <a:prstClr val="black"/>
              </a:solidFill>
              <a:latin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7"/>
              <p:cNvSpPr txBox="1">
                <a:spLocks noChangeArrowheads="1"/>
              </p:cNvSpPr>
              <p:nvPr/>
            </p:nvSpPr>
            <p:spPr bwMode="auto">
              <a:xfrm>
                <a:off x="303213" y="4511175"/>
                <a:ext cx="983026" cy="5528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3213" y="4511175"/>
                <a:ext cx="983026" cy="5528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325840" y="3073253"/>
            <a:ext cx="85666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First, we confirm that the expression is a perfect square trinomial.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1900594" y="3445708"/>
            <a:ext cx="44512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Is this a perfect square?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2153459" y="3844737"/>
            <a:ext cx="68275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The middle term is either positive or negative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930459" y="4997273"/>
            <a:ext cx="412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EF0AD636-DB87-4936-99B9-B5AED6E0AC95}"/>
              </a:ext>
            </a:extLst>
          </p:cNvPr>
          <p:cNvSpPr/>
          <p:nvPr/>
        </p:nvSpPr>
        <p:spPr>
          <a:xfrm>
            <a:off x="8196109" y="525128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BD31D4E1-FEE3-4954-8A6B-EFF6980ACD1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512039FF-FEF7-46D3-B3C5-1C5BFF88E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410" y="32145"/>
            <a:ext cx="7797662" cy="673604"/>
          </a:xfrm>
        </p:spPr>
        <p:txBody>
          <a:bodyPr>
            <a:normAutofit/>
          </a:bodyPr>
          <a:lstStyle/>
          <a:p>
            <a:r>
              <a:rPr lang="en-GB" sz="2800" dirty="0">
                <a:ln w="635">
                  <a:noFill/>
                </a:ln>
                <a:solidFill>
                  <a:srgbClr val="5B009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Perfect squares factorisation</a:t>
            </a:r>
            <a:endParaRPr lang="en-GB" sz="2800" dirty="0">
              <a:solidFill>
                <a:srgbClr val="5B0091"/>
              </a:solidFill>
            </a:endParaRPr>
          </a:p>
        </p:txBody>
      </p:sp>
      <p:sp>
        <p:nvSpPr>
          <p:cNvPr id="27" name="Text Box 11">
            <a:extLst>
              <a:ext uri="{FF2B5EF4-FFF2-40B4-BE49-F238E27FC236}">
                <a16:creationId xmlns:a16="http://schemas.microsoft.com/office/drawing/2014/main" id="{371022C1-C1E0-479F-98C2-CAB214723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493" y="1254233"/>
            <a:ext cx="2258952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6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4087BCA7-7334-4ED1-9DDD-E1EFDD064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5318" y="2375351"/>
            <a:ext cx="2424113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ab 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3200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AE8F4EF0-6EC9-47C5-BD72-14F02F276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1938" y="2314321"/>
            <a:ext cx="1563688" cy="58420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kumimoji="0" lang="en-GB" sz="32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en-GB" sz="32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2" name="Text Box 12">
            <a:extLst>
              <a:ext uri="{FF2B5EF4-FFF2-40B4-BE49-F238E27FC236}">
                <a16:creationId xmlns:a16="http://schemas.microsoft.com/office/drawing/2014/main" id="{B844E3F5-74A7-460E-AFA3-CF48946E9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3913" y="2353457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36" name="Text Box 12">
            <a:extLst>
              <a:ext uri="{FF2B5EF4-FFF2-40B4-BE49-F238E27FC236}">
                <a16:creationId xmlns:a16="http://schemas.microsoft.com/office/drawing/2014/main" id="{A4F61AF4-F28B-48A9-9B97-D9C79BA94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578" y="4602967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Text Box 12">
            <a:extLst>
              <a:ext uri="{FF2B5EF4-FFF2-40B4-BE49-F238E27FC236}">
                <a16:creationId xmlns:a16="http://schemas.microsoft.com/office/drawing/2014/main" id="{40C7AF3A-5E12-4F83-99EA-150BDF730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864" y="4607660"/>
            <a:ext cx="5577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3</a:t>
            </a:r>
            <a:r>
              <a:rPr lang="en-US" sz="2400" i="1" dirty="0">
                <a:solidFill>
                  <a:prstClr val="black"/>
                </a:solidFill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7">
                <a:extLst>
                  <a:ext uri="{FF2B5EF4-FFF2-40B4-BE49-F238E27FC236}">
                    <a16:creationId xmlns:a16="http://schemas.microsoft.com/office/drawing/2014/main" id="{C6DD0157-3E6B-4EFB-AC23-CD8ACA265A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213" y="5063337"/>
                <a:ext cx="633635" cy="505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rad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8" name="Text Box 7">
                <a:extLst>
                  <a:ext uri="{FF2B5EF4-FFF2-40B4-BE49-F238E27FC236}">
                    <a16:creationId xmlns:a16="http://schemas.microsoft.com/office/drawing/2014/main" id="{C6DD0157-3E6B-4EFB-AC23-CD8ACA265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3213" y="5063337"/>
                <a:ext cx="633635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 Box 12">
            <a:extLst>
              <a:ext uri="{FF2B5EF4-FFF2-40B4-BE49-F238E27FC236}">
                <a16:creationId xmlns:a16="http://schemas.microsoft.com/office/drawing/2014/main" id="{B7B7B2EF-22F0-4036-8BC1-B10DB08E6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578" y="5155129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40" name="Text Box 12">
            <a:extLst>
              <a:ext uri="{FF2B5EF4-FFF2-40B4-BE49-F238E27FC236}">
                <a16:creationId xmlns:a16="http://schemas.microsoft.com/office/drawing/2014/main" id="{65301C7B-2391-45BD-8004-90B6CBE0B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864" y="5159822"/>
            <a:ext cx="327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cs typeface="Times New Roman" panose="02020603050405020304" pitchFamily="18" charset="0"/>
              </a:rPr>
              <a:t>1</a:t>
            </a:r>
            <a:endParaRPr lang="en-GB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41" name="Text Box 13">
            <a:extLst>
              <a:ext uri="{FF2B5EF4-FFF2-40B4-BE49-F238E27FC236}">
                <a16:creationId xmlns:a16="http://schemas.microsoft.com/office/drawing/2014/main" id="{D3B4C179-3D1C-4C48-AF4A-E4B01CC67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4831" y="4220926"/>
            <a:ext cx="67254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  <a:latin typeface="Comic Sans MS"/>
              </a:rPr>
              <a:t>And is double the product of the square roots of the other two terms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42" name="Text Box 14">
            <a:extLst>
              <a:ext uri="{FF2B5EF4-FFF2-40B4-BE49-F238E27FC236}">
                <a16:creationId xmlns:a16="http://schemas.microsoft.com/office/drawing/2014/main" id="{B0222E34-F0ED-45A0-9EA8-DD27D877E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071" y="4990283"/>
            <a:ext cx="8675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cs typeface="Arial" panose="020B0604020202020204" pitchFamily="34" charset="0"/>
              </a:rPr>
              <a:t>(</a:t>
            </a: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3200" i="1" kern="0" dirty="0">
                <a:solidFill>
                  <a:srgbClr val="010066"/>
                </a:solidFill>
                <a:cs typeface="Arial" panose="020B0604020202020204" pitchFamily="34" charset="0"/>
              </a:rPr>
              <a:t>x</a:t>
            </a:r>
            <a:r>
              <a:rPr lang="en-GB" sz="3200" kern="0" dirty="0">
                <a:solidFill>
                  <a:srgbClr val="010066"/>
                </a:solidFill>
                <a:cs typeface="Arial" panose="020B0604020202020204" pitchFamily="34" charset="0"/>
              </a:rPr>
              <a:t>)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3" name="Text Box 14">
            <a:extLst>
              <a:ext uri="{FF2B5EF4-FFF2-40B4-BE49-F238E27FC236}">
                <a16:creationId xmlns:a16="http://schemas.microsoft.com/office/drawing/2014/main" id="{2D59467A-202E-40AE-A012-0C80B7557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4876" y="4990282"/>
            <a:ext cx="6623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cs typeface="Arial" panose="020B0604020202020204" pitchFamily="34" charset="0"/>
              </a:rPr>
              <a:t>(1)</a:t>
            </a:r>
            <a:endParaRPr kumimoji="0" lang="en-GB" sz="3200" b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5" name="Text Box 14">
            <a:extLst>
              <a:ext uri="{FF2B5EF4-FFF2-40B4-BE49-F238E27FC236}">
                <a16:creationId xmlns:a16="http://schemas.microsoft.com/office/drawing/2014/main" id="{2FC35BBD-1926-4D50-862E-998B2D689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0563" y="4954147"/>
            <a:ext cx="4251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sp>
        <p:nvSpPr>
          <p:cNvPr id="47" name="Text Box 14">
            <a:extLst>
              <a:ext uri="{FF2B5EF4-FFF2-40B4-BE49-F238E27FC236}">
                <a16:creationId xmlns:a16="http://schemas.microsoft.com/office/drawing/2014/main" id="{DF307084-1945-4884-A90F-1348660CF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7927" y="4971306"/>
            <a:ext cx="17521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kern="0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r>
              <a:rPr lang="en-GB" sz="3200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–6</a:t>
            </a:r>
            <a:r>
              <a:rPr lang="en-GB" sz="3200" i="1" kern="0" dirty="0">
                <a:solidFill>
                  <a:srgbClr val="010066"/>
                </a:solidFill>
                <a:cs typeface="Arial" panose="020B0604020202020204" pitchFamily="34" charset="0"/>
              </a:rPr>
              <a:t>x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EBB6F9B-4D0A-4CC6-8CE1-6C35D3C5E65A}"/>
              </a:ext>
            </a:extLst>
          </p:cNvPr>
          <p:cNvSpPr txBox="1"/>
          <p:nvPr/>
        </p:nvSpPr>
        <p:spPr>
          <a:xfrm>
            <a:off x="2896871" y="5505205"/>
            <a:ext cx="51991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Comic Sans MS"/>
              </a:rPr>
              <a:t>It is a perfect square trinomial</a:t>
            </a:r>
            <a:endParaRPr lang="en-GB" dirty="0"/>
          </a:p>
        </p:txBody>
      </p:sp>
      <p:sp>
        <p:nvSpPr>
          <p:cNvPr id="49" name="Text Box 5">
            <a:extLst>
              <a:ext uri="{FF2B5EF4-FFF2-40B4-BE49-F238E27FC236}">
                <a16:creationId xmlns:a16="http://schemas.microsoft.com/office/drawing/2014/main" id="{4D04CC66-A426-45B2-B84E-1EDBB1310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62" y="5870488"/>
            <a:ext cx="1944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2400" dirty="0" err="1">
                <a:solidFill>
                  <a:prstClr val="black"/>
                </a:solidFill>
                <a:latin typeface="Comic Sans MS"/>
              </a:rPr>
              <a:t>Factorising</a:t>
            </a:r>
            <a:endParaRPr lang="en-GB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50" name="Text Box 8">
            <a:extLst>
              <a:ext uri="{FF2B5EF4-FFF2-40B4-BE49-F238E27FC236}">
                <a16:creationId xmlns:a16="http://schemas.microsoft.com/office/drawing/2014/main" id="{828B42AD-DB69-4888-BA91-6D4940D90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906" y="5918760"/>
            <a:ext cx="40819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GB" b="0" i="0" u="none" strike="noStrike" kern="0" cap="none" spc="0" normalizeH="0" baseline="30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Comic Sans MS"/>
            </a:endParaRPr>
          </a:p>
        </p:txBody>
      </p:sp>
      <p:sp>
        <p:nvSpPr>
          <p:cNvPr id="51" name="Text Box 8">
            <a:extLst>
              <a:ext uri="{FF2B5EF4-FFF2-40B4-BE49-F238E27FC236}">
                <a16:creationId xmlns:a16="http://schemas.microsoft.com/office/drawing/2014/main" id="{BC75887C-0ADF-4C1F-A3E3-46481A46F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019" y="5918036"/>
            <a:ext cx="356188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kern="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en-GB" dirty="0">
              <a:latin typeface="Comic Sans MS"/>
            </a:endParaRPr>
          </a:p>
        </p:txBody>
      </p:sp>
      <p:sp>
        <p:nvSpPr>
          <p:cNvPr id="52" name="Text Box 8">
            <a:extLst>
              <a:ext uri="{FF2B5EF4-FFF2-40B4-BE49-F238E27FC236}">
                <a16:creationId xmlns:a16="http://schemas.microsoft.com/office/drawing/2014/main" id="{5A4AF827-81FB-4580-BFCC-887D8B142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3121" y="5918037"/>
            <a:ext cx="40819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dirty="0">
              <a:latin typeface="Comic Sans MS"/>
            </a:endParaRPr>
          </a:p>
        </p:txBody>
      </p:sp>
      <p:sp>
        <p:nvSpPr>
          <p:cNvPr id="53" name="Text Box 8">
            <a:extLst>
              <a:ext uri="{FF2B5EF4-FFF2-40B4-BE49-F238E27FC236}">
                <a16:creationId xmlns:a16="http://schemas.microsoft.com/office/drawing/2014/main" id="{7B9EF3A1-FAEC-4226-A478-64B6A2F9D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0478" y="5808932"/>
            <a:ext cx="412292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kumimoji="0" lang="en-GB" sz="3200" b="0" i="0" u="none" strike="noStrike" kern="0" cap="none" spc="0" normalizeH="0" baseline="3000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en-GB" sz="3200" dirty="0">
              <a:solidFill>
                <a:prstClr val="black"/>
              </a:solidFill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5628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0.16146 0.18426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9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85185E-6 L 0.23907 0.10486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10" y="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utoUpdateAnimBg="0"/>
      <p:bldP spid="18" grpId="0"/>
      <p:bldP spid="21" grpId="0"/>
      <p:bldP spid="23" grpId="0" autoUpdateAnimBg="0"/>
      <p:bldP spid="24" grpId="0"/>
      <p:bldP spid="30" grpId="0"/>
      <p:bldP spid="31" grpId="0"/>
      <p:bldP spid="32" grpId="0"/>
      <p:bldP spid="36" grpId="0" autoUpdateAnimBg="0"/>
      <p:bldP spid="37" grpId="0"/>
      <p:bldP spid="37" grpId="1"/>
      <p:bldP spid="38" grpId="0"/>
      <p:bldP spid="39" grpId="0" autoUpdateAnimBg="0"/>
      <p:bldP spid="40" grpId="0"/>
      <p:bldP spid="40" grpId="1"/>
      <p:bldP spid="41" grpId="0" autoUpdateAnimBg="0"/>
      <p:bldP spid="42" grpId="0"/>
      <p:bldP spid="43" grpId="0"/>
      <p:bldP spid="45" grpId="0"/>
      <p:bldP spid="47" grpId="0"/>
      <p:bldP spid="44" grpId="0"/>
      <p:bldP spid="49" grpId="0"/>
      <p:bldP spid="50" grpId="0"/>
      <p:bldP spid="51" grpId="0"/>
      <p:bldP spid="52" grpId="0"/>
      <p:bldP spid="5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5725</TotalTime>
  <Words>893</Words>
  <Application>Microsoft Office PowerPoint</Application>
  <PresentationFormat>On-screen Show (4:3)</PresentationFormat>
  <Paragraphs>224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Perfect squares factorisation. </vt:lpstr>
      <vt:lpstr>Perfect squares factorisation</vt:lpstr>
      <vt:lpstr>Perfect squares factorisation</vt:lpstr>
      <vt:lpstr>Perfect squares factorisation</vt:lpstr>
      <vt:lpstr>Perfect squares factorisation</vt:lpstr>
      <vt:lpstr>Perfect squares factorisation</vt:lpstr>
      <vt:lpstr>Perfect squares factorisation</vt:lpstr>
      <vt:lpstr>Perfect squares factorisation</vt:lpstr>
      <vt:lpstr>Perfect squares factorisation</vt:lpstr>
      <vt:lpstr>Perfect squares factorisation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Page: Set Theory</dc:title>
  <dc:creator>Mathssupport</dc:creator>
  <cp:lastModifiedBy>Orlando Hurtado</cp:lastModifiedBy>
  <cp:revision>138</cp:revision>
  <cp:lastPrinted>1999-09-20T03:38:47Z</cp:lastPrinted>
  <dcterms:created xsi:type="dcterms:W3CDTF">1999-07-26T12:47:37Z</dcterms:created>
  <dcterms:modified xsi:type="dcterms:W3CDTF">2021-11-13T10:15:51Z</dcterms:modified>
</cp:coreProperties>
</file>