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318" r:id="rId4"/>
    <p:sldId id="258" r:id="rId5"/>
    <p:sldId id="275" r:id="rId6"/>
    <p:sldId id="269" r:id="rId7"/>
    <p:sldId id="259" r:id="rId8"/>
    <p:sldId id="270" r:id="rId9"/>
    <p:sldId id="268" r:id="rId10"/>
    <p:sldId id="273" r:id="rId11"/>
    <p:sldId id="274" r:id="rId12"/>
    <p:sldId id="317" r:id="rId13"/>
  </p:sldIdLst>
  <p:sldSz cx="9144000" cy="6858000" type="screen4x3"/>
  <p:notesSz cx="6858000" cy="9147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488">
          <p15:clr>
            <a:srgbClr val="A4A3A4"/>
          </p15:clr>
        </p15:guide>
        <p15:guide id="3" orient="horz" pos="1776">
          <p15:clr>
            <a:srgbClr val="A4A3A4"/>
          </p15:clr>
        </p15:guide>
        <p15:guide id="4" orient="horz" pos="4319">
          <p15:clr>
            <a:srgbClr val="A4A3A4"/>
          </p15:clr>
        </p15:guide>
        <p15:guide id="5" orient="horz" pos="2064">
          <p15:clr>
            <a:srgbClr val="A4A3A4"/>
          </p15:clr>
        </p15:guide>
        <p15:guide id="6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FF0000"/>
    <a:srgbClr val="FF6600"/>
    <a:srgbClr val="DDDDDD"/>
    <a:srgbClr val="C0C0C0"/>
    <a:srgbClr val="B2B2B2"/>
    <a:srgbClr val="FFFF00"/>
    <a:srgbClr val="00CC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/>
        <p:guide orient="horz" pos="1488"/>
        <p:guide orient="horz" pos="1776"/>
        <p:guide orient="horz" pos="4319"/>
        <p:guide orient="horz" pos="2064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409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100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410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A573856-6003-4E86-B18D-6BFE0A65E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7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CA24-C129-4C1B-88D5-9B8949E4237A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1143000"/>
            <a:ext cx="4117975" cy="3087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2138"/>
            <a:ext cx="5486400" cy="3602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7C705-D90E-4473-8B0D-A133F4644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98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E3EE33D-2D3D-4987-8EA6-96A034299EA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73976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ACB2-AAD7-4F16-849B-B09108D5B7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0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1306-D025-4C9E-98EF-3F781586D3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8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751F-3AFB-43A5-8624-4CB780181B4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1926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0E0EF2-F4A1-43B4-B6D5-CADEA12360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82636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65C-4608-49CF-976B-324FDA2A812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2319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FEB4-2F80-4B5F-87A7-B183A2EF2CE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024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87F2-8761-48E2-AD98-0B7F43EB1D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36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875A-D8C8-4CE6-903E-CCDE0E3126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2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B713-F610-4177-B7C2-DCBA4AFA5F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146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DB81D3-7746-4256-9E12-7EE46E9B551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891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055278-0201-4E09-951C-06E4B5182C1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1447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877000" cy="681646"/>
          </a:xfrm>
        </p:spPr>
        <p:txBody>
          <a:bodyPr>
            <a:normAutofit fontScale="92500" lnSpcReduction="20000"/>
          </a:bodyPr>
          <a:lstStyle/>
          <a:p>
            <a:pPr marL="630238" indent="-630238"/>
            <a:r>
              <a:rPr lang="en-US" dirty="0"/>
              <a:t>LO: </a:t>
            </a:r>
            <a:r>
              <a:rPr lang="en-GB" dirty="0"/>
              <a:t>Factorise</a:t>
            </a:r>
            <a:r>
              <a:rPr lang="en-US" dirty="0"/>
              <a:t> expressions with common factors.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b="1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Factorising</a:t>
            </a:r>
            <a:r>
              <a:rPr lang="en-US" b="1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GB" b="1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with common factors</a:t>
            </a:r>
            <a:endParaRPr lang="en-US" b="1" dirty="0">
              <a:ln w="635"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DEA132E-7610-4FBD-8228-5E1DAAC65CBE}"/>
              </a:ext>
            </a:extLst>
          </p:cNvPr>
          <p:cNvSpPr/>
          <p:nvPr/>
        </p:nvSpPr>
        <p:spPr>
          <a:xfrm>
            <a:off x="8172400" y="6214480"/>
            <a:ext cx="86409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84F44A5-A7D6-4947-866A-450F74C6F3FA}"/>
              </a:ext>
            </a:extLst>
          </p:cNvPr>
          <p:cNvSpPr/>
          <p:nvPr/>
        </p:nvSpPr>
        <p:spPr>
          <a:xfrm>
            <a:off x="863352" y="6502511"/>
            <a:ext cx="1692424" cy="288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EBD81B57-7DA2-4679-8703-09B0ACBA13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68417653-6DF9-4489-923E-7C3EA9938B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448847-F60A-46CA-98EB-D596ED0B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108EF-0208-4636-B174-7094466EC706}" type="datetime4">
              <a:rPr lang="en-US" smtClean="0"/>
              <a:t>February 19, 2021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46"/>
    </mc:Choice>
    <mc:Fallback xmlns="">
      <p:transition spd="slow" advTm="1724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09793" y="4377034"/>
            <a:ext cx="2783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+ 4) </a:t>
            </a:r>
            <a:r>
              <a:rPr lang="en-GB" sz="2400" kern="0" dirty="0">
                <a:latin typeface="Comic Sans MS" panose="030F0702030302020204" pitchFamily="66" charset="0"/>
              </a:rPr>
              <a:t>–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 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+ 4)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656124" y="4390138"/>
            <a:ext cx="18838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4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33CC33"/>
                </a:solidFill>
                <a:latin typeface="Times New Roman" pitchFamily="18" charset="0"/>
              </a:rPr>
              <a:t>1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014216" y="2462680"/>
            <a:ext cx="42736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+ 4)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and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+ 4)</a:t>
            </a:r>
            <a:r>
              <a:rPr lang="en-GB" sz="2400" kern="0" baseline="300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is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682046" y="2832012"/>
            <a:ext cx="914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4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809793" y="3596671"/>
            <a:ext cx="3898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+ 4) </a:t>
            </a:r>
            <a:r>
              <a:rPr lang="en-GB" sz="2400" kern="0" dirty="0">
                <a:latin typeface="Comic Sans MS" panose="030F0702030302020204" pitchFamily="66" charset="0"/>
              </a:rPr>
              <a:t>–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 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+ 4)</a:t>
            </a:r>
            <a:r>
              <a:rPr lang="en-GB" sz="2400" kern="0" baseline="300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÷ 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4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7870358" y="3619066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33CC33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014216" y="1042416"/>
            <a:ext cx="3926075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 + 4) </a:t>
            </a:r>
            <a:r>
              <a:rPr lang="en-GB" sz="2400" kern="0" dirty="0">
                <a:latin typeface="Comic Sans MS" panose="030F0702030302020204" pitchFamily="66" charset="0"/>
              </a:rPr>
              <a:t>–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+ 4)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4216" y="1802917"/>
            <a:ext cx="1705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x (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+ 4) 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0132" y="1811917"/>
            <a:ext cx="1880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GB" sz="2400" kern="0" dirty="0">
                <a:solidFill>
                  <a:srgbClr val="FF00FF"/>
                </a:solidFill>
                <a:latin typeface="Comic Sans MS" panose="030F0702030302020204" pitchFamily="66" charset="0"/>
              </a:rPr>
              <a:t>–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 1 x (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+ 4)</a:t>
            </a:r>
            <a:endParaRPr lang="en-GB" sz="2400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49055" y="1804368"/>
            <a:ext cx="1050118" cy="52903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4557254" y="1777573"/>
            <a:ext cx="1051560" cy="53035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68063" y="3706934"/>
            <a:ext cx="3741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x + 4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F1A8767A-F4F3-45D9-8AE7-F44A0B7894A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49D7195A-CE37-47B5-968F-E901D8B8B6E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5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32" grpId="0" animBg="1" autoUpdateAnimBg="0"/>
      <p:bldP spid="18" grpId="0" autoUpdateAnimBg="0"/>
      <p:bldP spid="2" grpId="0"/>
      <p:bldP spid="3" grpId="0"/>
      <p:bldP spid="35" grpId="0" animBg="1"/>
      <p:bldP spid="36" grpId="0" animBg="1"/>
      <p:bldP spid="37" grpId="0" autoUpdateAnimBg="0"/>
      <p:bldP spid="1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136447" y="4864663"/>
            <a:ext cx="3342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- 1)(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+ 2) </a:t>
            </a:r>
            <a:r>
              <a:rPr lang="en-GB" sz="2400" kern="0" dirty="0">
                <a:latin typeface="Comic Sans MS" panose="030F0702030302020204" pitchFamily="66" charset="0"/>
              </a:rPr>
              <a:t>+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3(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- 1)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624793" y="4864664"/>
            <a:ext cx="18838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1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33CC33"/>
                </a:solidFill>
                <a:latin typeface="Times New Roman" pitchFamily="18" charset="0"/>
              </a:rPr>
              <a:t>5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644154" y="2416513"/>
            <a:ext cx="4643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- 1)(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+ 2)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and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3(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- 1)</a:t>
            </a:r>
            <a:r>
              <a:rPr lang="en-GB" sz="2400" kern="0" baseline="300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is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471970" y="2764600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1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597164" y="3614601"/>
            <a:ext cx="4346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- 1)(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+ 2) </a:t>
            </a:r>
            <a:r>
              <a:rPr lang="en-GB" sz="2400" kern="0" dirty="0">
                <a:latin typeface="Comic Sans MS" panose="030F0702030302020204" pitchFamily="66" charset="0"/>
              </a:rPr>
              <a:t>+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3(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– 1)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÷ 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1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62746" y="4126131"/>
            <a:ext cx="18838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= </a:t>
            </a:r>
            <a:r>
              <a:rPr lang="en-GB" sz="2400" dirty="0">
                <a:solidFill>
                  <a:srgbClr val="33CC33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 + 2</a:t>
            </a:r>
            <a:r>
              <a:rPr lang="en-GB" sz="2400" dirty="0">
                <a:solidFill>
                  <a:srgbClr val="33CC33"/>
                </a:solidFill>
                <a:latin typeface="Times New Roman" pitchFamily="18" charset="0"/>
              </a:rPr>
              <a:t>)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 + 3 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014216" y="1042416"/>
            <a:ext cx="4637808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(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- 1)(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 + 2) </a:t>
            </a:r>
            <a:r>
              <a:rPr lang="en-GB" sz="2400" kern="0" dirty="0">
                <a:latin typeface="Comic Sans MS" panose="030F0702030302020204" pitchFamily="66" charset="0"/>
              </a:rPr>
              <a:t>+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3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- 1)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97383" y="1775806"/>
            <a:ext cx="2327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- 1) x (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+ 2) 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5264" y="1775805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GB" sz="2400" kern="0" dirty="0">
                <a:solidFill>
                  <a:srgbClr val="FF00FF"/>
                </a:solidFill>
                <a:latin typeface="Comic Sans MS" panose="030F0702030302020204" pitchFamily="66" charset="0"/>
              </a:rPr>
              <a:t>+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3 x (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- 1)</a:t>
            </a:r>
            <a:endParaRPr lang="en-GB" sz="2400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16600" y="1768016"/>
            <a:ext cx="1050118" cy="52903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3357309" y="1724967"/>
            <a:ext cx="1051560" cy="53035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68063" y="3706934"/>
            <a:ext cx="3621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x -1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733AA184-E17A-4E44-B886-11D8E1F5DBB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64BEE7AB-CF6A-408A-AB41-0EA91ACFFC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91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32" grpId="0" animBg="1" autoUpdateAnimBg="0"/>
      <p:bldP spid="18" grpId="0" autoUpdateAnimBg="0"/>
      <p:bldP spid="2" grpId="0"/>
      <p:bldP spid="3" grpId="0"/>
      <p:bldP spid="35" grpId="0" animBg="1"/>
      <p:bldP spid="36" grpId="0" animBg="1"/>
      <p:bldP spid="37" grpId="0" autoUpdateAnimBg="0"/>
      <p:bldP spid="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03213" y="931490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is the opposite of expanding it.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1790700" y="2627879"/>
            <a:ext cx="2133600" cy="822326"/>
            <a:chOff x="2208" y="1901"/>
            <a:chExt cx="1344" cy="518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427" y="1977"/>
              <a:ext cx="948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3200" i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3200">
                  <a:solidFill>
                    <a:prstClr val="black"/>
                  </a:solidFill>
                  <a:latin typeface="Comic Sans MS"/>
                </a:rPr>
                <a:t>(</a:t>
              </a:r>
              <a:r>
                <a:rPr lang="en-GB" sz="3200" i="1">
                  <a:solidFill>
                    <a:prstClr val="black"/>
                  </a:solidFill>
                  <a:latin typeface="Times New Roman" pitchFamily="18" charset="0"/>
                </a:rPr>
                <a:t>b</a:t>
              </a:r>
              <a:r>
                <a:rPr lang="en-GB" sz="3200">
                  <a:solidFill>
                    <a:prstClr val="black"/>
                  </a:solidFill>
                  <a:latin typeface="Comic Sans MS"/>
                </a:rPr>
                <a:t> + </a:t>
              </a:r>
              <a:r>
                <a:rPr lang="en-GB" sz="3200" i="1">
                  <a:solidFill>
                    <a:prstClr val="black"/>
                  </a:solidFill>
                  <a:latin typeface="Times New Roman" pitchFamily="18" charset="0"/>
                </a:rPr>
                <a:t>c</a:t>
              </a:r>
              <a:r>
                <a:rPr lang="en-GB" sz="3200">
                  <a:solidFill>
                    <a:prstClr val="black"/>
                  </a:solidFill>
                  <a:latin typeface="Comic Sans MS"/>
                </a:rPr>
                <a:t>)</a:t>
              </a:r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208" y="1901"/>
              <a:ext cx="1344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5219700" y="2627879"/>
            <a:ext cx="2133600" cy="822326"/>
            <a:chOff x="2208" y="1901"/>
            <a:chExt cx="1344" cy="518"/>
          </a:xfrm>
        </p:grpSpPr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427" y="1977"/>
              <a:ext cx="906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3200" i="1">
                  <a:solidFill>
                    <a:prstClr val="black"/>
                  </a:solidFill>
                  <a:latin typeface="Times New Roman" pitchFamily="18" charset="0"/>
                </a:rPr>
                <a:t>ab</a:t>
              </a:r>
              <a:r>
                <a:rPr lang="en-GB" sz="3200">
                  <a:solidFill>
                    <a:prstClr val="black"/>
                  </a:solidFill>
                  <a:latin typeface="Comic Sans MS"/>
                </a:rPr>
                <a:t> + </a:t>
              </a:r>
              <a:r>
                <a:rPr lang="en-GB" sz="3200" i="1">
                  <a:solidFill>
                    <a:prstClr val="black"/>
                  </a:solidFill>
                  <a:latin typeface="Times New Roman" pitchFamily="18" charset="0"/>
                </a:rPr>
                <a:t>ac</a:t>
              </a:r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2208" y="1901"/>
              <a:ext cx="1344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2374900" y="1362637"/>
            <a:ext cx="4392613" cy="2209800"/>
            <a:chOff x="1496" y="1104"/>
            <a:chExt cx="2767" cy="1392"/>
          </a:xfrm>
        </p:grpSpPr>
        <p:sp>
          <p:nvSpPr>
            <p:cNvPr id="26" name="Arc 13"/>
            <p:cNvSpPr>
              <a:spLocks/>
            </p:cNvSpPr>
            <p:nvPr/>
          </p:nvSpPr>
          <p:spPr bwMode="auto">
            <a:xfrm>
              <a:off x="1761" y="1440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1496" y="1104"/>
              <a:ext cx="276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Expanding or multiplying out</a:t>
              </a:r>
            </a:p>
          </p:txBody>
        </p:sp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2795588" y="2429439"/>
            <a:ext cx="3551237" cy="2136776"/>
            <a:chOff x="1761" y="1776"/>
            <a:chExt cx="2237" cy="1346"/>
          </a:xfrm>
        </p:grpSpPr>
        <p:sp>
          <p:nvSpPr>
            <p:cNvPr id="29" name="Arc 15"/>
            <p:cNvSpPr>
              <a:spLocks/>
            </p:cNvSpPr>
            <p:nvPr/>
          </p:nvSpPr>
          <p:spPr bwMode="auto">
            <a:xfrm flipH="1" flipV="1">
              <a:off x="1761" y="1776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310" y="2831"/>
              <a:ext cx="113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Factorising</a:t>
              </a:r>
            </a:p>
          </p:txBody>
        </p:sp>
      </p:grp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03213" y="4113683"/>
            <a:ext cx="866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Often:</a:t>
            </a:r>
          </a:p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When we </a:t>
            </a:r>
            <a:r>
              <a:rPr lang="en-US" sz="2400" b="1" dirty="0">
                <a:solidFill>
                  <a:srgbClr val="FF6600"/>
                </a:solidFill>
                <a:latin typeface="Comic Sans MS"/>
              </a:rPr>
              <a:t>expand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we remove the brackets.</a:t>
            </a:r>
          </a:p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When we </a:t>
            </a:r>
            <a:r>
              <a:rPr lang="en-US" sz="2400" b="1" dirty="0" err="1">
                <a:solidFill>
                  <a:srgbClr val="FF6600"/>
                </a:solidFill>
                <a:latin typeface="Comic Sans MS"/>
              </a:rPr>
              <a:t>factorise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we write it with brackets.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4F03DB95-712F-42FA-92F5-BCDE07B0C48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25E98C69-3E1D-4A75-A6BC-44570848A49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69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Expressions can be </a:t>
            </a:r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factorised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by dividing each term by a common factor and writing this outside of a pair of brackets.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4573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For example, in the expression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984625" y="2229879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5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+ 10</a:t>
            </a:r>
            <a:endParaRPr lang="en-GB" sz="2400" i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03213" y="2595658"/>
            <a:ext cx="6702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the terms 5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and 10 have a common factor, 5.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03213" y="3095908"/>
            <a:ext cx="7082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We can write the 5 outside of a set of brackets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851275" y="5123145"/>
            <a:ext cx="1250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5(</a:t>
            </a:r>
            <a:r>
              <a:rPr lang="en-US" sz="2400" i="1">
                <a:solidFill>
                  <a:prstClr val="white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US" sz="2400">
                <a:solidFill>
                  <a:prstClr val="white"/>
                </a:solidFill>
                <a:latin typeface="Comic Sans MS"/>
              </a:rPr>
              <a:t>+ 2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)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03214" y="3095908"/>
            <a:ext cx="78322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We can write the 5 outside of a set of brackets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and mentally divide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+ 10 by 5.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3213" y="4015070"/>
            <a:ext cx="2963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(5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+ 10) ÷ 5 = </a:t>
            </a:r>
            <a:r>
              <a:rPr lang="en-US" sz="2400" i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srgbClr val="FF6600"/>
                </a:solidFill>
                <a:latin typeface="Comic Sans MS"/>
              </a:rPr>
              <a:t> + 2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303213" y="4569108"/>
            <a:ext cx="508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This is written inside the bracket.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51275" y="5123145"/>
            <a:ext cx="1250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5(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</a:rPr>
              <a:t>+ 2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)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B707141-D198-4647-9E07-80453B2D12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9E2634E8-F4B9-48DD-956A-2BA2672E67D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7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/>
      <p:bldP spid="22" grpId="0" autoUpdateAnimBg="0"/>
      <p:bldP spid="23" grpId="0" autoUpdateAnimBg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014216" y="1042416"/>
            <a:ext cx="2496196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3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6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447097" y="4107079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+ 6 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682172" y="4102614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rgbClr val="33CC33"/>
                </a:solidFill>
                <a:latin typeface="Comic Sans MS"/>
              </a:rPr>
              <a:t> + 2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761297" y="2247527"/>
            <a:ext cx="3597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3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and 6 is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926178" y="2612652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761297" y="3361969"/>
            <a:ext cx="2034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(3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+ 6) ÷ </a:t>
            </a:r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5682172" y="3361969"/>
            <a:ext cx="947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rgbClr val="33CC33"/>
                </a:solidFill>
                <a:latin typeface="Comic Sans MS"/>
              </a:rPr>
              <a:t> + 2 </a:t>
            </a: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44278" y="3454302"/>
            <a:ext cx="3334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94524" y="1788063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3 x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a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endParaRPr lang="en-GB" sz="2400" i="1" kern="0" baseline="30000" dirty="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01932" y="1861907"/>
            <a:ext cx="1253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+ 3 x 2 </a:t>
            </a:r>
            <a:endParaRPr lang="en-GB" sz="2400" i="1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4126241" y="1811917"/>
            <a:ext cx="268941" cy="43298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5186158" y="1889855"/>
            <a:ext cx="268941" cy="35504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1D2C10E6-B2C9-4697-BCA2-96F5497E98A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795F44D9-04F1-45D2-90FC-10FDDEFEDB9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64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1" grpId="0" autoUpdateAnimBg="0"/>
      <p:bldP spid="22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18" grpId="0" autoUpdateAnimBg="0"/>
      <p:bldP spid="35" grpId="0"/>
      <p:bldP spid="36" grpId="0" autoUpdateAnimBg="0"/>
      <p:bldP spid="37" grpId="0"/>
      <p:bldP spid="40" grpId="0" animBg="1"/>
      <p:bldP spid="41" grpId="0" animBg="1"/>
      <p:bldP spid="4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014216" y="1042416"/>
            <a:ext cx="2565126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US" sz="2400" b="0" i="1" u="none" strike="noStrike" kern="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8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447097" y="4107079"/>
            <a:ext cx="1346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US" sz="2400" i="1" baseline="30000" dirty="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+ 8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682172" y="4102614"/>
            <a:ext cx="12378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rgbClr val="33CC33"/>
                </a:solidFill>
                <a:latin typeface="Comic Sans MS"/>
              </a:rPr>
              <a:t> + 8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761297" y="2247527"/>
            <a:ext cx="3597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i="1" baseline="30000" dirty="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and 8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is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926178" y="2612652"/>
            <a:ext cx="418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761297" y="3361969"/>
            <a:ext cx="21034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US" sz="2400" i="1" baseline="30000" dirty="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+ 8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 ÷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5682172" y="3361969"/>
            <a:ext cx="947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rgbClr val="33CC33"/>
                </a:solidFill>
                <a:latin typeface="Comic Sans MS"/>
              </a:rPr>
              <a:t> + 8 </a:t>
            </a: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44278" y="3454302"/>
            <a:ext cx="3334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94524" y="1788063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a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x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a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endParaRPr lang="en-GB" sz="2400" i="1" kern="0" baseline="30000" dirty="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01932" y="1861907"/>
            <a:ext cx="2220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+ 2 x 2 x 2 x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a</a:t>
            </a:r>
            <a:endParaRPr lang="en-GB" sz="2400" i="1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4126241" y="1948225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813130" y="1980706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B2DA3CD6-7CC1-4A2A-910F-34035C47774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EB9AED63-7ECD-4DDB-AB3D-C4529336835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1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1" grpId="0" autoUpdateAnimBg="0"/>
      <p:bldP spid="22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18" grpId="0" autoUpdateAnimBg="0"/>
      <p:bldP spid="35" grpId="0"/>
      <p:bldP spid="36" grpId="0" autoUpdateAnimBg="0"/>
      <p:bldP spid="37" grpId="0"/>
      <p:bldP spid="40" grpId="0" animBg="1"/>
      <p:bldP spid="41" grpId="0" animBg="1"/>
      <p:bldP spid="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011056" y="1040690"/>
            <a:ext cx="2901756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12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–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9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r>
              <a:rPr kumimoji="0" lang="en-US" sz="2400" b="0" i="1" u="none" strike="noStrike" kern="0" cap="none" spc="0" normalizeH="0" baseline="30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2</a:t>
            </a:r>
            <a:endParaRPr kumimoji="0" lang="en-GB" sz="2400" b="0" i="1" u="none" strike="noStrike" kern="0" cap="none" spc="0" normalizeH="0" baseline="3000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777597" y="4468907"/>
            <a:ext cx="171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12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– 9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 baseline="3000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=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5488824" y="4468907"/>
            <a:ext cx="1598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FF6600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omic Sans MS"/>
              </a:rPr>
              <a:t>4 – 3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761722" y="2570257"/>
            <a:ext cx="3597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12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and 9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GB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is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7190673" y="2936970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FF6600"/>
                </a:solidFill>
                <a:latin typeface="Comic Sans MS"/>
              </a:rPr>
              <a:t>3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3777597" y="3702145"/>
            <a:ext cx="257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12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– 9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 baseline="3000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) ÷ </a:t>
            </a:r>
            <a:r>
              <a:rPr lang="en-US" sz="2400">
                <a:solidFill>
                  <a:srgbClr val="FF6600"/>
                </a:solidFill>
                <a:latin typeface="Comic Sans MS"/>
              </a:rPr>
              <a:t>3</a:t>
            </a:r>
            <a:r>
              <a:rPr lang="en-US" sz="2400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=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6303212" y="3702145"/>
            <a:ext cx="1032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00B050"/>
                </a:solidFill>
                <a:latin typeface="Comic Sans MS"/>
              </a:rPr>
              <a:t>4 – 3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n</a:t>
            </a:r>
            <a:endParaRPr lang="en-GB" sz="2400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27410" y="3746079"/>
            <a:ext cx="34772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3n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987073" y="1811917"/>
            <a:ext cx="2084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2 x 2 x 3 x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n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endParaRPr lang="en-GB" sz="2400" i="1" kern="0" baseline="30000" dirty="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24184" y="1811917"/>
            <a:ext cx="2186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– 3 x 3 x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n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x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n</a:t>
            </a:r>
            <a:endParaRPr lang="en-GB" sz="2400" i="1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" name="Oval 2"/>
          <p:cNvSpPr/>
          <p:nvPr/>
        </p:nvSpPr>
        <p:spPr>
          <a:xfrm>
            <a:off x="5145951" y="1882399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6312329" y="1900862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5660924" y="1905689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7358997" y="1900862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046ACD97-1E83-437A-89A2-282E108B0CC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7278D834-31B4-474C-A7BA-99026B788D7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17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 autoUpdateAnimBg="0"/>
      <p:bldP spid="24" grpId="0" autoUpdateAnimBg="0"/>
      <p:bldP spid="25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17" grpId="0" autoUpdateAnimBg="0"/>
      <p:bldP spid="2" grpId="0"/>
      <p:bldP spid="19" grpId="0" autoUpdateAnimBg="0"/>
      <p:bldP spid="35" grpId="0"/>
      <p:bldP spid="3" grpId="0" animBg="1"/>
      <p:bldP spid="36" grpId="0" animBg="1"/>
      <p:bldP spid="37" grpId="0" animBg="1"/>
      <p:bldP spid="38" grpId="0" animBg="1"/>
      <p:bldP spid="3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132076" y="4480068"/>
            <a:ext cx="1344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3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+ 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baseline="3000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 =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367151" y="4480068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>
                <a:solidFill>
                  <a:srgbClr val="33CC33"/>
                </a:solidFill>
                <a:latin typeface="Comic Sans MS"/>
              </a:rPr>
              <a:t>3 + </a:t>
            </a:r>
            <a:r>
              <a:rPr lang="en-GB" sz="2400" i="1">
                <a:solidFill>
                  <a:srgbClr val="33CC33"/>
                </a:solidFill>
                <a:latin typeface="Times New Roman" pitchFamily="18" charset="0"/>
              </a:rPr>
              <a:t>x</a:t>
            </a:r>
            <a:r>
              <a:rPr lang="en-US" sz="2400">
                <a:solidFill>
                  <a:prstClr val="black"/>
                </a:solidFill>
                <a:latin typeface="Comic Sans MS"/>
              </a:rPr>
              <a:t>)</a:t>
            </a:r>
            <a:endParaRPr lang="en-GB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857688" y="2581418"/>
            <a:ext cx="3871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and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is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967351" y="2948131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4132076" y="3713306"/>
            <a:ext cx="20393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+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 ÷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052951" y="3713306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>
                <a:solidFill>
                  <a:srgbClr val="33CC33"/>
                </a:solidFill>
                <a:latin typeface="Comic Sans MS"/>
              </a:rPr>
              <a:t>3 + </a:t>
            </a:r>
            <a:r>
              <a:rPr lang="en-GB" sz="2400" i="1">
                <a:solidFill>
                  <a:srgbClr val="33CC33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014216" y="1042416"/>
            <a:ext cx="2552302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3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2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Rectangle 17"/>
          <p:cNvSpPr/>
          <p:nvPr/>
        </p:nvSpPr>
        <p:spPr>
          <a:xfrm>
            <a:off x="4029438" y="1770655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3 x </a:t>
            </a:r>
            <a:r>
              <a:rPr lang="en-US" sz="2400" i="1" kern="0" dirty="0" err="1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endParaRPr lang="en-GB" sz="2400" i="1" kern="0" baseline="30000" dirty="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46569" y="1797497"/>
            <a:ext cx="1151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</a:t>
            </a:r>
            <a:r>
              <a:rPr lang="en-US" sz="2400" kern="0" dirty="0" err="1">
                <a:solidFill>
                  <a:srgbClr val="FF00FF"/>
                </a:solidFill>
                <a:latin typeface="Comic Sans MS"/>
              </a:rPr>
              <a:t>x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</a:t>
            </a:r>
            <a:r>
              <a:rPr lang="en-US" sz="2400" i="1" kern="0" dirty="0" err="1">
                <a:solidFill>
                  <a:srgbClr val="FF00FF"/>
                </a:solidFill>
                <a:latin typeface="Times New Roman" pitchFamily="18" charset="0"/>
              </a:rPr>
              <a:t>x</a:t>
            </a:r>
            <a:endParaRPr lang="en-GB" sz="2400" i="1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361608" y="1913336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683309" y="1891269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227410" y="3746079"/>
            <a:ext cx="34772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x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5DA9F29B-F626-48CE-B8BA-A4F97DB7E5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48377295-CBA6-4046-AAA2-0082E0B99A4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43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32" grpId="0" animBg="1" autoUpdateAnimBg="0"/>
      <p:bldP spid="18" grpId="0"/>
      <p:bldP spid="35" grpId="0" autoUpdateAnimBg="0"/>
      <p:bldP spid="36" grpId="0"/>
      <p:bldP spid="38" grpId="0" animBg="1"/>
      <p:bldP spid="39" grpId="0" animBg="1"/>
      <p:bldP spid="41" grpId="0" autoUpdateAnimBg="0"/>
      <p:bldP spid="4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714770" y="4465252"/>
            <a:ext cx="1571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6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- 2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233223" y="4422861"/>
            <a:ext cx="1563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FF6600"/>
                </a:solidFill>
                <a:latin typeface="Comic Sans MS"/>
              </a:rPr>
              <a:t>2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p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dirty="0">
                <a:solidFill>
                  <a:srgbClr val="3399FF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srgbClr val="3399FF"/>
                </a:solidFill>
                <a:latin typeface="Times New Roman" pitchFamily="18" charset="0"/>
              </a:rPr>
              <a:t>p - </a:t>
            </a:r>
            <a:r>
              <a:rPr lang="en-US" sz="2400" dirty="0">
                <a:solidFill>
                  <a:srgbClr val="3399FF"/>
                </a:solidFill>
                <a:latin typeface="Comic Sans MS"/>
              </a:rPr>
              <a:t>1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877235" y="2516468"/>
            <a:ext cx="43246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p,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and 6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is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329699" y="2883181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FF6600"/>
                </a:solidFill>
                <a:latin typeface="Comic Sans MS"/>
              </a:rPr>
              <a:t>2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p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77235" y="3709168"/>
            <a:ext cx="2539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6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sz="2400" baseline="30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- 2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 ÷ </a:t>
            </a:r>
            <a:r>
              <a:rPr lang="en-GB" sz="2400" dirty="0">
                <a:solidFill>
                  <a:srgbClr val="FF6600"/>
                </a:solidFill>
                <a:latin typeface="Comic Sans MS"/>
              </a:rPr>
              <a:t>2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6298946" y="3702781"/>
            <a:ext cx="920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3399FF"/>
                </a:solidFill>
                <a:latin typeface="Comic Sans MS"/>
              </a:rPr>
              <a:t>3</a:t>
            </a:r>
            <a:r>
              <a:rPr lang="en-US" sz="2400" i="1" dirty="0">
                <a:solidFill>
                  <a:srgbClr val="3399FF"/>
                </a:solidFill>
                <a:latin typeface="Times New Roman" pitchFamily="18" charset="0"/>
              </a:rPr>
              <a:t>p - </a:t>
            </a:r>
            <a:r>
              <a:rPr lang="en-US" sz="2400" dirty="0">
                <a:solidFill>
                  <a:srgbClr val="3399FF"/>
                </a:solidFill>
                <a:latin typeface="Comic Sans MS"/>
              </a:rPr>
              <a:t>1</a:t>
            </a:r>
            <a:endParaRPr lang="en-GB" sz="2400" baseline="30000" dirty="0">
              <a:solidFill>
                <a:srgbClr val="3399FF"/>
              </a:solidFill>
              <a:latin typeface="Comic Sans MS"/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4056985" y="820870"/>
            <a:ext cx="2994731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-2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p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6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p</a:t>
            </a:r>
            <a:r>
              <a:rPr kumimoji="0" 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Rectangle 17"/>
          <p:cNvSpPr/>
          <p:nvPr/>
        </p:nvSpPr>
        <p:spPr>
          <a:xfrm>
            <a:off x="5549382" y="1867596"/>
            <a:ext cx="1292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- 2 x 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p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</a:t>
            </a:r>
            <a:endParaRPr lang="en-GB" sz="2400" i="1" kern="0" baseline="30000" dirty="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32430" y="1867596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 2 x 3 x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p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x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p</a:t>
            </a:r>
            <a:endParaRPr lang="en-GB" sz="2400" i="1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659096" y="1940827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6459434" y="1981714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27410" y="3746079"/>
            <a:ext cx="34772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2p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40" name="Oval 39"/>
          <p:cNvSpPr/>
          <p:nvPr/>
        </p:nvSpPr>
        <p:spPr>
          <a:xfrm>
            <a:off x="5905100" y="1957921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718856" y="1993432"/>
            <a:ext cx="268941" cy="2966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39150" y="1371424"/>
            <a:ext cx="2056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1800" dirty="0">
                <a:solidFill>
                  <a:srgbClr val="FF6600"/>
                </a:solidFill>
                <a:latin typeface="Comic Sans MS"/>
              </a:rPr>
              <a:t>Change the order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59127" y="1336398"/>
            <a:ext cx="1273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6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p</a:t>
            </a:r>
            <a:r>
              <a:rPr lang="en-US" sz="2400" kern="0" baseline="30000" dirty="0">
                <a:solidFill>
                  <a:srgbClr val="FF00FF"/>
                </a:solidFill>
                <a:latin typeface="Comic Sans MS"/>
              </a:rPr>
              <a:t>2 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- 2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p</a:t>
            </a:r>
            <a:endParaRPr lang="en-GB" sz="2400" dirty="0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1F248147-FE29-4867-A852-6431FA5C10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8503B950-C468-496C-944A-A677EBA7AD4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28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3" grpId="0" animBg="1" autoUpdateAnimBg="0"/>
      <p:bldP spid="18" grpId="0"/>
      <p:bldP spid="35" grpId="0" autoUpdateAnimBg="0"/>
      <p:bldP spid="36" grpId="0"/>
      <p:bldP spid="37" grpId="0" animBg="1"/>
      <p:bldP spid="38" grpId="0" animBg="1"/>
      <p:bldP spid="39" grpId="0" autoUpdateAnimBg="0"/>
      <p:bldP spid="40" grpId="0" animBg="1"/>
      <p:bldP spid="41" grpId="0" animBg="1"/>
      <p:bldP spid="42" grpId="0" autoUpdateAnimBg="0"/>
      <p:bldP spid="20" grpId="0" autoUpdateAnimBg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09793" y="4377034"/>
            <a:ext cx="2951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2(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+ 3) +  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+ 3)</a:t>
            </a:r>
            <a:r>
              <a:rPr lang="en-GB" sz="2400" kern="0" baseline="30000" dirty="0">
                <a:solidFill>
                  <a:prstClr val="black"/>
                </a:solidFill>
                <a:latin typeface="Comic Sans MS"/>
              </a:rPr>
              <a:t> 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656124" y="4390138"/>
            <a:ext cx="19399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GB" sz="2400" dirty="0">
                <a:solidFill>
                  <a:srgbClr val="33CC33"/>
                </a:solidFill>
                <a:latin typeface="Comic Sans MS"/>
              </a:rPr>
              <a:t>2 + 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)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014216" y="2462680"/>
            <a:ext cx="42736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omic Sans MS"/>
              </a:rPr>
              <a:t>The highest common factor of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2(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+ 3)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and 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+ 3)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is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682046" y="2832012"/>
            <a:ext cx="914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3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809793" y="3596671"/>
            <a:ext cx="4097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2(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 + 3) +  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prstClr val="black"/>
                </a:solidFill>
                <a:latin typeface="Comic Sans MS"/>
              </a:rPr>
              <a:t>+ 3)</a:t>
            </a:r>
            <a:r>
              <a:rPr lang="en-GB" sz="2400" kern="0" baseline="300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÷ 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FF6600"/>
                </a:solidFill>
                <a:latin typeface="Times New Roman" pitchFamily="18" charset="0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Comic Sans MS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=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7870358" y="3619066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2400" dirty="0">
                <a:solidFill>
                  <a:srgbClr val="33CC33"/>
                </a:solidFill>
                <a:latin typeface="Comic Sans MS"/>
              </a:rPr>
              <a:t>2 + </a:t>
            </a:r>
            <a:r>
              <a:rPr lang="en-GB" sz="2400" i="1" dirty="0">
                <a:solidFill>
                  <a:srgbClr val="33CC33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014216" y="1042416"/>
            <a:ext cx="4124847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Factorise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2(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</a:rPr>
              <a:t> + 3)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+ 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(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+ 3)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863974"/>
          </a:xfrm>
        </p:spPr>
        <p:txBody>
          <a:bodyPr/>
          <a:lstStyle/>
          <a:p>
            <a:r>
              <a:rPr lang="en-GB" sz="2800" cap="none" dirty="0">
                <a:solidFill>
                  <a:srgbClr val="5B0091"/>
                </a:solidFill>
                <a:latin typeface="Comic Sans MS"/>
              </a:rPr>
              <a:t>Factorising expressions</a:t>
            </a:r>
            <a:endParaRPr lang="en-GB" sz="2800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27410" y="1811917"/>
            <a:ext cx="254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Factors of each term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4216" y="1802917"/>
            <a:ext cx="1705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2 x (</a:t>
            </a:r>
            <a:r>
              <a:rPr lang="en-US" sz="2400" i="1" kern="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0070C0"/>
                </a:solidFill>
                <a:latin typeface="Comic Sans MS"/>
              </a:rPr>
              <a:t> + 3) 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0132" y="1811917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 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x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</a:t>
            </a:r>
            <a:r>
              <a:rPr lang="en-US" sz="2400" kern="0" dirty="0" err="1">
                <a:solidFill>
                  <a:srgbClr val="FF00FF"/>
                </a:solidFill>
                <a:latin typeface="Comic Sans MS"/>
              </a:rPr>
              <a:t>x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 (</a:t>
            </a:r>
            <a:r>
              <a:rPr lang="en-US" sz="2400" i="1" kern="0" dirty="0">
                <a:solidFill>
                  <a:srgbClr val="FF00FF"/>
                </a:solidFill>
                <a:latin typeface="Times New Roman" pitchFamily="18" charset="0"/>
              </a:rPr>
              <a:t>x </a:t>
            </a:r>
            <a:r>
              <a:rPr lang="en-US" sz="2400" kern="0" dirty="0">
                <a:solidFill>
                  <a:srgbClr val="FF00FF"/>
                </a:solidFill>
                <a:latin typeface="Comic Sans MS"/>
              </a:rPr>
              <a:t>+ 3)</a:t>
            </a:r>
            <a:endParaRPr lang="en-GB" sz="2400" kern="0" baseline="30000" dirty="0">
              <a:solidFill>
                <a:srgbClr val="FF00FF"/>
              </a:solidFill>
              <a:latin typeface="Comic Sans M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49055" y="1804368"/>
            <a:ext cx="1050118" cy="52903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4557254" y="1777573"/>
            <a:ext cx="1051560" cy="53035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68063" y="3706934"/>
            <a:ext cx="3741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Dividing the expression  by x + 3</a:t>
            </a:r>
            <a:r>
              <a:rPr lang="en-GB" sz="1800" dirty="0">
                <a:solidFill>
                  <a:prstClr val="black"/>
                </a:solidFill>
                <a:latin typeface="Comic Sans MS"/>
              </a:rPr>
              <a:t>.</a:t>
            </a: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227410" y="2323572"/>
            <a:ext cx="1923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800" dirty="0">
                <a:solidFill>
                  <a:srgbClr val="FF6600"/>
                </a:solidFill>
                <a:latin typeface="Comic Sans MS"/>
              </a:rPr>
              <a:t>Common factors</a:t>
            </a:r>
            <a:endParaRPr lang="en-GB" sz="1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20F95E36-3E23-4725-8C93-DEDC17483E1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CB483956-599A-4F49-9AAC-4342BDB26A4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87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32" grpId="0" animBg="1" autoUpdateAnimBg="0"/>
      <p:bldP spid="18" grpId="0" autoUpdateAnimBg="0"/>
      <p:bldP spid="2" grpId="0"/>
      <p:bldP spid="3" grpId="0"/>
      <p:bldP spid="35" grpId="0" animBg="1"/>
      <p:bldP spid="36" grpId="0" animBg="1"/>
      <p:bldP spid="37" grpId="0" autoUpdateAnimBg="0"/>
      <p:bldP spid="3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5524</TotalTime>
  <Words>898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Comic Sans MS</vt:lpstr>
      <vt:lpstr>Times New Roman</vt:lpstr>
      <vt:lpstr>Wingdings 2</vt:lpstr>
      <vt:lpstr>Theme1</vt:lpstr>
      <vt:lpstr>Factorising with common factors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Factorising expressions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Page: Set Theory</dc:title>
  <dc:creator>Mathssupport</dc:creator>
  <cp:lastModifiedBy>Orlando Hurtado</cp:lastModifiedBy>
  <cp:revision>136</cp:revision>
  <cp:lastPrinted>1999-09-20T03:38:47Z</cp:lastPrinted>
  <dcterms:created xsi:type="dcterms:W3CDTF">1999-07-26T12:47:37Z</dcterms:created>
  <dcterms:modified xsi:type="dcterms:W3CDTF">2021-02-19T05:42:29Z</dcterms:modified>
</cp:coreProperties>
</file>