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318" r:id="rId4"/>
    <p:sldId id="319" r:id="rId5"/>
    <p:sldId id="321" r:id="rId6"/>
    <p:sldId id="322" r:id="rId7"/>
    <p:sldId id="323" r:id="rId8"/>
    <p:sldId id="320" r:id="rId9"/>
    <p:sldId id="317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6600"/>
    <a:srgbClr val="CC0099"/>
    <a:srgbClr val="99CCFF"/>
    <a:srgbClr val="FF7C8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20 February 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2/20/2021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20 February 2021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/>
          </a:bodyPr>
          <a:lstStyle/>
          <a:p>
            <a:r>
              <a:rPr lang="en-US" sz="4000" cap="none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omic Sans MS"/>
              </a:rPr>
              <a:t>The distributive law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143000" y="3200400"/>
            <a:ext cx="7086600" cy="914400"/>
          </a:xfrm>
        </p:spPr>
        <p:txBody>
          <a:bodyPr/>
          <a:lstStyle/>
          <a:p>
            <a:pPr marL="688975" indent="-688975"/>
            <a:r>
              <a:rPr lang="en-US" dirty="0"/>
              <a:t>LO: </a:t>
            </a:r>
            <a:r>
              <a:rPr lang="en-US" altLang="en-US" dirty="0"/>
              <a:t>To use the distributive law to expand brackets</a:t>
            </a:r>
            <a:r>
              <a:rPr lang="en-US" dirty="0"/>
              <a:t>.</a:t>
            </a:r>
            <a:endParaRPr lang="en-GB" dirty="0"/>
          </a:p>
          <a:p>
            <a:pPr marL="633413" indent="-633413" algn="l"/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5F99B81-612F-4C1F-B9B7-4F4F8E3214D6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2C81566D-A50D-4C1A-A63C-77B37B98522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4">
            <a:extLst>
              <a:ext uri="{FF2B5EF4-FFF2-40B4-BE49-F238E27FC236}">
                <a16:creationId xmlns:a16="http://schemas.microsoft.com/office/drawing/2014/main" id="{CC06E38A-804D-478E-983A-3F6CCD968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845161"/>
            <a:ext cx="1731963" cy="544512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  <a:effectLst>
            <a:outerShdw dist="35921" dir="2700000" algn="ctr" rotWithShape="0">
              <a:srgbClr val="DBF5F9"/>
            </a:outerShdw>
          </a:effectLst>
        </p:spPr>
        <p:txBody>
          <a:bodyPr wrap="none"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B64508D3-9E57-41BF-AC34-3824FB7B0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76522"/>
            <a:ext cx="2494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the product:</a:t>
            </a:r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ED1EF582-A79B-44B0-9216-0115753E9A87}"/>
              </a:ext>
            </a:extLst>
          </p:cNvPr>
          <p:cNvSpPr txBox="1">
            <a:spLocks noChangeArrowheads="1"/>
          </p:cNvSpPr>
          <p:nvPr/>
        </p:nvSpPr>
        <p:spPr>
          <a:xfrm>
            <a:off x="273099" y="207557"/>
            <a:ext cx="7123113" cy="490537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The distributive law</a:t>
            </a: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C2377CB8-F5F3-4296-A13F-B69972FD9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6834" y="888023"/>
            <a:ext cx="1220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× 206</a:t>
            </a:r>
          </a:p>
        </p:txBody>
      </p:sp>
      <p:sp>
        <p:nvSpPr>
          <p:cNvPr id="25" name="Text Box 16">
            <a:extLst>
              <a:ext uri="{FF2B5EF4-FFF2-40B4-BE49-F238E27FC236}">
                <a16:creationId xmlns:a16="http://schemas.microsoft.com/office/drawing/2014/main" id="{4AC19630-7C3E-4AE2-997E-0931D22F5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865" y="1488292"/>
            <a:ext cx="8710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It is helpful to write 206 as 200 + 6.</a:t>
            </a: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438CB8CA-1531-466E-9F34-C408C63CA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4447542"/>
            <a:ext cx="87106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is an example of the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distributive law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5F1BF632-5E30-4624-9EE4-3FBD6C6BD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431" y="5106945"/>
            <a:ext cx="181171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GB" sz="3200" b="1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kumimoji="0" lang="en-GB" sz="3200" b="1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kumimoji="0" lang="en-GB" sz="32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8" name="AutoShape 19">
            <a:extLst>
              <a:ext uri="{FF2B5EF4-FFF2-40B4-BE49-F238E27FC236}">
                <a16:creationId xmlns:a16="http://schemas.microsoft.com/office/drawing/2014/main" id="{89F5536D-3EE6-441C-9C8B-2EA84A5C9F8E}"/>
              </a:ext>
            </a:extLst>
          </p:cNvPr>
          <p:cNvSpPr>
            <a:spLocks/>
          </p:cNvSpPr>
          <p:nvPr/>
        </p:nvSpPr>
        <p:spPr bwMode="auto">
          <a:xfrm rot="16200000">
            <a:off x="3265488" y="5003104"/>
            <a:ext cx="152400" cy="381000"/>
          </a:xfrm>
          <a:prstGeom prst="rightBracket">
            <a:avLst>
              <a:gd name="adj" fmla="val 117697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AutoShape 20">
            <a:extLst>
              <a:ext uri="{FF2B5EF4-FFF2-40B4-BE49-F238E27FC236}">
                <a16:creationId xmlns:a16="http://schemas.microsoft.com/office/drawing/2014/main" id="{FC1B828B-5EAC-49E1-B5EF-03F3357ADDB1}"/>
              </a:ext>
            </a:extLst>
          </p:cNvPr>
          <p:cNvSpPr>
            <a:spLocks/>
          </p:cNvSpPr>
          <p:nvPr/>
        </p:nvSpPr>
        <p:spPr bwMode="auto">
          <a:xfrm rot="16200000">
            <a:off x="3568700" y="4631629"/>
            <a:ext cx="220663" cy="1055687"/>
          </a:xfrm>
          <a:prstGeom prst="rightBracket">
            <a:avLst>
              <a:gd name="adj" fmla="val 225232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22">
            <a:extLst>
              <a:ext uri="{FF2B5EF4-FFF2-40B4-BE49-F238E27FC236}">
                <a16:creationId xmlns:a16="http://schemas.microsoft.com/office/drawing/2014/main" id="{E9489AA1-87C4-4A19-B32D-B1679DD3B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938" y="5106945"/>
            <a:ext cx="5950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1" u="none" strike="noStrike" kern="0" cap="none" spc="0" normalizeH="0" baseline="0" noProof="0" dirty="0" err="1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ab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23">
            <a:extLst>
              <a:ext uri="{FF2B5EF4-FFF2-40B4-BE49-F238E27FC236}">
                <a16:creationId xmlns:a16="http://schemas.microsoft.com/office/drawing/2014/main" id="{7A354E2B-8B4C-4882-987D-6DFA6BC8E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5106945"/>
            <a:ext cx="9268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kumimoji="0" lang="en-GB" sz="3200" b="1" i="1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ac</a:t>
            </a:r>
            <a:endParaRPr kumimoji="0" lang="en-GB" sz="3200" b="1" i="0" u="none" strike="noStrike" kern="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15">
            <a:extLst>
              <a:ext uri="{FF2B5EF4-FFF2-40B4-BE49-F238E27FC236}">
                <a16:creationId xmlns:a16="http://schemas.microsoft.com/office/drawing/2014/main" id="{2A9DF753-AA46-43DD-81ED-14D313F2C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5675" y="2075266"/>
            <a:ext cx="1220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× 206</a:t>
            </a:r>
          </a:p>
        </p:txBody>
      </p:sp>
      <p:sp>
        <p:nvSpPr>
          <p:cNvPr id="33" name="Text Box 15">
            <a:extLst>
              <a:ext uri="{FF2B5EF4-FFF2-40B4-BE49-F238E27FC236}">
                <a16:creationId xmlns:a16="http://schemas.microsoft.com/office/drawing/2014/main" id="{14E4055A-742E-42ED-8E95-51FCA984F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303" y="2078266"/>
            <a:ext cx="1596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4(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207E2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4" name="Text Box 18">
            <a:extLst>
              <a:ext uri="{FF2B5EF4-FFF2-40B4-BE49-F238E27FC236}">
                <a16:creationId xmlns:a16="http://schemas.microsoft.com/office/drawing/2014/main" id="{136BE694-AF20-422C-8721-A08A54818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5419" y="2099228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5" name="Text Box 15">
            <a:extLst>
              <a:ext uri="{FF2B5EF4-FFF2-40B4-BE49-F238E27FC236}">
                <a16:creationId xmlns:a16="http://schemas.microsoft.com/office/drawing/2014/main" id="{3F52EC89-664F-4A79-86B1-81D698108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303" y="2540904"/>
            <a:ext cx="1220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207E2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× 200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2A0F80AC-842B-4423-9EAC-EFD09E714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3626" y="2525006"/>
            <a:ext cx="877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× 6</a:t>
            </a:r>
          </a:p>
        </p:txBody>
      </p:sp>
      <p:sp>
        <p:nvSpPr>
          <p:cNvPr id="37" name="Text Box 18">
            <a:extLst>
              <a:ext uri="{FF2B5EF4-FFF2-40B4-BE49-F238E27FC236}">
                <a16:creationId xmlns:a16="http://schemas.microsoft.com/office/drawing/2014/main" id="{AC4929DC-6471-4C83-AF94-7EA8EAAF7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911" y="2535614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18">
            <a:extLst>
              <a:ext uri="{FF2B5EF4-FFF2-40B4-BE49-F238E27FC236}">
                <a16:creationId xmlns:a16="http://schemas.microsoft.com/office/drawing/2014/main" id="{4966AE9A-5631-48DF-8748-510D8C2A5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159" y="256694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567FA2B7-AC60-46B2-B06D-DA3ADA850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164" y="2992619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0" name="Text Box 15">
            <a:extLst>
              <a:ext uri="{FF2B5EF4-FFF2-40B4-BE49-F238E27FC236}">
                <a16:creationId xmlns:a16="http://schemas.microsoft.com/office/drawing/2014/main" id="{13B8C191-131D-4389-8433-428FF51E7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9597" y="299285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207E2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800</a:t>
            </a:r>
          </a:p>
        </p:txBody>
      </p:sp>
      <p:sp>
        <p:nvSpPr>
          <p:cNvPr id="41" name="Text Box 15">
            <a:extLst>
              <a:ext uri="{FF2B5EF4-FFF2-40B4-BE49-F238E27FC236}">
                <a16:creationId xmlns:a16="http://schemas.microsoft.com/office/drawing/2014/main" id="{FCC5CA4A-A41E-48B5-AD5C-B126181D0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8367" y="3008488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42" name="Text Box 18">
            <a:extLst>
              <a:ext uri="{FF2B5EF4-FFF2-40B4-BE49-F238E27FC236}">
                <a16:creationId xmlns:a16="http://schemas.microsoft.com/office/drawing/2014/main" id="{0CDA4CCB-6990-4A3F-9809-0F1DCAD49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1419" y="2987565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18">
            <a:extLst>
              <a:ext uri="{FF2B5EF4-FFF2-40B4-BE49-F238E27FC236}">
                <a16:creationId xmlns:a16="http://schemas.microsoft.com/office/drawing/2014/main" id="{52AEBAA9-F176-428B-A19B-053972F58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0673" y="3413036"/>
            <a:ext cx="36420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83E0A34E-C791-493A-9621-FFCB0BB31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8571" y="3429037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824</a:t>
            </a:r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1E258E77-E5AE-4479-ACAE-2FB100737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631" y="3902760"/>
            <a:ext cx="8710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 use the fact that 4(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207E2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207E2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× 200 + 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× 6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10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43D1AF30-B6BD-4276-B7B2-28CFFF7AE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700213"/>
            <a:ext cx="1731963" cy="544512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  <a:effectLst>
            <a:outerShdw dist="35921" dir="2700000" algn="ctr" rotWithShape="0">
              <a:srgbClr val="DBF5F9"/>
            </a:outerShdw>
          </a:effectLst>
        </p:spPr>
        <p:txBody>
          <a:bodyPr wrap="none"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D1735D9-3901-493F-925E-6A4DD15BC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66800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 at this algebraic expression:</a:t>
            </a:r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B4B5068C-8DBB-4AF3-81CD-F0586EFA696D}"/>
              </a:ext>
            </a:extLst>
          </p:cNvPr>
          <p:cNvSpPr txBox="1">
            <a:spLocks noChangeArrowheads="1"/>
          </p:cNvSpPr>
          <p:nvPr/>
        </p:nvSpPr>
        <p:spPr>
          <a:xfrm>
            <a:off x="323849" y="205154"/>
            <a:ext cx="7123113" cy="490537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expressions with brackets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B0091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69926003-472B-4969-B8AB-681176F87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238" y="1743075"/>
            <a:ext cx="1504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(4 –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FBCFA36C-FF19-4606-8910-609DCF6A5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38400"/>
            <a:ext cx="87106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This means 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y 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× (4 –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), but we do not usually write × in algebra.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0584BCFC-CAFD-4FEC-B621-28F6F24F6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3521075"/>
            <a:ext cx="87106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expand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multiply out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this expression we multiply every term inside the bracket by the term outside the bracket.</a:t>
            </a: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id="{F88D0C96-A937-4313-9547-E7D4A6BA0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63" y="4953000"/>
            <a:ext cx="1766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(4 –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=</a:t>
            </a:r>
          </a:p>
        </p:txBody>
      </p:sp>
      <p:sp>
        <p:nvSpPr>
          <p:cNvPr id="11" name="AutoShape 19">
            <a:extLst>
              <a:ext uri="{FF2B5EF4-FFF2-40B4-BE49-F238E27FC236}">
                <a16:creationId xmlns:a16="http://schemas.microsoft.com/office/drawing/2014/main" id="{4713675A-086E-414E-AF43-6717551F51C3}"/>
              </a:ext>
            </a:extLst>
          </p:cNvPr>
          <p:cNvSpPr>
            <a:spLocks/>
          </p:cNvSpPr>
          <p:nvPr/>
        </p:nvSpPr>
        <p:spPr bwMode="auto">
          <a:xfrm rot="-5400000">
            <a:off x="3265488" y="4754563"/>
            <a:ext cx="152400" cy="381000"/>
          </a:xfrm>
          <a:prstGeom prst="rightBracket">
            <a:avLst>
              <a:gd name="adj" fmla="val 117697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20">
            <a:extLst>
              <a:ext uri="{FF2B5EF4-FFF2-40B4-BE49-F238E27FC236}">
                <a16:creationId xmlns:a16="http://schemas.microsoft.com/office/drawing/2014/main" id="{260F9AC9-93A7-481D-B89A-8EA356ABDF4C}"/>
              </a:ext>
            </a:extLst>
          </p:cNvPr>
          <p:cNvSpPr>
            <a:spLocks/>
          </p:cNvSpPr>
          <p:nvPr/>
        </p:nvSpPr>
        <p:spPr bwMode="auto">
          <a:xfrm rot="-5400000">
            <a:off x="3568700" y="4383088"/>
            <a:ext cx="220663" cy="1055687"/>
          </a:xfrm>
          <a:prstGeom prst="rightBracket">
            <a:avLst>
              <a:gd name="adj" fmla="val 225232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22">
            <a:extLst>
              <a:ext uri="{FF2B5EF4-FFF2-40B4-BE49-F238E27FC236}">
                <a16:creationId xmlns:a16="http://schemas.microsoft.com/office/drawing/2014/main" id="{9B72D683-B31A-4968-90AD-B0D2ECE4B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6938" y="4953000"/>
            <a:ext cx="658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endParaRPr kumimoji="0" lang="en-GB" sz="2400" b="1" i="0" u="none" strike="noStrike" kern="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23">
            <a:extLst>
              <a:ext uri="{FF2B5EF4-FFF2-40B4-BE49-F238E27FC236}">
                <a16:creationId xmlns:a16="http://schemas.microsoft.com/office/drawing/2014/main" id="{2DEFE5A8-4BAC-495C-BB8F-0B838EB06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8" y="4953000"/>
            <a:ext cx="855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6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y</a:t>
            </a:r>
            <a:r>
              <a:rPr kumimoji="0" lang="en-GB" sz="2400" b="1" i="0" u="none" strike="noStrike" kern="0" cap="none" spc="0" normalizeH="0" baseline="3000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589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4" grpId="0" animBg="1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0">
            <a:extLst>
              <a:ext uri="{FF2B5EF4-FFF2-40B4-BE49-F238E27FC236}">
                <a16:creationId xmlns:a16="http://schemas.microsoft.com/office/drawing/2014/main" id="{5ECE1224-8831-4F5B-ABB3-57F24C3B1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938" y="1296803"/>
            <a:ext cx="2608262" cy="544512"/>
          </a:xfrm>
          <a:prstGeom prst="rect">
            <a:avLst/>
          </a:prstGeom>
          <a:solidFill>
            <a:sysClr val="window" lastClr="FFFFFF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  <a:effectLst>
            <a:outerShdw dist="35921" dir="2700000" algn="ctr" rotWithShape="0">
              <a:srgbClr val="DBF5F9"/>
            </a:outerShdw>
          </a:effectLst>
        </p:spPr>
        <p:txBody>
          <a:bodyPr anchor="ctr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46066357-3677-4583-AB0C-2EF21CEB0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84413"/>
            <a:ext cx="471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Look at this algebraic expression: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DE6C3D-50A8-4049-942E-D997A55A0DBE}"/>
              </a:ext>
            </a:extLst>
          </p:cNvPr>
          <p:cNvSpPr txBox="1">
            <a:spLocks noChangeArrowheads="1"/>
          </p:cNvSpPr>
          <p:nvPr/>
        </p:nvSpPr>
        <p:spPr>
          <a:xfrm>
            <a:off x="297656" y="163707"/>
            <a:ext cx="7038975" cy="490537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expressions with brackets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F3779E3A-FE63-4AF3-B34D-71621F16B9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575" y="1341253"/>
            <a:ext cx="2312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3000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+ 3)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86B7630C-6098-45BA-A088-ABBD77DD9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73626"/>
            <a:ext cx="87106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When there is a negative term outside the bracket, the signs of the multiplied terms change.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29184646-BDC7-4F19-B02C-04B65AD07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6125" y="3003647"/>
            <a:ext cx="257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3000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+ 1) =</a:t>
            </a: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5F7A8C70-7223-4593-810D-01B9281032C2}"/>
              </a:ext>
            </a:extLst>
          </p:cNvPr>
          <p:cNvSpPr>
            <a:spLocks/>
          </p:cNvSpPr>
          <p:nvPr/>
        </p:nvSpPr>
        <p:spPr bwMode="auto">
          <a:xfrm rot="-5400000">
            <a:off x="2473325" y="2822672"/>
            <a:ext cx="152400" cy="381000"/>
          </a:xfrm>
          <a:prstGeom prst="rightBracket">
            <a:avLst>
              <a:gd name="adj" fmla="val 117697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96A311C8-A1B3-4F34-9A94-4948160E0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8038" y="3003647"/>
            <a:ext cx="7889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–2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1" i="0" u="none" strike="noStrike" kern="0" cap="none" spc="0" normalizeH="0" baseline="3000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en-GB" sz="2400" b="1" i="0" u="none" strike="noStrike" kern="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D3E3E56C-C176-4888-A30F-203C3DA0DECF}"/>
              </a:ext>
            </a:extLst>
          </p:cNvPr>
          <p:cNvSpPr>
            <a:spLocks/>
          </p:cNvSpPr>
          <p:nvPr/>
        </p:nvSpPr>
        <p:spPr bwMode="auto">
          <a:xfrm rot="-5400000">
            <a:off x="2776537" y="2451197"/>
            <a:ext cx="220663" cy="1055688"/>
          </a:xfrm>
          <a:prstGeom prst="rightBracket">
            <a:avLst>
              <a:gd name="adj" fmla="val 225232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F0BF27D1-6FAC-4E09-9445-0AF1C6967E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3003647"/>
            <a:ext cx="88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+ 3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1" i="0" u="none" strike="noStrike" kern="0" cap="none" spc="0" normalizeH="0" baseline="3000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id="{229ED72B-DBE1-4622-A7F6-24AAF09DEC64}"/>
              </a:ext>
            </a:extLst>
          </p:cNvPr>
          <p:cNvSpPr>
            <a:spLocks/>
          </p:cNvSpPr>
          <p:nvPr/>
        </p:nvSpPr>
        <p:spPr bwMode="auto">
          <a:xfrm rot="-5400000">
            <a:off x="3043237" y="2108297"/>
            <a:ext cx="296863" cy="1665288"/>
          </a:xfrm>
          <a:prstGeom prst="rightBracket">
            <a:avLst>
              <a:gd name="adj" fmla="val 264094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073F6F22-5759-47C3-878C-9500CC702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8850" y="3003647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endParaRPr kumimoji="0" lang="en-GB" sz="2400" b="1" i="0" u="none" strike="noStrike" kern="0" cap="none" spc="0" normalizeH="0" baseline="3000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29">
            <a:extLst>
              <a:ext uri="{FF2B5EF4-FFF2-40B4-BE49-F238E27FC236}">
                <a16:creationId xmlns:a16="http://schemas.microsoft.com/office/drawing/2014/main" id="{028803A3-96BC-4C39-A67E-4B48734E9FF9}"/>
              </a:ext>
            </a:extLst>
          </p:cNvPr>
          <p:cNvGrpSpPr>
            <a:grpSpLocks/>
          </p:cNvGrpSpPr>
          <p:nvPr/>
        </p:nvGrpSpPr>
        <p:grpSpPr bwMode="auto">
          <a:xfrm>
            <a:off x="288925" y="3746597"/>
            <a:ext cx="5502275" cy="457200"/>
            <a:chOff x="182" y="2809"/>
            <a:chExt cx="3466" cy="288"/>
          </a:xfrm>
        </p:grpSpPr>
        <p:sp>
          <p:nvSpPr>
            <p:cNvPr id="19" name="Text Box 16">
              <a:extLst>
                <a:ext uri="{FF2B5EF4-FFF2-40B4-BE49-F238E27FC236}">
                  <a16:creationId xmlns:a16="http://schemas.microsoft.com/office/drawing/2014/main" id="{D5F0C9D7-6569-48FA-B972-5BC19E8C6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" y="2809"/>
              <a:ext cx="10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In general,</a:t>
              </a:r>
            </a:p>
          </p:txBody>
        </p:sp>
        <p:grpSp>
          <p:nvGrpSpPr>
            <p:cNvPr id="20" name="Group 25">
              <a:extLst>
                <a:ext uri="{FF2B5EF4-FFF2-40B4-BE49-F238E27FC236}">
                  <a16:creationId xmlns:a16="http://schemas.microsoft.com/office/drawing/2014/main" id="{D31327EB-C754-41C0-886B-D15E495782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15" y="2809"/>
              <a:ext cx="1733" cy="288"/>
              <a:chOff x="1915" y="2809"/>
              <a:chExt cx="1733" cy="288"/>
            </a:xfrm>
          </p:grpSpPr>
          <p:sp>
            <p:nvSpPr>
              <p:cNvPr id="21" name="Text Box 17">
                <a:extLst>
                  <a:ext uri="{FF2B5EF4-FFF2-40B4-BE49-F238E27FC236}">
                    <a16:creationId xmlns:a16="http://schemas.microsoft.com/office/drawing/2014/main" id="{284665DE-062F-49ED-BC4E-118F3D54EB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5" y="2809"/>
                <a:ext cx="97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Arial" panose="020B0604020202020204" pitchFamily="34" charset="0"/>
                  </a:rPr>
                  <a:t>x</a:t>
                </a: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Arial" panose="020B0604020202020204" pitchFamily="34" charset="0"/>
                  </a:rPr>
                  <a:t>y</a:t>
                </a: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Arial" panose="020B0604020202020204" pitchFamily="34" charset="0"/>
                  </a:rPr>
                  <a:t>z</a:t>
                </a: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) =</a:t>
                </a:r>
              </a:p>
            </p:txBody>
          </p:sp>
          <p:sp>
            <p:nvSpPr>
              <p:cNvPr id="22" name="Text Box 18">
                <a:extLst>
                  <a:ext uri="{FF2B5EF4-FFF2-40B4-BE49-F238E27FC236}">
                    <a16:creationId xmlns:a16="http://schemas.microsoft.com/office/drawing/2014/main" id="{B5E8936B-7DBE-4A6F-92ED-9765533347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82" y="2809"/>
                <a:ext cx="76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Arial" panose="020B0604020202020204" pitchFamily="34" charset="0"/>
                  </a:rPr>
                  <a:t>xy</a:t>
                </a:r>
                <a:r>
                  <a:rPr kumimoji="0" lang="en-GB" sz="2400" b="0" i="0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 – </a:t>
                </a:r>
                <a:r>
                  <a:rPr kumimoji="0" lang="en-GB" sz="2400" b="0" i="1" u="none" strike="noStrike" kern="0" cap="none" spc="0" normalizeH="0" baseline="0" noProof="0">
                    <a:ln>
                      <a:noFill/>
                    </a:ln>
                    <a:solidFill>
                      <a:srgbClr val="010066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Arial" panose="020B0604020202020204" pitchFamily="34" charset="0"/>
                  </a:rPr>
                  <a:t>xz</a:t>
                </a:r>
                <a:endPara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3" name="Group 26">
            <a:extLst>
              <a:ext uri="{FF2B5EF4-FFF2-40B4-BE49-F238E27FC236}">
                <a16:creationId xmlns:a16="http://schemas.microsoft.com/office/drawing/2014/main" id="{87F00C94-6932-4558-938B-0D7D72E2F98C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214909"/>
            <a:ext cx="2751138" cy="457200"/>
            <a:chOff x="1920" y="3104"/>
            <a:chExt cx="1733" cy="288"/>
          </a:xfrm>
        </p:grpSpPr>
        <p:sp>
          <p:nvSpPr>
            <p:cNvPr id="24" name="Text Box 19">
              <a:extLst>
                <a:ext uri="{FF2B5EF4-FFF2-40B4-BE49-F238E27FC236}">
                  <a16:creationId xmlns:a16="http://schemas.microsoft.com/office/drawing/2014/main" id="{5AF01C57-6B96-46F3-8EA2-C1532A4646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3104"/>
              <a:ext cx="97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x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z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 =</a:t>
              </a:r>
            </a:p>
          </p:txBody>
        </p:sp>
        <p:sp>
          <p:nvSpPr>
            <p:cNvPr id="25" name="Text Box 20">
              <a:extLst>
                <a:ext uri="{FF2B5EF4-FFF2-40B4-BE49-F238E27FC236}">
                  <a16:creationId xmlns:a16="http://schemas.microsoft.com/office/drawing/2014/main" id="{C68B19C3-6B18-4064-AB80-2D9DAFA9EE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2" y="3104"/>
              <a:ext cx="7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xy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+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xz</a:t>
              </a:r>
              <a:endPara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 27">
            <a:extLst>
              <a:ext uri="{FF2B5EF4-FFF2-40B4-BE49-F238E27FC236}">
                <a16:creationId xmlns:a16="http://schemas.microsoft.com/office/drawing/2014/main" id="{97F069A0-AEC3-4DB5-A49A-990C9AFFD94F}"/>
              </a:ext>
            </a:extLst>
          </p:cNvPr>
          <p:cNvGrpSpPr>
            <a:grpSpLocks/>
          </p:cNvGrpSpPr>
          <p:nvPr/>
        </p:nvGrpSpPr>
        <p:grpSpPr bwMode="auto">
          <a:xfrm>
            <a:off x="3182938" y="4684809"/>
            <a:ext cx="2338387" cy="457200"/>
            <a:chOff x="2005" y="3400"/>
            <a:chExt cx="1473" cy="288"/>
          </a:xfrm>
        </p:grpSpPr>
        <p:sp>
          <p:nvSpPr>
            <p:cNvPr id="27" name="Text Box 21">
              <a:extLst>
                <a:ext uri="{FF2B5EF4-FFF2-40B4-BE49-F238E27FC236}">
                  <a16:creationId xmlns:a16="http://schemas.microsoft.com/office/drawing/2014/main" id="{8B1D2C3F-9146-42B3-B4FF-DC5D51E0D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5" y="3400"/>
              <a:ext cx="89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–(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+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z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 =</a:t>
              </a:r>
            </a:p>
          </p:txBody>
        </p:sp>
        <p:sp>
          <p:nvSpPr>
            <p:cNvPr id="28" name="Text Box 22">
              <a:extLst>
                <a:ext uri="{FF2B5EF4-FFF2-40B4-BE49-F238E27FC236}">
                  <a16:creationId xmlns:a16="http://schemas.microsoft.com/office/drawing/2014/main" id="{0585CC66-750E-4ECE-AEB4-D5EAFB370D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2" y="3400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z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EC24163-460B-483E-ACEE-513EA5C9EAF5}"/>
              </a:ext>
            </a:extLst>
          </p:cNvPr>
          <p:cNvGrpSpPr>
            <a:grpSpLocks/>
          </p:cNvGrpSpPr>
          <p:nvPr/>
        </p:nvGrpSpPr>
        <p:grpSpPr bwMode="auto">
          <a:xfrm>
            <a:off x="3182938" y="5154709"/>
            <a:ext cx="2346325" cy="457200"/>
            <a:chOff x="2005" y="3696"/>
            <a:chExt cx="1478" cy="288"/>
          </a:xfrm>
        </p:grpSpPr>
        <p:sp>
          <p:nvSpPr>
            <p:cNvPr id="30" name="Text Box 23">
              <a:extLst>
                <a:ext uri="{FF2B5EF4-FFF2-40B4-BE49-F238E27FC236}">
                  <a16:creationId xmlns:a16="http://schemas.microsoft.com/office/drawing/2014/main" id="{321FA283-7215-4CDC-B8C8-57A9D7401E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5" y="3696"/>
              <a:ext cx="8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–(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z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 =</a:t>
              </a:r>
            </a:p>
          </p:txBody>
        </p:sp>
        <p:sp>
          <p:nvSpPr>
            <p:cNvPr id="31" name="Text Box 24">
              <a:extLst>
                <a:ext uri="{FF2B5EF4-FFF2-40B4-BE49-F238E27FC236}">
                  <a16:creationId xmlns:a16="http://schemas.microsoft.com/office/drawing/2014/main" id="{C3E19008-7569-4DC2-A77E-E8BBED2176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2" y="3696"/>
              <a:ext cx="6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–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y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+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z</a:t>
              </a:r>
              <a:endPara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159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/>
      <p:bldP spid="14" grpId="0" animBg="1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265076-7A9C-45DD-87E6-E1B47CF65C33}"/>
              </a:ext>
            </a:extLst>
          </p:cNvPr>
          <p:cNvSpPr txBox="1">
            <a:spLocks noChangeArrowheads="1"/>
          </p:cNvSpPr>
          <p:nvPr/>
        </p:nvSpPr>
        <p:spPr>
          <a:xfrm>
            <a:off x="297766" y="228600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brackets and simplifying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6F438848-2E62-4ACD-92FA-00FA6069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58888"/>
            <a:ext cx="8607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Sometimes we need to multiply out brackets and then simplify.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FC2786D-E596-4BC0-86CA-4B9318C24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50" y="2133600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0EC4F090-2421-4A48-89B9-B238D013D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50" y="2133600"/>
            <a:ext cx="2070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(5 –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33B2360A-7AD7-4062-8B4C-80894CB99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2895600"/>
            <a:ext cx="8169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 need to multiply first the bracket by 2</a:t>
            </a:r>
            <a:r>
              <a:rPr kumimoji="0" lang="en-GB" sz="2400" b="0" i="1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and collect together like terms.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9CAAE171-E45F-4696-8F8A-6EED4DCFD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5" y="4040188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78559DE-FC45-4C0F-AC6A-D7F286C1C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4040188"/>
            <a:ext cx="920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+ 10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7627EB03-F7B7-4A31-A69E-FB14C169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738" y="4040188"/>
            <a:ext cx="855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3000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C60EB5EE-5994-4808-9A2C-623D7E848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6063" y="4649788"/>
            <a:ext cx="170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13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2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1" i="0" u="none" strike="noStrike" kern="0" cap="none" spc="0" normalizeH="0" baseline="3000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en-GB" sz="2400" b="1" i="1" u="none" strike="noStrike" kern="0" cap="none" spc="0" normalizeH="0" baseline="0" noProof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2899CEE5-58BC-44B2-A80C-A2C8D410F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038600"/>
            <a:ext cx="2332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(5 –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</a:p>
        </p:txBody>
      </p:sp>
      <p:sp>
        <p:nvSpPr>
          <p:cNvPr id="16" name="AutoShape 17">
            <a:extLst>
              <a:ext uri="{FF2B5EF4-FFF2-40B4-BE49-F238E27FC236}">
                <a16:creationId xmlns:a16="http://schemas.microsoft.com/office/drawing/2014/main" id="{5EDA2BD4-023E-48A2-B5DC-86B67357AD55}"/>
              </a:ext>
            </a:extLst>
          </p:cNvPr>
          <p:cNvSpPr>
            <a:spLocks/>
          </p:cNvSpPr>
          <p:nvPr/>
        </p:nvSpPr>
        <p:spPr bwMode="auto">
          <a:xfrm rot="5400000">
            <a:off x="3094038" y="3825875"/>
            <a:ext cx="190500" cy="377825"/>
          </a:xfrm>
          <a:prstGeom prst="leftBracket">
            <a:avLst>
              <a:gd name="adj" fmla="val 99167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20357D89-47D2-4962-8D0B-20F5EDEDED92}"/>
              </a:ext>
            </a:extLst>
          </p:cNvPr>
          <p:cNvSpPr>
            <a:spLocks/>
          </p:cNvSpPr>
          <p:nvPr/>
        </p:nvSpPr>
        <p:spPr bwMode="auto">
          <a:xfrm rot="5400000">
            <a:off x="3275013" y="3535363"/>
            <a:ext cx="304800" cy="850900"/>
          </a:xfrm>
          <a:prstGeom prst="leftBracket">
            <a:avLst>
              <a:gd name="adj" fmla="val 1395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1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4" grpId="0" autoUpdateAnimBg="0"/>
      <p:bldP spid="15" grpId="0" autoUpdateAnimBg="0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16C972-F575-4692-B462-55CADDCF320C}"/>
              </a:ext>
            </a:extLst>
          </p:cNvPr>
          <p:cNvSpPr txBox="1">
            <a:spLocks noChangeArrowheads="1"/>
          </p:cNvSpPr>
          <p:nvPr/>
        </p:nvSpPr>
        <p:spPr>
          <a:xfrm>
            <a:off x="297766" y="228612"/>
            <a:ext cx="7772400" cy="609600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brackets and simplifying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FCB931F-1FB3-47AB-B47F-5EAB7488C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1454992"/>
            <a:ext cx="4851400" cy="579437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D50A9939-BFBE-4796-8E16-6D7C227FB957}"/>
              </a:ext>
            </a:extLst>
          </p:cNvPr>
          <p:cNvGrpSpPr>
            <a:grpSpLocks/>
          </p:cNvGrpSpPr>
          <p:nvPr/>
        </p:nvGrpSpPr>
        <p:grpSpPr bwMode="auto">
          <a:xfrm>
            <a:off x="2146300" y="1515317"/>
            <a:ext cx="4851400" cy="457200"/>
            <a:chOff x="278" y="1069"/>
            <a:chExt cx="3056" cy="288"/>
          </a:xfrm>
        </p:grpSpPr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F5DD6189-A109-4DF7-9045-69918CF20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1069"/>
              <a:ext cx="18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Expand and simplify: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C7F26B07-94F4-44CA-854A-B8A26B8B8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4" y="1069"/>
              <a:ext cx="11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 – (5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n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– 3) </a:t>
              </a:r>
            </a:p>
          </p:txBody>
        </p:sp>
      </p:grpSp>
      <p:sp>
        <p:nvSpPr>
          <p:cNvPr id="9" name="Text Box 7">
            <a:extLst>
              <a:ext uri="{FF2B5EF4-FFF2-40B4-BE49-F238E27FC236}">
                <a16:creationId xmlns:a16="http://schemas.microsoft.com/office/drawing/2014/main" id="{730E162B-46F1-41E2-B4A2-0A60A5811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653554"/>
            <a:ext cx="816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 need to multiply the bracket by –1 and collect together like terms.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52DF6CA0-E969-4159-8F14-073DF7C5B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379655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6DD8161C-D5D2-462E-92E3-F62C3D087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025" y="3798142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1DEFB508-44D3-4045-B9D4-76A16DFA0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88" y="3796554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+ 3</a:t>
            </a: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E0F71B0A-309D-485A-98CA-676C33134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4385517"/>
            <a:ext cx="179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4 + 3 – 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078FDA4A-6AE9-4902-A402-8BAA4636C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0525" y="4995117"/>
            <a:ext cx="1293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 – 5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9E740BB1-7DBB-46A8-9A7B-B56A2AC6E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796554"/>
            <a:ext cx="207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 – (5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3) = </a:t>
            </a:r>
          </a:p>
        </p:txBody>
      </p:sp>
      <p:sp>
        <p:nvSpPr>
          <p:cNvPr id="18" name="AutoShape 16">
            <a:extLst>
              <a:ext uri="{FF2B5EF4-FFF2-40B4-BE49-F238E27FC236}">
                <a16:creationId xmlns:a16="http://schemas.microsoft.com/office/drawing/2014/main" id="{6F1A8CDD-42EF-434B-8986-F347ECF22440}"/>
              </a:ext>
            </a:extLst>
          </p:cNvPr>
          <p:cNvSpPr>
            <a:spLocks/>
          </p:cNvSpPr>
          <p:nvPr/>
        </p:nvSpPr>
        <p:spPr bwMode="auto">
          <a:xfrm rot="5400000">
            <a:off x="3187700" y="3620342"/>
            <a:ext cx="190500" cy="304800"/>
          </a:xfrm>
          <a:prstGeom prst="leftBracket">
            <a:avLst>
              <a:gd name="adj" fmla="val 8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17">
            <a:extLst>
              <a:ext uri="{FF2B5EF4-FFF2-40B4-BE49-F238E27FC236}">
                <a16:creationId xmlns:a16="http://schemas.microsoft.com/office/drawing/2014/main" id="{99D7615B-446B-466F-AD5D-4F9EBD891E08}"/>
              </a:ext>
            </a:extLst>
          </p:cNvPr>
          <p:cNvSpPr>
            <a:spLocks/>
          </p:cNvSpPr>
          <p:nvPr/>
        </p:nvSpPr>
        <p:spPr bwMode="auto">
          <a:xfrm rot="5400000">
            <a:off x="3436937" y="3263155"/>
            <a:ext cx="303213" cy="912812"/>
          </a:xfrm>
          <a:prstGeom prst="leftBracket">
            <a:avLst>
              <a:gd name="adj" fmla="val 139262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52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4" grpId="0" autoUpdateAnimBg="0"/>
      <p:bldP spid="15" grpId="0" autoUpdateAnimBg="0"/>
      <p:bldP spid="16" grpId="0" autoUpdateAnimBg="0"/>
      <p:bldP spid="17" grpId="0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3">
            <a:extLst>
              <a:ext uri="{FF2B5EF4-FFF2-40B4-BE49-F238E27FC236}">
                <a16:creationId xmlns:a16="http://schemas.microsoft.com/office/drawing/2014/main" id="{0109ADB7-42D5-4861-9D59-55F939C2E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238" y="1320522"/>
            <a:ext cx="6105525" cy="579437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886A79A-87E8-4AFA-BB6C-E890D27C0059}"/>
              </a:ext>
            </a:extLst>
          </p:cNvPr>
          <p:cNvSpPr txBox="1">
            <a:spLocks noChangeArrowheads="1"/>
          </p:cNvSpPr>
          <p:nvPr/>
        </p:nvSpPr>
        <p:spPr>
          <a:xfrm>
            <a:off x="261645" y="210860"/>
            <a:ext cx="7772400" cy="533400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brackets and simplifying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grpSp>
        <p:nvGrpSpPr>
          <p:cNvPr id="6" name="Group 25">
            <a:extLst>
              <a:ext uri="{FF2B5EF4-FFF2-40B4-BE49-F238E27FC236}">
                <a16:creationId xmlns:a16="http://schemas.microsoft.com/office/drawing/2014/main" id="{8EE0F373-1DD5-48B9-98D5-260C6D41EDDF}"/>
              </a:ext>
            </a:extLst>
          </p:cNvPr>
          <p:cNvGrpSpPr>
            <a:grpSpLocks/>
          </p:cNvGrpSpPr>
          <p:nvPr/>
        </p:nvGrpSpPr>
        <p:grpSpPr bwMode="auto">
          <a:xfrm>
            <a:off x="1560513" y="1380847"/>
            <a:ext cx="6021387" cy="457200"/>
            <a:chOff x="719" y="1069"/>
            <a:chExt cx="3793" cy="288"/>
          </a:xfrm>
        </p:grpSpPr>
        <p:sp>
          <p:nvSpPr>
            <p:cNvPr id="7" name="Text Box 5">
              <a:extLst>
                <a:ext uri="{FF2B5EF4-FFF2-40B4-BE49-F238E27FC236}">
                  <a16:creationId xmlns:a16="http://schemas.microsoft.com/office/drawing/2014/main" id="{E94B51F7-6B15-4497-BFE6-B4C6D5014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" y="1069"/>
              <a:ext cx="18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Expand and simplify:</a:t>
              </a: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id="{399EEF3C-EC72-4843-B828-114EF262BB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7" y="1069"/>
              <a:ext cx="18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2(3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n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– 4) + 3(3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n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+ 5)</a:t>
              </a:r>
            </a:p>
          </p:txBody>
        </p:sp>
      </p:grpSp>
      <p:sp>
        <p:nvSpPr>
          <p:cNvPr id="9" name="Text Box 7">
            <a:extLst>
              <a:ext uri="{FF2B5EF4-FFF2-40B4-BE49-F238E27FC236}">
                <a16:creationId xmlns:a16="http://schemas.microsoft.com/office/drawing/2014/main" id="{49B7F27E-B3D1-412B-9B42-9E0735A12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519084"/>
            <a:ext cx="816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 need to multiply out both brackets and collect together like terms.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AD9E0E95-484F-4832-959F-76585FF32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388" y="3663672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6DCF9CAD-3319-4A0A-A21F-44BE7EEE2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7963" y="3662084"/>
            <a:ext cx="608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8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48742B3F-96A0-4594-9650-CC2F77835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3663672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+ 9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1E018197-A3DA-46A1-A1BB-E95952C4FA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3662084"/>
            <a:ext cx="785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+ 15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5F166CE8-7D07-4DE8-97DE-3285CE79B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4273272"/>
            <a:ext cx="2630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6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+ 9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8 + 15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5C6D72FE-5C88-44ED-AE8C-5D2F49D5E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6450" y="4882872"/>
            <a:ext cx="155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+ 7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296E77DC-8692-4758-841C-AABA43B38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662084"/>
            <a:ext cx="329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2(3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4) + 3(3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n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+ 5) = </a:t>
            </a:r>
          </a:p>
        </p:txBody>
      </p:sp>
      <p:sp>
        <p:nvSpPr>
          <p:cNvPr id="19" name="AutoShape 19">
            <a:extLst>
              <a:ext uri="{FF2B5EF4-FFF2-40B4-BE49-F238E27FC236}">
                <a16:creationId xmlns:a16="http://schemas.microsoft.com/office/drawing/2014/main" id="{57C57AA2-832A-4483-8DED-30E7BAE9FB5F}"/>
              </a:ext>
            </a:extLst>
          </p:cNvPr>
          <p:cNvSpPr>
            <a:spLocks/>
          </p:cNvSpPr>
          <p:nvPr/>
        </p:nvSpPr>
        <p:spPr bwMode="auto">
          <a:xfrm rot="5400000">
            <a:off x="2014538" y="3447772"/>
            <a:ext cx="190500" cy="381000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20">
            <a:extLst>
              <a:ext uri="{FF2B5EF4-FFF2-40B4-BE49-F238E27FC236}">
                <a16:creationId xmlns:a16="http://schemas.microsoft.com/office/drawing/2014/main" id="{7772E60B-76BD-453C-819A-77A508788184}"/>
              </a:ext>
            </a:extLst>
          </p:cNvPr>
          <p:cNvSpPr>
            <a:spLocks/>
          </p:cNvSpPr>
          <p:nvPr/>
        </p:nvSpPr>
        <p:spPr bwMode="auto">
          <a:xfrm rot="5400000">
            <a:off x="2226469" y="3126303"/>
            <a:ext cx="300038" cy="914400"/>
          </a:xfrm>
          <a:prstGeom prst="leftBracket">
            <a:avLst>
              <a:gd name="adj" fmla="val 152381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21">
            <a:extLst>
              <a:ext uri="{FF2B5EF4-FFF2-40B4-BE49-F238E27FC236}">
                <a16:creationId xmlns:a16="http://schemas.microsoft.com/office/drawing/2014/main" id="{23C79F17-68BA-48D8-BB00-370E2DD5E27B}"/>
              </a:ext>
            </a:extLst>
          </p:cNvPr>
          <p:cNvSpPr>
            <a:spLocks/>
          </p:cNvSpPr>
          <p:nvPr/>
        </p:nvSpPr>
        <p:spPr bwMode="auto">
          <a:xfrm rot="5400000">
            <a:off x="3614738" y="3447772"/>
            <a:ext cx="190500" cy="381000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AutoShape 22">
            <a:extLst>
              <a:ext uri="{FF2B5EF4-FFF2-40B4-BE49-F238E27FC236}">
                <a16:creationId xmlns:a16="http://schemas.microsoft.com/office/drawing/2014/main" id="{6501BF16-75CA-4527-B3E1-5FEDAAF922DB}"/>
              </a:ext>
            </a:extLst>
          </p:cNvPr>
          <p:cNvSpPr>
            <a:spLocks/>
          </p:cNvSpPr>
          <p:nvPr/>
        </p:nvSpPr>
        <p:spPr bwMode="auto">
          <a:xfrm rot="5400000">
            <a:off x="3788569" y="3164403"/>
            <a:ext cx="300038" cy="838200"/>
          </a:xfrm>
          <a:prstGeom prst="leftBracket">
            <a:avLst>
              <a:gd name="adj" fmla="val 139152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13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0" grpId="0" autoUpdateAnimBg="0"/>
      <p:bldP spid="11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8FEF453C-444E-4433-AE53-E7003D6DD61C}"/>
              </a:ext>
            </a:extLst>
          </p:cNvPr>
          <p:cNvSpPr/>
          <p:nvPr/>
        </p:nvSpPr>
        <p:spPr>
          <a:xfrm>
            <a:off x="8070166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9249A294-8676-4607-A393-0E6D58890C8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78B79C55-391A-4F93-86C0-DB056D5FAD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631142"/>
            <a:ext cx="81692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 need to multiply out both brackets and collect together like terms.</a:t>
            </a: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DACF9CA8-F712-4A6C-97FB-05FF4694B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688" y="3926542"/>
            <a:ext cx="676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" name="Text Box 12">
            <a:extLst>
              <a:ext uri="{FF2B5EF4-FFF2-40B4-BE49-F238E27FC236}">
                <a16:creationId xmlns:a16="http://schemas.microsoft.com/office/drawing/2014/main" id="{0C34CD7D-BB00-4078-9DCA-2FF89AC7C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3926542"/>
            <a:ext cx="938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+ 10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A330CB81-C1F7-4EF7-BBF6-054A91BB1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3926542"/>
            <a:ext cx="760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6D8EF9B8-8647-4A34-B2BE-7D94ECAF97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7838" y="3926542"/>
            <a:ext cx="91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ab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923C7B73-425F-407A-BBDC-C9B828213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4536142"/>
            <a:ext cx="324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15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+ 10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ab</a:t>
            </a: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4897D52A-BDF1-4326-A8B1-F6E0B9548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0" y="5145742"/>
            <a:ext cx="258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+ 10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– 5</a:t>
            </a:r>
            <a:r>
              <a:rPr kumimoji="0" lang="en-GB" sz="2400" b="1" i="1" u="none" strike="noStrike" kern="0" cap="none" spc="0" normalizeH="0" baseline="0" noProof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ab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1A19029F-74A4-424A-B2A4-2C0333685DA7}"/>
              </a:ext>
            </a:extLst>
          </p:cNvPr>
          <p:cNvSpPr txBox="1">
            <a:spLocks noChangeArrowheads="1"/>
          </p:cNvSpPr>
          <p:nvPr/>
        </p:nvSpPr>
        <p:spPr>
          <a:xfrm>
            <a:off x="297766" y="208496"/>
            <a:ext cx="7772400" cy="533400"/>
          </a:xfrm>
          <a:prstGeom prst="rect">
            <a:avLst/>
          </a:prstGeom>
          <a:noFill/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5B0091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Expanding brackets then simplifying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14" name="Text Box 18">
            <a:extLst>
              <a:ext uri="{FF2B5EF4-FFF2-40B4-BE49-F238E27FC236}">
                <a16:creationId xmlns:a16="http://schemas.microsoft.com/office/drawing/2014/main" id="{7A16EE85-5AEF-4E02-B2A3-59377FB9D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4955"/>
            <a:ext cx="342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5(3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+ 2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(2 + 5</a:t>
            </a:r>
            <a:r>
              <a:rPr kumimoji="0" lang="en-GB" sz="2400" b="0" i="1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srgbClr val="01006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</a:p>
        </p:txBody>
      </p:sp>
      <p:sp>
        <p:nvSpPr>
          <p:cNvPr id="15" name="AutoShape 19">
            <a:extLst>
              <a:ext uri="{FF2B5EF4-FFF2-40B4-BE49-F238E27FC236}">
                <a16:creationId xmlns:a16="http://schemas.microsoft.com/office/drawing/2014/main" id="{60E7657C-9F4A-45DD-86BE-B11938704D4A}"/>
              </a:ext>
            </a:extLst>
          </p:cNvPr>
          <p:cNvSpPr>
            <a:spLocks/>
          </p:cNvSpPr>
          <p:nvPr/>
        </p:nvSpPr>
        <p:spPr bwMode="auto">
          <a:xfrm rot="5400000">
            <a:off x="1785938" y="3710642"/>
            <a:ext cx="190500" cy="381000"/>
          </a:xfrm>
          <a:prstGeom prst="leftBracket">
            <a:avLst>
              <a:gd name="adj" fmla="val 10000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20">
            <a:extLst>
              <a:ext uri="{FF2B5EF4-FFF2-40B4-BE49-F238E27FC236}">
                <a16:creationId xmlns:a16="http://schemas.microsoft.com/office/drawing/2014/main" id="{DE0EB9D6-F526-494B-BD5B-E0E594B81650}"/>
              </a:ext>
            </a:extLst>
          </p:cNvPr>
          <p:cNvSpPr>
            <a:spLocks/>
          </p:cNvSpPr>
          <p:nvPr/>
        </p:nvSpPr>
        <p:spPr bwMode="auto">
          <a:xfrm rot="5400000">
            <a:off x="2074863" y="3313767"/>
            <a:ext cx="298450" cy="1066800"/>
          </a:xfrm>
          <a:prstGeom prst="leftBracket">
            <a:avLst>
              <a:gd name="adj" fmla="val 175530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AutoShape 21">
            <a:extLst>
              <a:ext uri="{FF2B5EF4-FFF2-40B4-BE49-F238E27FC236}">
                <a16:creationId xmlns:a16="http://schemas.microsoft.com/office/drawing/2014/main" id="{95576017-9D63-435E-9053-5BC9CA533DD3}"/>
              </a:ext>
            </a:extLst>
          </p:cNvPr>
          <p:cNvSpPr>
            <a:spLocks/>
          </p:cNvSpPr>
          <p:nvPr/>
        </p:nvSpPr>
        <p:spPr bwMode="auto">
          <a:xfrm rot="5400000">
            <a:off x="3480594" y="3768586"/>
            <a:ext cx="190500" cy="265112"/>
          </a:xfrm>
          <a:prstGeom prst="leftBracket">
            <a:avLst>
              <a:gd name="adj" fmla="val 69583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utoShape 22">
            <a:extLst>
              <a:ext uri="{FF2B5EF4-FFF2-40B4-BE49-F238E27FC236}">
                <a16:creationId xmlns:a16="http://schemas.microsoft.com/office/drawing/2014/main" id="{6D9ECB74-3F3A-43B5-AE2A-6B373587FAAC}"/>
              </a:ext>
            </a:extLst>
          </p:cNvPr>
          <p:cNvSpPr>
            <a:spLocks/>
          </p:cNvSpPr>
          <p:nvPr/>
        </p:nvSpPr>
        <p:spPr bwMode="auto">
          <a:xfrm rot="5400000">
            <a:off x="3714751" y="3426479"/>
            <a:ext cx="298450" cy="841375"/>
          </a:xfrm>
          <a:prstGeom prst="leftBracket">
            <a:avLst>
              <a:gd name="adj" fmla="val 140957"/>
            </a:avLst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4">
            <a:extLst>
              <a:ext uri="{FF2B5EF4-FFF2-40B4-BE49-F238E27FC236}">
                <a16:creationId xmlns:a16="http://schemas.microsoft.com/office/drawing/2014/main" id="{21524555-056F-4E7A-ACFA-FA2BCCDC9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9238" y="1508780"/>
            <a:ext cx="6281737" cy="579437"/>
          </a:xfrm>
          <a:prstGeom prst="rect">
            <a:avLst/>
          </a:prstGeom>
          <a:solidFill>
            <a:srgbClr val="FFFFCC"/>
          </a:solidFill>
          <a:ln w="28575">
            <a:solidFill>
              <a:sysClr val="windowText" lastClr="00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10066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25">
            <a:extLst>
              <a:ext uri="{FF2B5EF4-FFF2-40B4-BE49-F238E27FC236}">
                <a16:creationId xmlns:a16="http://schemas.microsoft.com/office/drawing/2014/main" id="{2A831D83-2296-47C2-B2EF-97B158E642EE}"/>
              </a:ext>
            </a:extLst>
          </p:cNvPr>
          <p:cNvGrpSpPr>
            <a:grpSpLocks/>
          </p:cNvGrpSpPr>
          <p:nvPr/>
        </p:nvGrpSpPr>
        <p:grpSpPr bwMode="auto">
          <a:xfrm>
            <a:off x="1539875" y="1569105"/>
            <a:ext cx="6240463" cy="457200"/>
            <a:chOff x="719" y="1069"/>
            <a:chExt cx="3931" cy="288"/>
          </a:xfrm>
        </p:grpSpPr>
        <p:sp>
          <p:nvSpPr>
            <p:cNvPr id="21" name="Text Box 26">
              <a:extLst>
                <a:ext uri="{FF2B5EF4-FFF2-40B4-BE49-F238E27FC236}">
                  <a16:creationId xmlns:a16="http://schemas.microsoft.com/office/drawing/2014/main" id="{55DA9E27-9B3E-423E-8503-996E2E57F8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" y="1069"/>
              <a:ext cx="188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Expand and simplify:</a:t>
              </a:r>
            </a:p>
          </p:txBody>
        </p:sp>
        <p:sp>
          <p:nvSpPr>
            <p:cNvPr id="22" name="Text Box 27">
              <a:extLst>
                <a:ext uri="{FF2B5EF4-FFF2-40B4-BE49-F238E27FC236}">
                  <a16:creationId xmlns:a16="http://schemas.microsoft.com/office/drawing/2014/main" id="{64AD8826-B1B0-4458-BE31-C588826C54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7" y="1069"/>
              <a:ext cx="19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5(3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+ 2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b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 – 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a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(2 + 5</a:t>
              </a:r>
              <a:r>
                <a:rPr kumimoji="0" lang="en-GB" sz="2400" b="0" i="1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Times New Roman" panose="02020603050405020304" pitchFamily="18" charset="0"/>
                  <a:cs typeface="Arial" panose="020B0604020202020204" pitchFamily="34" charset="0"/>
                </a:rPr>
                <a:t>b</a:t>
              </a:r>
              <a:r>
                <a:rPr kumimoji="0" lang="en-GB" sz="2400" b="0" i="0" u="none" strike="noStrike" kern="0" cap="none" spc="0" normalizeH="0" baseline="0" noProof="0">
                  <a:ln>
                    <a:noFill/>
                  </a:ln>
                  <a:solidFill>
                    <a:srgbClr val="010066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17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260</TotalTime>
  <Words>554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 2</vt:lpstr>
      <vt:lpstr>Theme1</vt:lpstr>
      <vt:lpstr>The distributive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using linear equations</dc:title>
  <dc:creator>Mathssupport</dc:creator>
  <cp:lastModifiedBy>Orlando Hurtado</cp:lastModifiedBy>
  <cp:revision>23</cp:revision>
  <dcterms:created xsi:type="dcterms:W3CDTF">2020-12-17T09:22:17Z</dcterms:created>
  <dcterms:modified xsi:type="dcterms:W3CDTF">2021-02-20T07:36:45Z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