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9" r:id="rId3"/>
    <p:sldId id="318" r:id="rId4"/>
    <p:sldId id="319" r:id="rId5"/>
    <p:sldId id="321" r:id="rId6"/>
    <p:sldId id="322" r:id="rId7"/>
    <p:sldId id="323" r:id="rId8"/>
    <p:sldId id="320" r:id="rId9"/>
    <p:sldId id="317" r:id="rId10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00"/>
    <a:srgbClr val="FF6600"/>
    <a:srgbClr val="CC0099"/>
    <a:srgbClr val="99CCFF"/>
    <a:srgbClr val="FF7C8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68" d="100"/>
          <a:sy n="68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B19CAC-4ADF-40D9-80E2-CF329D1A44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51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0EA90-397B-41BE-BFFD-EAEE08333F1D}" type="datetimeFigureOut">
              <a:rPr lang="en-US" smtClean="0"/>
              <a:t>2/20/2021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23FFAF-1E6C-494C-BB6B-3F3017F4A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89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C5FDF6F-438B-4719-B23F-CF9DE862B1F0}" type="datetime3">
              <a:rPr lang="en-US" smtClean="0"/>
              <a:pPr/>
              <a:t>20 February 2021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8996861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61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156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987064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710857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459772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01882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915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463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92378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11877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2/20/2021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>
                <a:solidFill>
                  <a:schemeClr val="tx2">
                    <a:shade val="90000"/>
                  </a:schemeClr>
                </a:solidFill>
              </a:rPr>
              <a:t>www.mathssupport.org</a:t>
            </a: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087430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486400" y="457200"/>
            <a:ext cx="3200400" cy="457200"/>
          </a:xfrm>
        </p:spPr>
        <p:txBody>
          <a:bodyPr/>
          <a:lstStyle/>
          <a:p>
            <a:fld id="{418FB1FA-1B83-4CC8-939D-C627A9A0057A}" type="datetime3">
              <a:rPr lang="en-US" sz="2400" smtClean="0"/>
              <a:t>20 February 2021</a:t>
            </a:fld>
            <a:endParaRPr lang="en-US" sz="24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676400"/>
            <a:ext cx="7848600" cy="1295400"/>
          </a:xfrm>
        </p:spPr>
        <p:txBody>
          <a:bodyPr>
            <a:normAutofit/>
          </a:bodyPr>
          <a:lstStyle/>
          <a:p>
            <a:r>
              <a:rPr lang="en-US" sz="4000" cap="none" dirty="0"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Comic Sans MS"/>
              </a:rPr>
              <a:t>The distributive law</a:t>
            </a:r>
            <a:endParaRPr lang="en-US" dirty="0"/>
          </a:p>
        </p:txBody>
      </p:sp>
      <p:sp>
        <p:nvSpPr>
          <p:cNvPr id="4" name="Subtitle 4"/>
          <p:cNvSpPr>
            <a:spLocks noGrp="1"/>
          </p:cNvSpPr>
          <p:nvPr>
            <p:ph type="subTitle" idx="1"/>
          </p:nvPr>
        </p:nvSpPr>
        <p:spPr>
          <a:xfrm>
            <a:off x="1143000" y="3200400"/>
            <a:ext cx="7086600" cy="914400"/>
          </a:xfrm>
        </p:spPr>
        <p:txBody>
          <a:bodyPr/>
          <a:lstStyle/>
          <a:p>
            <a:pPr marL="688975" indent="-688975"/>
            <a:r>
              <a:rPr lang="en-US" dirty="0"/>
              <a:t>LO: </a:t>
            </a:r>
            <a:r>
              <a:rPr lang="en-US" altLang="en-US" dirty="0"/>
              <a:t>To use the distributive law to expand brackets</a:t>
            </a:r>
            <a:r>
              <a:rPr lang="en-US" dirty="0"/>
              <a:t>.</a:t>
            </a:r>
            <a:endParaRPr lang="en-GB" dirty="0"/>
          </a:p>
          <a:p>
            <a:pPr marL="633413" indent="-633413" algn="l"/>
            <a:endParaRPr lang="en-GB" dirty="0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95F99B81-612F-4C1F-B9B7-4F4F8E3214D6}"/>
              </a:ext>
            </a:extLst>
          </p:cNvPr>
          <p:cNvSpPr/>
          <p:nvPr/>
        </p:nvSpPr>
        <p:spPr>
          <a:xfrm>
            <a:off x="8070166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2C81566D-A50D-4C1A-A63C-77B37B98522B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8FEF453C-444E-4433-AE53-E7003D6DD61C}"/>
              </a:ext>
            </a:extLst>
          </p:cNvPr>
          <p:cNvSpPr/>
          <p:nvPr/>
        </p:nvSpPr>
        <p:spPr>
          <a:xfrm>
            <a:off x="8070166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2"/>
            <a:extLst>
              <a:ext uri="{FF2B5EF4-FFF2-40B4-BE49-F238E27FC236}">
                <a16:creationId xmlns:a16="http://schemas.microsoft.com/office/drawing/2014/main" id="{9249A294-8676-4607-A393-0E6D58890C8A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4">
            <a:extLst>
              <a:ext uri="{FF2B5EF4-FFF2-40B4-BE49-F238E27FC236}">
                <a16:creationId xmlns:a16="http://schemas.microsoft.com/office/drawing/2014/main" id="{CC06E38A-804D-478E-983A-3F6CCD9680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9525" y="845161"/>
            <a:ext cx="1731963" cy="544512"/>
          </a:xfrm>
          <a:prstGeom prst="rect">
            <a:avLst/>
          </a:prstGeom>
          <a:solidFill>
            <a:sysClr val="window" lastClr="FFFFFF"/>
          </a:solidFill>
          <a:ln w="28575">
            <a:solidFill>
              <a:sysClr val="windowText" lastClr="000000"/>
            </a:solidFill>
            <a:miter lim="800000"/>
            <a:headEnd/>
            <a:tailEnd/>
          </a:ln>
          <a:effectLst>
            <a:outerShdw dist="35921" dir="2700000" algn="ctr" rotWithShape="0">
              <a:srgbClr val="DBF5F9"/>
            </a:outerShdw>
          </a:effectLst>
        </p:spPr>
        <p:txBody>
          <a:bodyPr wrap="none" anchor="ctr">
            <a:spAutoFit/>
          </a:bodyPr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0" cap="none" spc="0" normalizeH="0" baseline="0" noProof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charset="0"/>
              <a:cs typeface="Arial" panose="020B0604020202020204" pitchFamily="34" charset="0"/>
            </a:endParaRPr>
          </a:p>
        </p:txBody>
      </p:sp>
      <p:sp>
        <p:nvSpPr>
          <p:cNvPr id="22" name="Text Box 4">
            <a:extLst>
              <a:ext uri="{FF2B5EF4-FFF2-40B4-BE49-F238E27FC236}">
                <a16:creationId xmlns:a16="http://schemas.microsoft.com/office/drawing/2014/main" id="{B64508D3-9E57-41BF-AC34-3824FB7B00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776522"/>
            <a:ext cx="249459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Find the product:</a:t>
            </a:r>
          </a:p>
        </p:txBody>
      </p:sp>
      <p:sp>
        <p:nvSpPr>
          <p:cNvPr id="23" name="Rectangle 14">
            <a:extLst>
              <a:ext uri="{FF2B5EF4-FFF2-40B4-BE49-F238E27FC236}">
                <a16:creationId xmlns:a16="http://schemas.microsoft.com/office/drawing/2014/main" id="{ED1EF582-A79B-44B0-9216-0115753E9A87}"/>
              </a:ext>
            </a:extLst>
          </p:cNvPr>
          <p:cNvSpPr txBox="1">
            <a:spLocks noChangeArrowheads="1"/>
          </p:cNvSpPr>
          <p:nvPr/>
        </p:nvSpPr>
        <p:spPr>
          <a:xfrm>
            <a:off x="273099" y="207557"/>
            <a:ext cx="7123113" cy="490537"/>
          </a:xfrm>
          <a:prstGeom prst="rect">
            <a:avLst/>
          </a:prstGeom>
          <a:noFill/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B0091"/>
                </a:solidFill>
                <a:effectLst/>
                <a:uLnTx/>
                <a:uFillTx/>
                <a:latin typeface="Comic Sans MS"/>
                <a:ea typeface="+mj-ea"/>
                <a:cs typeface="+mj-cs"/>
              </a:rPr>
              <a:t>The distributive law</a:t>
            </a:r>
          </a:p>
        </p:txBody>
      </p:sp>
      <p:sp>
        <p:nvSpPr>
          <p:cNvPr id="24" name="Text Box 15">
            <a:extLst>
              <a:ext uri="{FF2B5EF4-FFF2-40B4-BE49-F238E27FC236}">
                <a16:creationId xmlns:a16="http://schemas.microsoft.com/office/drawing/2014/main" id="{C2377CB8-F5F3-4296-A13F-B69972FD98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26834" y="888023"/>
            <a:ext cx="122020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4 × 206</a:t>
            </a:r>
          </a:p>
        </p:txBody>
      </p:sp>
      <p:sp>
        <p:nvSpPr>
          <p:cNvPr id="25" name="Text Box 16">
            <a:extLst>
              <a:ext uri="{FF2B5EF4-FFF2-40B4-BE49-F238E27FC236}">
                <a16:creationId xmlns:a16="http://schemas.microsoft.com/office/drawing/2014/main" id="{4AC19630-7C3E-4AE2-997E-0931D22F51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865" y="1488292"/>
            <a:ext cx="871061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It is helpful to write 206 as 200 + 6.</a:t>
            </a:r>
          </a:p>
        </p:txBody>
      </p:sp>
      <p:sp>
        <p:nvSpPr>
          <p:cNvPr id="26" name="Text Box 17">
            <a:extLst>
              <a:ext uri="{FF2B5EF4-FFF2-40B4-BE49-F238E27FC236}">
                <a16:creationId xmlns:a16="http://schemas.microsoft.com/office/drawing/2014/main" id="{438CB8CA-1531-466E-9F34-C408C63CA7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0988" y="4447542"/>
            <a:ext cx="87106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This is an example of the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distributive law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7" name="Text Box 18">
            <a:extLst>
              <a:ext uri="{FF2B5EF4-FFF2-40B4-BE49-F238E27FC236}">
                <a16:creationId xmlns:a16="http://schemas.microsoft.com/office/drawing/2014/main" id="{5F1BF632-5E30-4624-9EE4-3FBD6C6BDE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0431" y="5106945"/>
            <a:ext cx="181171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1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a</a:t>
            </a:r>
            <a:r>
              <a:rPr kumimoji="0" lang="en-GB" sz="32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kumimoji="0" lang="en-GB" sz="3200" b="1" i="1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b</a:t>
            </a:r>
            <a:r>
              <a:rPr kumimoji="0" lang="en-GB" sz="32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kumimoji="0" lang="en-GB" sz="3200" b="1" i="1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c</a:t>
            </a:r>
            <a:r>
              <a:rPr kumimoji="0" lang="en-GB" sz="32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</a:p>
        </p:txBody>
      </p:sp>
      <p:sp>
        <p:nvSpPr>
          <p:cNvPr id="28" name="AutoShape 19">
            <a:extLst>
              <a:ext uri="{FF2B5EF4-FFF2-40B4-BE49-F238E27FC236}">
                <a16:creationId xmlns:a16="http://schemas.microsoft.com/office/drawing/2014/main" id="{89F5536D-3EE6-441C-9C8B-2EA84A5C9F8E}"/>
              </a:ext>
            </a:extLst>
          </p:cNvPr>
          <p:cNvSpPr>
            <a:spLocks/>
          </p:cNvSpPr>
          <p:nvPr/>
        </p:nvSpPr>
        <p:spPr bwMode="auto">
          <a:xfrm rot="16200000">
            <a:off x="3265488" y="5003104"/>
            <a:ext cx="152400" cy="381000"/>
          </a:xfrm>
          <a:prstGeom prst="rightBracket">
            <a:avLst>
              <a:gd name="adj" fmla="val 117697"/>
            </a:avLst>
          </a:prstGeom>
          <a:noFill/>
          <a:ln w="28575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AutoShape 20">
            <a:extLst>
              <a:ext uri="{FF2B5EF4-FFF2-40B4-BE49-F238E27FC236}">
                <a16:creationId xmlns:a16="http://schemas.microsoft.com/office/drawing/2014/main" id="{FC1B828B-5EAC-49E1-B5EF-03F3357ADDB1}"/>
              </a:ext>
            </a:extLst>
          </p:cNvPr>
          <p:cNvSpPr>
            <a:spLocks/>
          </p:cNvSpPr>
          <p:nvPr/>
        </p:nvSpPr>
        <p:spPr bwMode="auto">
          <a:xfrm rot="16200000">
            <a:off x="3568700" y="4631629"/>
            <a:ext cx="220663" cy="1055687"/>
          </a:xfrm>
          <a:prstGeom prst="rightBracket">
            <a:avLst>
              <a:gd name="adj" fmla="val 225232"/>
            </a:avLst>
          </a:prstGeom>
          <a:noFill/>
          <a:ln w="28575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 Box 22">
            <a:extLst>
              <a:ext uri="{FF2B5EF4-FFF2-40B4-BE49-F238E27FC236}">
                <a16:creationId xmlns:a16="http://schemas.microsoft.com/office/drawing/2014/main" id="{E9489AA1-87C4-4A19-B32D-B1679DD3B3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06938" y="5106945"/>
            <a:ext cx="59503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1" u="none" strike="noStrike" kern="0" cap="none" spc="0" normalizeH="0" baseline="0" noProof="0" dirty="0" err="1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ab</a:t>
            </a:r>
            <a:endParaRPr kumimoji="0" lang="en-GB" sz="3200" b="1" i="0" u="none" strike="noStrike" kern="0" cap="none" spc="0" normalizeH="0" baseline="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 Box 23">
            <a:extLst>
              <a:ext uri="{FF2B5EF4-FFF2-40B4-BE49-F238E27FC236}">
                <a16:creationId xmlns:a16="http://schemas.microsoft.com/office/drawing/2014/main" id="{7A354E2B-8B4C-4882-987D-6DFA6BC8ED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6538" y="5106945"/>
            <a:ext cx="92685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kumimoji="0" lang="en-GB" sz="3200" b="1" i="1" u="none" strike="noStrike" kern="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ac</a:t>
            </a:r>
            <a:endParaRPr kumimoji="0" lang="en-GB" sz="3200" b="1" i="0" u="none" strike="noStrike" kern="0" cap="none" spc="0" normalizeH="0" baseline="30000" noProof="0" dirty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 Box 15">
            <a:extLst>
              <a:ext uri="{FF2B5EF4-FFF2-40B4-BE49-F238E27FC236}">
                <a16:creationId xmlns:a16="http://schemas.microsoft.com/office/drawing/2014/main" id="{2A9DF753-AA46-43DD-81ED-14D313F2CB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25675" y="2075266"/>
            <a:ext cx="122020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4 × 206</a:t>
            </a:r>
          </a:p>
        </p:txBody>
      </p:sp>
      <p:sp>
        <p:nvSpPr>
          <p:cNvPr id="33" name="Text Box 15">
            <a:extLst>
              <a:ext uri="{FF2B5EF4-FFF2-40B4-BE49-F238E27FC236}">
                <a16:creationId xmlns:a16="http://schemas.microsoft.com/office/drawing/2014/main" id="{14E4055A-742E-42ED-8E95-51FCA984FE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5303" y="2078266"/>
            <a:ext cx="15969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4(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207E2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200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34" name="Text Box 18">
            <a:extLst>
              <a:ext uri="{FF2B5EF4-FFF2-40B4-BE49-F238E27FC236}">
                <a16:creationId xmlns:a16="http://schemas.microsoft.com/office/drawing/2014/main" id="{136BE694-AF20-422C-8721-A08A548184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5419" y="2099228"/>
            <a:ext cx="364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</a:p>
        </p:txBody>
      </p:sp>
      <p:sp>
        <p:nvSpPr>
          <p:cNvPr id="35" name="Text Box 15">
            <a:extLst>
              <a:ext uri="{FF2B5EF4-FFF2-40B4-BE49-F238E27FC236}">
                <a16:creationId xmlns:a16="http://schemas.microsoft.com/office/drawing/2014/main" id="{3F52EC89-664F-4A79-86B1-81D698108C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5303" y="2540904"/>
            <a:ext cx="122020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207E2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4 × 200</a:t>
            </a:r>
          </a:p>
        </p:txBody>
      </p:sp>
      <p:sp>
        <p:nvSpPr>
          <p:cNvPr id="36" name="Text Box 15">
            <a:extLst>
              <a:ext uri="{FF2B5EF4-FFF2-40B4-BE49-F238E27FC236}">
                <a16:creationId xmlns:a16="http://schemas.microsoft.com/office/drawing/2014/main" id="{2A0F80AC-842B-4423-9EAC-EFD09E714B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3626" y="2525006"/>
            <a:ext cx="8771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4 × 6</a:t>
            </a:r>
          </a:p>
        </p:txBody>
      </p:sp>
      <p:sp>
        <p:nvSpPr>
          <p:cNvPr id="37" name="Text Box 18">
            <a:extLst>
              <a:ext uri="{FF2B5EF4-FFF2-40B4-BE49-F238E27FC236}">
                <a16:creationId xmlns:a16="http://schemas.microsoft.com/office/drawing/2014/main" id="{AC4929DC-6471-4C83-AF94-7EA8EAAF7E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0911" y="2535614"/>
            <a:ext cx="364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kumimoji="0" lang="en-GB" sz="2400" b="0" i="0" u="none" strike="noStrike" kern="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 Box 18">
            <a:extLst>
              <a:ext uri="{FF2B5EF4-FFF2-40B4-BE49-F238E27FC236}">
                <a16:creationId xmlns:a16="http://schemas.microsoft.com/office/drawing/2014/main" id="{4966AE9A-5631-48DF-8748-510D8C2A50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0159" y="2566945"/>
            <a:ext cx="364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</a:p>
        </p:txBody>
      </p:sp>
      <p:sp>
        <p:nvSpPr>
          <p:cNvPr id="39" name="Text Box 18">
            <a:extLst>
              <a:ext uri="{FF2B5EF4-FFF2-40B4-BE49-F238E27FC236}">
                <a16:creationId xmlns:a16="http://schemas.microsoft.com/office/drawing/2014/main" id="{567FA2B7-AC60-46B2-B06D-DA3ADA8508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0164" y="2992619"/>
            <a:ext cx="364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</a:p>
        </p:txBody>
      </p:sp>
      <p:sp>
        <p:nvSpPr>
          <p:cNvPr id="40" name="Text Box 15">
            <a:extLst>
              <a:ext uri="{FF2B5EF4-FFF2-40B4-BE49-F238E27FC236}">
                <a16:creationId xmlns:a16="http://schemas.microsoft.com/office/drawing/2014/main" id="{13B8C191-131D-4389-8433-428FF51E74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9597" y="2992852"/>
            <a:ext cx="69923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207E2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800</a:t>
            </a:r>
          </a:p>
        </p:txBody>
      </p:sp>
      <p:sp>
        <p:nvSpPr>
          <p:cNvPr id="41" name="Text Box 15">
            <a:extLst>
              <a:ext uri="{FF2B5EF4-FFF2-40B4-BE49-F238E27FC236}">
                <a16:creationId xmlns:a16="http://schemas.microsoft.com/office/drawing/2014/main" id="{FCC5CA4A-A41E-48B5-AD5C-B126181D0F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68367" y="3008488"/>
            <a:ext cx="5277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24</a:t>
            </a:r>
          </a:p>
        </p:txBody>
      </p:sp>
      <p:sp>
        <p:nvSpPr>
          <p:cNvPr id="42" name="Text Box 18">
            <a:extLst>
              <a:ext uri="{FF2B5EF4-FFF2-40B4-BE49-F238E27FC236}">
                <a16:creationId xmlns:a16="http://schemas.microsoft.com/office/drawing/2014/main" id="{0CDA4CCB-6990-4A3F-9809-0F1DCAD498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1419" y="2987565"/>
            <a:ext cx="364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kumimoji="0" lang="en-GB" sz="2400" b="0" i="0" u="none" strike="noStrike" kern="0" cap="none" spc="0" normalizeH="0" baseline="0" noProof="0" dirty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Text Box 18">
            <a:extLst>
              <a:ext uri="{FF2B5EF4-FFF2-40B4-BE49-F238E27FC236}">
                <a16:creationId xmlns:a16="http://schemas.microsoft.com/office/drawing/2014/main" id="{52AEBAA9-F176-428B-A19B-053972F587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0673" y="3413036"/>
            <a:ext cx="36420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</a:p>
        </p:txBody>
      </p:sp>
      <p:sp>
        <p:nvSpPr>
          <p:cNvPr id="44" name="Text Box 15">
            <a:extLst>
              <a:ext uri="{FF2B5EF4-FFF2-40B4-BE49-F238E27FC236}">
                <a16:creationId xmlns:a16="http://schemas.microsoft.com/office/drawing/2014/main" id="{83E0A34E-C791-493A-9621-FFCB0BB310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8571" y="3429037"/>
            <a:ext cx="69923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824</a:t>
            </a:r>
          </a:p>
        </p:txBody>
      </p:sp>
      <p:sp>
        <p:nvSpPr>
          <p:cNvPr id="45" name="Text Box 16">
            <a:extLst>
              <a:ext uri="{FF2B5EF4-FFF2-40B4-BE49-F238E27FC236}">
                <a16:creationId xmlns:a16="http://schemas.microsoft.com/office/drawing/2014/main" id="{1E258E77-E5AE-4479-ACAE-2FB100737D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1631" y="3902760"/>
            <a:ext cx="871061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We use the fact that 4(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207E2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200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) = 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207E2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4 × 200 + 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4 × 6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9103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  <p:bldP spid="28" grpId="0" animBg="1"/>
      <p:bldP spid="29" grpId="0" animBg="1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8FEF453C-444E-4433-AE53-E7003D6DD61C}"/>
              </a:ext>
            </a:extLst>
          </p:cNvPr>
          <p:cNvSpPr/>
          <p:nvPr/>
        </p:nvSpPr>
        <p:spPr>
          <a:xfrm>
            <a:off x="8070166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2"/>
            <a:extLst>
              <a:ext uri="{FF2B5EF4-FFF2-40B4-BE49-F238E27FC236}">
                <a16:creationId xmlns:a16="http://schemas.microsoft.com/office/drawing/2014/main" id="{9249A294-8676-4607-A393-0E6D58890C8A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24">
            <a:extLst>
              <a:ext uri="{FF2B5EF4-FFF2-40B4-BE49-F238E27FC236}">
                <a16:creationId xmlns:a16="http://schemas.microsoft.com/office/drawing/2014/main" id="{43D1AF30-B6BD-4276-B7B2-28CFFF7AE5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9525" y="1700213"/>
            <a:ext cx="1731963" cy="544512"/>
          </a:xfrm>
          <a:prstGeom prst="rect">
            <a:avLst/>
          </a:prstGeom>
          <a:solidFill>
            <a:sysClr val="window" lastClr="FFFFFF"/>
          </a:solidFill>
          <a:ln w="28575">
            <a:solidFill>
              <a:sysClr val="windowText" lastClr="000000"/>
            </a:solidFill>
            <a:miter lim="800000"/>
            <a:headEnd/>
            <a:tailEnd/>
          </a:ln>
          <a:effectLst>
            <a:outerShdw dist="35921" dir="2700000" algn="ctr" rotWithShape="0">
              <a:srgbClr val="DBF5F9"/>
            </a:outerShdw>
          </a:effectLst>
        </p:spPr>
        <p:txBody>
          <a:bodyPr wrap="none" anchor="ctr">
            <a:spAutoFit/>
          </a:bodyPr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0" cap="none" spc="0" normalizeH="0" baseline="0" noProof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charset="0"/>
              <a:cs typeface="Arial" panose="020B0604020202020204" pitchFamily="34" charset="0"/>
            </a:endParaRP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id="{AD1735D9-3901-493F-925E-6A4DD15BC5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1066800"/>
            <a:ext cx="47117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Look at this algebraic expression:</a:t>
            </a:r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B4B5068C-8DBB-4AF3-81CD-F0586EFA696D}"/>
              </a:ext>
            </a:extLst>
          </p:cNvPr>
          <p:cNvSpPr txBox="1">
            <a:spLocks noChangeArrowheads="1"/>
          </p:cNvSpPr>
          <p:nvPr/>
        </p:nvSpPr>
        <p:spPr>
          <a:xfrm>
            <a:off x="323849" y="205154"/>
            <a:ext cx="7123113" cy="490537"/>
          </a:xfrm>
          <a:prstGeom prst="rect">
            <a:avLst/>
          </a:prstGeom>
          <a:noFill/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>
                <a:ln>
                  <a:noFill/>
                </a:ln>
                <a:solidFill>
                  <a:srgbClr val="5B0091"/>
                </a:solidFill>
                <a:effectLst/>
                <a:uLnTx/>
                <a:uFillTx/>
                <a:latin typeface="Comic Sans MS"/>
                <a:ea typeface="+mj-ea"/>
                <a:cs typeface="+mj-cs"/>
              </a:rPr>
              <a:t>Expanding expressions with brackets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rgbClr val="5B0091"/>
              </a:solidFill>
              <a:effectLst/>
              <a:uLnTx/>
              <a:uFillTx/>
              <a:latin typeface="Comic Sans MS"/>
              <a:ea typeface="+mj-ea"/>
              <a:cs typeface="+mj-cs"/>
            </a:endParaRPr>
          </a:p>
        </p:txBody>
      </p:sp>
      <p:sp>
        <p:nvSpPr>
          <p:cNvPr id="7" name="Text Box 15">
            <a:extLst>
              <a:ext uri="{FF2B5EF4-FFF2-40B4-BE49-F238E27FC236}">
                <a16:creationId xmlns:a16="http://schemas.microsoft.com/office/drawing/2014/main" id="{69926003-472B-4969-B8AB-681176F871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32238" y="1743075"/>
            <a:ext cx="1504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kumimoji="0" lang="en-GB" sz="2400" b="0" i="1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y</a:t>
            </a:r>
            <a:r>
              <a:rPr kumimoji="0" lang="en-GB" sz="2400" b="0" i="0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(4 – 2</a:t>
            </a:r>
            <a:r>
              <a:rPr kumimoji="0" lang="en-GB" sz="2400" b="0" i="1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y</a:t>
            </a:r>
            <a:r>
              <a:rPr kumimoji="0" lang="en-GB" sz="2400" b="0" i="0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8" name="Text Box 16">
            <a:extLst>
              <a:ext uri="{FF2B5EF4-FFF2-40B4-BE49-F238E27FC236}">
                <a16:creationId xmlns:a16="http://schemas.microsoft.com/office/drawing/2014/main" id="{FBCFA36C-FF19-4606-8910-609DCF6A59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2438400"/>
            <a:ext cx="8710613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This means 3</a:t>
            </a:r>
            <a:r>
              <a:rPr kumimoji="0" lang="en-GB" sz="2400" b="0" i="1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y </a:t>
            </a:r>
            <a:r>
              <a:rPr kumimoji="0" lang="en-GB" sz="2400" b="0" i="0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× (4 – 2</a:t>
            </a:r>
            <a:r>
              <a:rPr kumimoji="0" lang="en-GB" sz="2400" b="0" i="1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y</a:t>
            </a:r>
            <a:r>
              <a:rPr kumimoji="0" lang="en-GB" sz="2400" b="0" i="0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), but we do not usually write × in algebra.</a:t>
            </a:r>
          </a:p>
        </p:txBody>
      </p:sp>
      <p:sp>
        <p:nvSpPr>
          <p:cNvPr id="9" name="Text Box 17">
            <a:extLst>
              <a:ext uri="{FF2B5EF4-FFF2-40B4-BE49-F238E27FC236}">
                <a16:creationId xmlns:a16="http://schemas.microsoft.com/office/drawing/2014/main" id="{0584BCFC-CAFD-4FEC-B621-28F6F24F6F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0988" y="3521075"/>
            <a:ext cx="8710612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kumimoji="0" lang="en-GB" sz="2400" b="1" i="0" u="none" strike="noStrike" kern="0" cap="none" spc="0" normalizeH="0" baseline="0" noProof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expand</a:t>
            </a:r>
            <a:r>
              <a:rPr kumimoji="0" lang="en-GB" sz="2400" b="0" i="0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or </a:t>
            </a:r>
            <a:r>
              <a:rPr kumimoji="0" lang="en-GB" sz="2400" b="1" i="0" u="none" strike="noStrike" kern="0" cap="none" spc="0" normalizeH="0" baseline="0" noProof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multiply out</a:t>
            </a:r>
            <a:r>
              <a:rPr kumimoji="0" lang="en-GB" sz="2400" b="0" i="0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this expression we multiply every term inside the bracket by the term outside the bracket.</a:t>
            </a:r>
          </a:p>
        </p:txBody>
      </p:sp>
      <p:sp>
        <p:nvSpPr>
          <p:cNvPr id="10" name="Text Box 18">
            <a:extLst>
              <a:ext uri="{FF2B5EF4-FFF2-40B4-BE49-F238E27FC236}">
                <a16:creationId xmlns:a16="http://schemas.microsoft.com/office/drawing/2014/main" id="{F88D0C96-A937-4313-9547-E7D4A6BA07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01963" y="4953000"/>
            <a:ext cx="17668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kumimoji="0" lang="en-GB" sz="2400" b="0" i="1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y</a:t>
            </a:r>
            <a:r>
              <a:rPr kumimoji="0" lang="en-GB" sz="2400" b="0" i="0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(4 – 2</a:t>
            </a:r>
            <a:r>
              <a:rPr kumimoji="0" lang="en-GB" sz="2400" b="0" i="1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y</a:t>
            </a:r>
            <a:r>
              <a:rPr kumimoji="0" lang="en-GB" sz="2400" b="0" i="0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) =</a:t>
            </a:r>
          </a:p>
        </p:txBody>
      </p:sp>
      <p:sp>
        <p:nvSpPr>
          <p:cNvPr id="11" name="AutoShape 19">
            <a:extLst>
              <a:ext uri="{FF2B5EF4-FFF2-40B4-BE49-F238E27FC236}">
                <a16:creationId xmlns:a16="http://schemas.microsoft.com/office/drawing/2014/main" id="{4713675A-086E-414E-AF43-6717551F51C3}"/>
              </a:ext>
            </a:extLst>
          </p:cNvPr>
          <p:cNvSpPr>
            <a:spLocks/>
          </p:cNvSpPr>
          <p:nvPr/>
        </p:nvSpPr>
        <p:spPr bwMode="auto">
          <a:xfrm rot="-5400000">
            <a:off x="3265488" y="4754563"/>
            <a:ext cx="152400" cy="381000"/>
          </a:xfrm>
          <a:prstGeom prst="rightBracket">
            <a:avLst>
              <a:gd name="adj" fmla="val 117697"/>
            </a:avLst>
          </a:prstGeom>
          <a:noFill/>
          <a:ln w="28575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AutoShape 20">
            <a:extLst>
              <a:ext uri="{FF2B5EF4-FFF2-40B4-BE49-F238E27FC236}">
                <a16:creationId xmlns:a16="http://schemas.microsoft.com/office/drawing/2014/main" id="{260F9AC9-93A7-481D-B89A-8EA356ABDF4C}"/>
              </a:ext>
            </a:extLst>
          </p:cNvPr>
          <p:cNvSpPr>
            <a:spLocks/>
          </p:cNvSpPr>
          <p:nvPr/>
        </p:nvSpPr>
        <p:spPr bwMode="auto">
          <a:xfrm rot="-5400000">
            <a:off x="3568700" y="4383088"/>
            <a:ext cx="220663" cy="1055687"/>
          </a:xfrm>
          <a:prstGeom prst="rightBracket">
            <a:avLst>
              <a:gd name="adj" fmla="val 225232"/>
            </a:avLst>
          </a:prstGeom>
          <a:noFill/>
          <a:ln w="28575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Box 22">
            <a:extLst>
              <a:ext uri="{FF2B5EF4-FFF2-40B4-BE49-F238E27FC236}">
                <a16:creationId xmlns:a16="http://schemas.microsoft.com/office/drawing/2014/main" id="{9B72D683-B31A-4968-90AD-B0D2ECE4BE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06938" y="4953000"/>
            <a:ext cx="6588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r>
              <a:rPr kumimoji="0" lang="en-GB" sz="2400" b="1" i="1" u="none" strike="noStrike" kern="0" cap="none" spc="0" normalizeH="0" baseline="0" noProof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y</a:t>
            </a:r>
            <a:endParaRPr kumimoji="0" lang="en-GB" sz="2400" b="1" i="0" u="none" strike="noStrike" kern="0" cap="none" spc="0" normalizeH="0" baseline="0" noProof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 Box 23">
            <a:extLst>
              <a:ext uri="{FF2B5EF4-FFF2-40B4-BE49-F238E27FC236}">
                <a16:creationId xmlns:a16="http://schemas.microsoft.com/office/drawing/2014/main" id="{2DEFE5A8-4BAC-495C-BB8F-0B838EB06F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6538" y="4953000"/>
            <a:ext cx="8556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– 6</a:t>
            </a:r>
            <a:r>
              <a:rPr kumimoji="0" lang="en-GB" sz="2400" b="1" i="1" u="none" strike="noStrike" kern="0" cap="none" spc="0" normalizeH="0" baseline="0" noProof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y</a:t>
            </a:r>
            <a:r>
              <a:rPr kumimoji="0" lang="en-GB" sz="2400" b="1" i="0" u="none" strike="noStrike" kern="0" cap="none" spc="0" normalizeH="0" baseline="30000" noProof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65899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 animBg="1"/>
      <p:bldP spid="14" grpId="0" animBg="1"/>
      <p:bldP spid="15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8FEF453C-444E-4433-AE53-E7003D6DD61C}"/>
              </a:ext>
            </a:extLst>
          </p:cNvPr>
          <p:cNvSpPr/>
          <p:nvPr/>
        </p:nvSpPr>
        <p:spPr>
          <a:xfrm>
            <a:off x="8070166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2"/>
            <a:extLst>
              <a:ext uri="{FF2B5EF4-FFF2-40B4-BE49-F238E27FC236}">
                <a16:creationId xmlns:a16="http://schemas.microsoft.com/office/drawing/2014/main" id="{9249A294-8676-4607-A393-0E6D58890C8A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0">
            <a:extLst>
              <a:ext uri="{FF2B5EF4-FFF2-40B4-BE49-F238E27FC236}">
                <a16:creationId xmlns:a16="http://schemas.microsoft.com/office/drawing/2014/main" id="{5ECE1224-8831-4F5B-ABB3-57F24C3B1C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82938" y="1296803"/>
            <a:ext cx="2608262" cy="544512"/>
          </a:xfrm>
          <a:prstGeom prst="rect">
            <a:avLst/>
          </a:prstGeom>
          <a:solidFill>
            <a:sysClr val="window" lastClr="FFFFFF"/>
          </a:solidFill>
          <a:ln w="28575">
            <a:solidFill>
              <a:sysClr val="windowText" lastClr="000000"/>
            </a:solidFill>
            <a:miter lim="800000"/>
            <a:headEnd/>
            <a:tailEnd/>
          </a:ln>
          <a:effectLst>
            <a:outerShdw dist="35921" dir="2700000" algn="ctr" rotWithShape="0">
              <a:srgbClr val="DBF5F9"/>
            </a:outerShdw>
          </a:effectLst>
        </p:spPr>
        <p:txBody>
          <a:bodyPr anchor="ctr">
            <a:spAutoFit/>
          </a:bodyPr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0" cap="none" spc="0" normalizeH="0" baseline="0" noProof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charset="0"/>
              <a:cs typeface="Arial" panose="020B0604020202020204" pitchFamily="34" charset="0"/>
            </a:endParaRP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id="{46066357-3677-4583-AB0C-2EF21CEB04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784413"/>
            <a:ext cx="47117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Look at this algebraic expression: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CDE6C3D-50A8-4049-942E-D997A55A0DBE}"/>
              </a:ext>
            </a:extLst>
          </p:cNvPr>
          <p:cNvSpPr txBox="1">
            <a:spLocks noChangeArrowheads="1"/>
          </p:cNvSpPr>
          <p:nvPr/>
        </p:nvSpPr>
        <p:spPr>
          <a:xfrm>
            <a:off x="297656" y="163707"/>
            <a:ext cx="7038975" cy="490537"/>
          </a:xfrm>
          <a:prstGeom prst="rect">
            <a:avLst/>
          </a:prstGeom>
          <a:noFill/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B0091"/>
                </a:solidFill>
                <a:effectLst/>
                <a:uLnTx/>
                <a:uFillTx/>
                <a:latin typeface="Comic Sans MS"/>
                <a:ea typeface="+mj-ea"/>
                <a:cs typeface="+mj-cs"/>
              </a:rPr>
              <a:t>Expanding expressions with brackets</a:t>
            </a:r>
          </a:p>
        </p:txBody>
      </p:sp>
      <p:sp>
        <p:nvSpPr>
          <p:cNvPr id="7" name="Text Box 6">
            <a:extLst>
              <a:ext uri="{FF2B5EF4-FFF2-40B4-BE49-F238E27FC236}">
                <a16:creationId xmlns:a16="http://schemas.microsoft.com/office/drawing/2014/main" id="{F3779E3A-FE63-4AF3-B34D-71621F16B9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30575" y="1341253"/>
            <a:ext cx="23129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kumimoji="0" lang="en-GB" sz="2400" b="0" i="1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a</a:t>
            </a:r>
            <a:r>
              <a:rPr kumimoji="0" lang="en-GB" sz="2400" b="0" i="0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(2</a:t>
            </a:r>
            <a:r>
              <a:rPr kumimoji="0" lang="en-GB" sz="2400" b="0" i="1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a</a:t>
            </a:r>
            <a:r>
              <a:rPr kumimoji="0" lang="en-GB" sz="2400" b="0" i="0" u="none" strike="noStrike" kern="0" cap="none" spc="0" normalizeH="0" baseline="3000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kumimoji="0" lang="en-GB" sz="2400" b="0" i="0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– 2</a:t>
            </a:r>
            <a:r>
              <a:rPr kumimoji="0" lang="en-GB" sz="2400" b="0" i="1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a </a:t>
            </a:r>
            <a:r>
              <a:rPr kumimoji="0" lang="en-GB" sz="2400" b="0" i="0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+ 3)</a:t>
            </a:r>
          </a:p>
        </p:txBody>
      </p:sp>
      <p:sp>
        <p:nvSpPr>
          <p:cNvPr id="8" name="Text Box 7">
            <a:extLst>
              <a:ext uri="{FF2B5EF4-FFF2-40B4-BE49-F238E27FC236}">
                <a16:creationId xmlns:a16="http://schemas.microsoft.com/office/drawing/2014/main" id="{86B7630C-6098-45BA-A088-ABBD77DD9F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1873626"/>
            <a:ext cx="8710613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When there is a negative term outside the bracket, the signs of the multiplied terms change.</a:t>
            </a:r>
          </a:p>
        </p:txBody>
      </p:sp>
      <p:sp>
        <p:nvSpPr>
          <p:cNvPr id="9" name="Text Box 9">
            <a:extLst>
              <a:ext uri="{FF2B5EF4-FFF2-40B4-BE49-F238E27FC236}">
                <a16:creationId xmlns:a16="http://schemas.microsoft.com/office/drawing/2014/main" id="{29184646-BDC7-4F19-B02C-04B65AD077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16125" y="3003647"/>
            <a:ext cx="25749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kumimoji="0" lang="en-GB" sz="2400" b="0" i="1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a</a:t>
            </a:r>
            <a:r>
              <a:rPr kumimoji="0" lang="en-GB" sz="2400" b="0" i="0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(2</a:t>
            </a:r>
            <a:r>
              <a:rPr kumimoji="0" lang="en-GB" sz="2400" b="0" i="1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a</a:t>
            </a:r>
            <a:r>
              <a:rPr kumimoji="0" lang="en-GB" sz="2400" b="0" i="0" u="none" strike="noStrike" kern="0" cap="none" spc="0" normalizeH="0" baseline="3000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kumimoji="0" lang="en-GB" sz="2400" b="0" i="0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– 3</a:t>
            </a:r>
            <a:r>
              <a:rPr kumimoji="0" lang="en-GB" sz="2400" b="0" i="1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a </a:t>
            </a:r>
            <a:r>
              <a:rPr kumimoji="0" lang="en-GB" sz="2400" b="0" i="0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+ 1) =</a:t>
            </a:r>
          </a:p>
        </p:txBody>
      </p:sp>
      <p:sp>
        <p:nvSpPr>
          <p:cNvPr id="10" name="AutoShape 10">
            <a:extLst>
              <a:ext uri="{FF2B5EF4-FFF2-40B4-BE49-F238E27FC236}">
                <a16:creationId xmlns:a16="http://schemas.microsoft.com/office/drawing/2014/main" id="{5F7A8C70-7223-4593-810D-01B9281032C2}"/>
              </a:ext>
            </a:extLst>
          </p:cNvPr>
          <p:cNvSpPr>
            <a:spLocks/>
          </p:cNvSpPr>
          <p:nvPr/>
        </p:nvSpPr>
        <p:spPr bwMode="auto">
          <a:xfrm rot="-5400000">
            <a:off x="2473325" y="2822672"/>
            <a:ext cx="152400" cy="381000"/>
          </a:xfrm>
          <a:prstGeom prst="rightBracket">
            <a:avLst>
              <a:gd name="adj" fmla="val 117697"/>
            </a:avLst>
          </a:prstGeom>
          <a:noFill/>
          <a:ln w="28575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 Box 11">
            <a:extLst>
              <a:ext uri="{FF2B5EF4-FFF2-40B4-BE49-F238E27FC236}">
                <a16:creationId xmlns:a16="http://schemas.microsoft.com/office/drawing/2014/main" id="{96A311C8-A1B3-4F34-9A94-4948160E00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8038" y="3003647"/>
            <a:ext cx="7889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–2</a:t>
            </a:r>
            <a:r>
              <a:rPr kumimoji="0" lang="en-GB" sz="2400" b="1" i="1" u="none" strike="noStrike" kern="0" cap="none" spc="0" normalizeH="0" baseline="0" noProof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a</a:t>
            </a:r>
            <a:r>
              <a:rPr kumimoji="0" lang="en-GB" sz="2400" b="1" i="0" u="none" strike="noStrike" kern="0" cap="none" spc="0" normalizeH="0" baseline="30000" noProof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kumimoji="0" lang="en-GB" sz="2400" b="1" i="0" u="none" strike="noStrike" kern="0" cap="none" spc="0" normalizeH="0" baseline="0" noProof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AutoShape 12">
            <a:extLst>
              <a:ext uri="{FF2B5EF4-FFF2-40B4-BE49-F238E27FC236}">
                <a16:creationId xmlns:a16="http://schemas.microsoft.com/office/drawing/2014/main" id="{D3E3E56C-C176-4888-A30F-203C3DA0DECF}"/>
              </a:ext>
            </a:extLst>
          </p:cNvPr>
          <p:cNvSpPr>
            <a:spLocks/>
          </p:cNvSpPr>
          <p:nvPr/>
        </p:nvSpPr>
        <p:spPr bwMode="auto">
          <a:xfrm rot="-5400000">
            <a:off x="2776537" y="2451197"/>
            <a:ext cx="220663" cy="1055688"/>
          </a:xfrm>
          <a:prstGeom prst="rightBracket">
            <a:avLst>
              <a:gd name="adj" fmla="val 225232"/>
            </a:avLst>
          </a:prstGeom>
          <a:noFill/>
          <a:ln w="28575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Box 13">
            <a:extLst>
              <a:ext uri="{FF2B5EF4-FFF2-40B4-BE49-F238E27FC236}">
                <a16:creationId xmlns:a16="http://schemas.microsoft.com/office/drawing/2014/main" id="{F0BF27D1-6FAC-4E09-9445-0AF1C6967E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4950" y="3003647"/>
            <a:ext cx="8810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+ 3</a:t>
            </a:r>
            <a:r>
              <a:rPr kumimoji="0" lang="en-GB" sz="2400" b="1" i="1" u="none" strike="noStrike" kern="0" cap="none" spc="0" normalizeH="0" baseline="0" noProof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a</a:t>
            </a:r>
            <a:r>
              <a:rPr kumimoji="0" lang="en-GB" sz="2400" b="1" i="0" u="none" strike="noStrike" kern="0" cap="none" spc="0" normalizeH="0" baseline="30000" noProof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6" name="AutoShape 14">
            <a:extLst>
              <a:ext uri="{FF2B5EF4-FFF2-40B4-BE49-F238E27FC236}">
                <a16:creationId xmlns:a16="http://schemas.microsoft.com/office/drawing/2014/main" id="{229ED72B-DBE1-4622-A7F6-24AAF09DEC64}"/>
              </a:ext>
            </a:extLst>
          </p:cNvPr>
          <p:cNvSpPr>
            <a:spLocks/>
          </p:cNvSpPr>
          <p:nvPr/>
        </p:nvSpPr>
        <p:spPr bwMode="auto">
          <a:xfrm rot="-5400000">
            <a:off x="3043237" y="2108297"/>
            <a:ext cx="296863" cy="1665288"/>
          </a:xfrm>
          <a:prstGeom prst="rightBracket">
            <a:avLst>
              <a:gd name="adj" fmla="val 264094"/>
            </a:avLst>
          </a:prstGeom>
          <a:noFill/>
          <a:ln w="28575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Box 15">
            <a:extLst>
              <a:ext uri="{FF2B5EF4-FFF2-40B4-BE49-F238E27FC236}">
                <a16:creationId xmlns:a16="http://schemas.microsoft.com/office/drawing/2014/main" id="{073F6F22-5759-47C3-878C-9500CC702B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38850" y="3003647"/>
            <a:ext cx="6746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kumimoji="0" lang="en-GB" sz="2400" b="1" i="1" u="none" strike="noStrike" kern="0" cap="none" spc="0" normalizeH="0" baseline="0" noProof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a</a:t>
            </a:r>
            <a:endParaRPr kumimoji="0" lang="en-GB" sz="2400" b="1" i="0" u="none" strike="noStrike" kern="0" cap="none" spc="0" normalizeH="0" baseline="30000" noProof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8" name="Group 29">
            <a:extLst>
              <a:ext uri="{FF2B5EF4-FFF2-40B4-BE49-F238E27FC236}">
                <a16:creationId xmlns:a16="http://schemas.microsoft.com/office/drawing/2014/main" id="{028803A3-96BC-4C39-A67E-4B48734E9FF9}"/>
              </a:ext>
            </a:extLst>
          </p:cNvPr>
          <p:cNvGrpSpPr>
            <a:grpSpLocks/>
          </p:cNvGrpSpPr>
          <p:nvPr/>
        </p:nvGrpSpPr>
        <p:grpSpPr bwMode="auto">
          <a:xfrm>
            <a:off x="288925" y="3746597"/>
            <a:ext cx="5502275" cy="457200"/>
            <a:chOff x="182" y="2809"/>
            <a:chExt cx="3466" cy="288"/>
          </a:xfrm>
        </p:grpSpPr>
        <p:sp>
          <p:nvSpPr>
            <p:cNvPr id="19" name="Text Box 16">
              <a:extLst>
                <a:ext uri="{FF2B5EF4-FFF2-40B4-BE49-F238E27FC236}">
                  <a16:creationId xmlns:a16="http://schemas.microsoft.com/office/drawing/2014/main" id="{D5F0C9D7-6569-48FA-B972-5BC19E8C6CC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2" y="2809"/>
              <a:ext cx="102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0" i="0" u="none" strike="noStrike" kern="0" cap="none" spc="0" normalizeH="0" baseline="0" noProof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In general,</a:t>
              </a:r>
            </a:p>
          </p:txBody>
        </p:sp>
        <p:grpSp>
          <p:nvGrpSpPr>
            <p:cNvPr id="20" name="Group 25">
              <a:extLst>
                <a:ext uri="{FF2B5EF4-FFF2-40B4-BE49-F238E27FC236}">
                  <a16:creationId xmlns:a16="http://schemas.microsoft.com/office/drawing/2014/main" id="{D31327EB-C754-41C0-886B-D15E495782A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15" y="2809"/>
              <a:ext cx="1733" cy="288"/>
              <a:chOff x="1915" y="2809"/>
              <a:chExt cx="1733" cy="288"/>
            </a:xfrm>
          </p:grpSpPr>
          <p:sp>
            <p:nvSpPr>
              <p:cNvPr id="21" name="Text Box 17">
                <a:extLst>
                  <a:ext uri="{FF2B5EF4-FFF2-40B4-BE49-F238E27FC236}">
                    <a16:creationId xmlns:a16="http://schemas.microsoft.com/office/drawing/2014/main" id="{284665DE-062F-49ED-BC4E-118F3D54EBF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15" y="2809"/>
                <a:ext cx="979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10066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–</a:t>
                </a:r>
                <a:r>
                  <a:rPr kumimoji="0" lang="en-GB" sz="2400" b="0" i="1" u="none" strike="noStrike" kern="0" cap="none" spc="0" normalizeH="0" baseline="0" noProof="0">
                    <a:ln>
                      <a:noFill/>
                    </a:ln>
                    <a:solidFill>
                      <a:srgbClr val="010066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Arial" panose="020B0604020202020204" pitchFamily="34" charset="0"/>
                  </a:rPr>
                  <a:t>x</a:t>
                </a:r>
                <a:r>
                  <a:rPr kumimoji="0" lang="en-GB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10066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(</a:t>
                </a:r>
                <a:r>
                  <a:rPr kumimoji="0" lang="en-GB" sz="2400" b="0" i="1" u="none" strike="noStrike" kern="0" cap="none" spc="0" normalizeH="0" baseline="0" noProof="0">
                    <a:ln>
                      <a:noFill/>
                    </a:ln>
                    <a:solidFill>
                      <a:srgbClr val="010066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Arial" panose="020B0604020202020204" pitchFamily="34" charset="0"/>
                  </a:rPr>
                  <a:t>y</a:t>
                </a:r>
                <a:r>
                  <a:rPr kumimoji="0" lang="en-GB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10066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 + </a:t>
                </a:r>
                <a:r>
                  <a:rPr kumimoji="0" lang="en-GB" sz="2400" b="0" i="1" u="none" strike="noStrike" kern="0" cap="none" spc="0" normalizeH="0" baseline="0" noProof="0">
                    <a:ln>
                      <a:noFill/>
                    </a:ln>
                    <a:solidFill>
                      <a:srgbClr val="010066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Arial" panose="020B0604020202020204" pitchFamily="34" charset="0"/>
                  </a:rPr>
                  <a:t>z</a:t>
                </a:r>
                <a:r>
                  <a:rPr kumimoji="0" lang="en-GB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10066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) =</a:t>
                </a:r>
              </a:p>
            </p:txBody>
          </p:sp>
          <p:sp>
            <p:nvSpPr>
              <p:cNvPr id="22" name="Text Box 18">
                <a:extLst>
                  <a:ext uri="{FF2B5EF4-FFF2-40B4-BE49-F238E27FC236}">
                    <a16:creationId xmlns:a16="http://schemas.microsoft.com/office/drawing/2014/main" id="{B5E8936B-7DBE-4A6F-92ED-97655333478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82" y="2809"/>
                <a:ext cx="766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rgbClr val="010066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10066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–</a:t>
                </a:r>
                <a:r>
                  <a:rPr kumimoji="0" lang="en-GB" sz="2400" b="0" i="1" u="none" strike="noStrike" kern="0" cap="none" spc="0" normalizeH="0" baseline="0" noProof="0">
                    <a:ln>
                      <a:noFill/>
                    </a:ln>
                    <a:solidFill>
                      <a:srgbClr val="010066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Arial" panose="020B0604020202020204" pitchFamily="34" charset="0"/>
                  </a:rPr>
                  <a:t>xy</a:t>
                </a:r>
                <a:r>
                  <a:rPr kumimoji="0" lang="en-GB" sz="2400" b="0" i="0" u="none" strike="noStrike" kern="0" cap="none" spc="0" normalizeH="0" baseline="0" noProof="0">
                    <a:ln>
                      <a:noFill/>
                    </a:ln>
                    <a:solidFill>
                      <a:srgbClr val="010066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 – </a:t>
                </a:r>
                <a:r>
                  <a:rPr kumimoji="0" lang="en-GB" sz="2400" b="0" i="1" u="none" strike="noStrike" kern="0" cap="none" spc="0" normalizeH="0" baseline="0" noProof="0">
                    <a:ln>
                      <a:noFill/>
                    </a:ln>
                    <a:solidFill>
                      <a:srgbClr val="010066"/>
                    </a:solidFill>
                    <a:effectLst/>
                    <a:uLnTx/>
                    <a:uFillTx/>
                    <a:latin typeface="Times New Roman" panose="02020603050405020304" pitchFamily="18" charset="0"/>
                    <a:cs typeface="Arial" panose="020B0604020202020204" pitchFamily="34" charset="0"/>
                  </a:rPr>
                  <a:t>xz</a:t>
                </a:r>
                <a:endParaRPr kumimoji="0" lang="en-GB" sz="2400" b="0" i="0" u="none" strike="noStrike" kern="0" cap="none" spc="0" normalizeH="0" baseline="0" noProof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grpSp>
        <p:nvGrpSpPr>
          <p:cNvPr id="23" name="Group 26">
            <a:extLst>
              <a:ext uri="{FF2B5EF4-FFF2-40B4-BE49-F238E27FC236}">
                <a16:creationId xmlns:a16="http://schemas.microsoft.com/office/drawing/2014/main" id="{87F00C94-6932-4558-938B-0D7D72E2F98C}"/>
              </a:ext>
            </a:extLst>
          </p:cNvPr>
          <p:cNvGrpSpPr>
            <a:grpSpLocks/>
          </p:cNvGrpSpPr>
          <p:nvPr/>
        </p:nvGrpSpPr>
        <p:grpSpPr bwMode="auto">
          <a:xfrm>
            <a:off x="3048000" y="4214909"/>
            <a:ext cx="2751138" cy="457200"/>
            <a:chOff x="1920" y="3104"/>
            <a:chExt cx="1733" cy="288"/>
          </a:xfrm>
        </p:grpSpPr>
        <p:sp>
          <p:nvSpPr>
            <p:cNvPr id="24" name="Text Box 19">
              <a:extLst>
                <a:ext uri="{FF2B5EF4-FFF2-40B4-BE49-F238E27FC236}">
                  <a16:creationId xmlns:a16="http://schemas.microsoft.com/office/drawing/2014/main" id="{5AF01C57-6B96-46F3-8EA2-C1532A46461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20" y="3104"/>
              <a:ext cx="97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0" i="0" u="none" strike="noStrike" kern="0" cap="none" spc="0" normalizeH="0" baseline="0" noProof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–</a:t>
              </a:r>
              <a:r>
                <a:rPr kumimoji="0" lang="en-GB" sz="2400" b="0" i="1" u="none" strike="noStrike" kern="0" cap="none" spc="0" normalizeH="0" baseline="0" noProof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Times New Roman" panose="02020603050405020304" pitchFamily="18" charset="0"/>
                  <a:cs typeface="Arial" panose="020B0604020202020204" pitchFamily="34" charset="0"/>
                </a:rPr>
                <a:t>x</a:t>
              </a:r>
              <a:r>
                <a:rPr kumimoji="0" lang="en-GB" sz="2400" b="0" i="0" u="none" strike="noStrike" kern="0" cap="none" spc="0" normalizeH="0" baseline="0" noProof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(</a:t>
              </a:r>
              <a:r>
                <a:rPr kumimoji="0" lang="en-GB" sz="2400" b="0" i="1" u="none" strike="noStrike" kern="0" cap="none" spc="0" normalizeH="0" baseline="0" noProof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Times New Roman" panose="02020603050405020304" pitchFamily="18" charset="0"/>
                  <a:cs typeface="Arial" panose="020B0604020202020204" pitchFamily="34" charset="0"/>
                </a:rPr>
                <a:t>y</a:t>
              </a:r>
              <a:r>
                <a:rPr kumimoji="0" lang="en-GB" sz="2400" b="0" i="0" u="none" strike="noStrike" kern="0" cap="none" spc="0" normalizeH="0" baseline="0" noProof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 – </a:t>
              </a:r>
              <a:r>
                <a:rPr kumimoji="0" lang="en-GB" sz="2400" b="0" i="1" u="none" strike="noStrike" kern="0" cap="none" spc="0" normalizeH="0" baseline="0" noProof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Times New Roman" panose="02020603050405020304" pitchFamily="18" charset="0"/>
                  <a:cs typeface="Arial" panose="020B0604020202020204" pitchFamily="34" charset="0"/>
                </a:rPr>
                <a:t>z</a:t>
              </a:r>
              <a:r>
                <a:rPr kumimoji="0" lang="en-GB" sz="2400" b="0" i="0" u="none" strike="noStrike" kern="0" cap="none" spc="0" normalizeH="0" baseline="0" noProof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) =</a:t>
              </a:r>
            </a:p>
          </p:txBody>
        </p:sp>
        <p:sp>
          <p:nvSpPr>
            <p:cNvPr id="25" name="Text Box 20">
              <a:extLst>
                <a:ext uri="{FF2B5EF4-FFF2-40B4-BE49-F238E27FC236}">
                  <a16:creationId xmlns:a16="http://schemas.microsoft.com/office/drawing/2014/main" id="{C68B19C3-6B18-4064-AB80-2D9DAFA9EE7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2" y="3104"/>
              <a:ext cx="77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0" i="0" u="none" strike="noStrike" kern="0" cap="none" spc="0" normalizeH="0" baseline="0" noProof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–</a:t>
              </a:r>
              <a:r>
                <a:rPr kumimoji="0" lang="en-GB" sz="2400" b="0" i="1" u="none" strike="noStrike" kern="0" cap="none" spc="0" normalizeH="0" baseline="0" noProof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Times New Roman" panose="02020603050405020304" pitchFamily="18" charset="0"/>
                  <a:cs typeface="Arial" panose="020B0604020202020204" pitchFamily="34" charset="0"/>
                </a:rPr>
                <a:t>xy</a:t>
              </a:r>
              <a:r>
                <a:rPr kumimoji="0" lang="en-GB" sz="2400" b="0" i="0" u="none" strike="noStrike" kern="0" cap="none" spc="0" normalizeH="0" baseline="0" noProof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 + </a:t>
              </a:r>
              <a:r>
                <a:rPr kumimoji="0" lang="en-GB" sz="2400" b="0" i="1" u="none" strike="noStrike" kern="0" cap="none" spc="0" normalizeH="0" baseline="0" noProof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Times New Roman" panose="02020603050405020304" pitchFamily="18" charset="0"/>
                  <a:cs typeface="Arial" panose="020B0604020202020204" pitchFamily="34" charset="0"/>
                </a:rPr>
                <a:t>xz</a:t>
              </a:r>
              <a:endParaRPr kumimoji="0" lang="en-GB" sz="2400" b="0" i="0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6" name="Group 27">
            <a:extLst>
              <a:ext uri="{FF2B5EF4-FFF2-40B4-BE49-F238E27FC236}">
                <a16:creationId xmlns:a16="http://schemas.microsoft.com/office/drawing/2014/main" id="{97F069A0-AEC3-4DB5-A49A-990C9AFFD94F}"/>
              </a:ext>
            </a:extLst>
          </p:cNvPr>
          <p:cNvGrpSpPr>
            <a:grpSpLocks/>
          </p:cNvGrpSpPr>
          <p:nvPr/>
        </p:nvGrpSpPr>
        <p:grpSpPr bwMode="auto">
          <a:xfrm>
            <a:off x="3182938" y="4684809"/>
            <a:ext cx="2338387" cy="457200"/>
            <a:chOff x="2005" y="3400"/>
            <a:chExt cx="1473" cy="288"/>
          </a:xfrm>
        </p:grpSpPr>
        <p:sp>
          <p:nvSpPr>
            <p:cNvPr id="27" name="Text Box 21">
              <a:extLst>
                <a:ext uri="{FF2B5EF4-FFF2-40B4-BE49-F238E27FC236}">
                  <a16:creationId xmlns:a16="http://schemas.microsoft.com/office/drawing/2014/main" id="{8B1D2C3F-9146-42B3-B4FF-DC5D51E0D61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05" y="3400"/>
              <a:ext cx="89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0" i="0" u="none" strike="noStrike" kern="0" cap="none" spc="0" normalizeH="0" baseline="0" noProof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–(</a:t>
              </a:r>
              <a:r>
                <a:rPr kumimoji="0" lang="en-GB" sz="2400" b="0" i="1" u="none" strike="noStrike" kern="0" cap="none" spc="0" normalizeH="0" baseline="0" noProof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Times New Roman" panose="02020603050405020304" pitchFamily="18" charset="0"/>
                  <a:cs typeface="Arial" panose="020B0604020202020204" pitchFamily="34" charset="0"/>
                </a:rPr>
                <a:t>y</a:t>
              </a:r>
              <a:r>
                <a:rPr kumimoji="0" lang="en-GB" sz="2400" b="0" i="0" u="none" strike="noStrike" kern="0" cap="none" spc="0" normalizeH="0" baseline="0" noProof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 + </a:t>
              </a:r>
              <a:r>
                <a:rPr kumimoji="0" lang="en-GB" sz="2400" b="0" i="1" u="none" strike="noStrike" kern="0" cap="none" spc="0" normalizeH="0" baseline="0" noProof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Times New Roman" panose="02020603050405020304" pitchFamily="18" charset="0"/>
                  <a:cs typeface="Arial" panose="020B0604020202020204" pitchFamily="34" charset="0"/>
                </a:rPr>
                <a:t>z</a:t>
              </a:r>
              <a:r>
                <a:rPr kumimoji="0" lang="en-GB" sz="2400" b="0" i="0" u="none" strike="noStrike" kern="0" cap="none" spc="0" normalizeH="0" baseline="0" noProof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) =</a:t>
              </a:r>
            </a:p>
          </p:txBody>
        </p:sp>
        <p:sp>
          <p:nvSpPr>
            <p:cNvPr id="28" name="Text Box 22">
              <a:extLst>
                <a:ext uri="{FF2B5EF4-FFF2-40B4-BE49-F238E27FC236}">
                  <a16:creationId xmlns:a16="http://schemas.microsoft.com/office/drawing/2014/main" id="{0585CC66-750E-4ECE-AEB4-D5EAFB370D0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2" y="3400"/>
              <a:ext cx="59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0" i="0" u="none" strike="noStrike" kern="0" cap="none" spc="0" normalizeH="0" baseline="0" noProof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–</a:t>
              </a:r>
              <a:r>
                <a:rPr kumimoji="0" lang="en-GB" sz="2400" b="0" i="1" u="none" strike="noStrike" kern="0" cap="none" spc="0" normalizeH="0" baseline="0" noProof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Times New Roman" panose="02020603050405020304" pitchFamily="18" charset="0"/>
                  <a:cs typeface="Arial" panose="020B0604020202020204" pitchFamily="34" charset="0"/>
                </a:rPr>
                <a:t>y</a:t>
              </a:r>
              <a:r>
                <a:rPr kumimoji="0" lang="en-GB" sz="2400" b="0" i="0" u="none" strike="noStrike" kern="0" cap="none" spc="0" normalizeH="0" baseline="0" noProof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 – </a:t>
              </a:r>
              <a:r>
                <a:rPr kumimoji="0" lang="en-GB" sz="2400" b="0" i="1" u="none" strike="noStrike" kern="0" cap="none" spc="0" normalizeH="0" baseline="0" noProof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Times New Roman" panose="02020603050405020304" pitchFamily="18" charset="0"/>
                  <a:cs typeface="Arial" panose="020B0604020202020204" pitchFamily="34" charset="0"/>
                </a:rPr>
                <a:t>z</a:t>
              </a: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5EC24163-460B-483E-ACEE-513EA5C9EAF5}"/>
              </a:ext>
            </a:extLst>
          </p:cNvPr>
          <p:cNvGrpSpPr>
            <a:grpSpLocks/>
          </p:cNvGrpSpPr>
          <p:nvPr/>
        </p:nvGrpSpPr>
        <p:grpSpPr bwMode="auto">
          <a:xfrm>
            <a:off x="3182938" y="5154709"/>
            <a:ext cx="2346325" cy="457200"/>
            <a:chOff x="2005" y="3696"/>
            <a:chExt cx="1478" cy="288"/>
          </a:xfrm>
        </p:grpSpPr>
        <p:sp>
          <p:nvSpPr>
            <p:cNvPr id="30" name="Text Box 23">
              <a:extLst>
                <a:ext uri="{FF2B5EF4-FFF2-40B4-BE49-F238E27FC236}">
                  <a16:creationId xmlns:a16="http://schemas.microsoft.com/office/drawing/2014/main" id="{321FA283-7215-4CDC-B8C8-57A9D7401E4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05" y="3696"/>
              <a:ext cx="88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0" i="0" u="none" strike="noStrike" kern="0" cap="none" spc="0" normalizeH="0" baseline="0" noProof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–(</a:t>
              </a:r>
              <a:r>
                <a:rPr kumimoji="0" lang="en-GB" sz="2400" b="0" i="1" u="none" strike="noStrike" kern="0" cap="none" spc="0" normalizeH="0" baseline="0" noProof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Times New Roman" panose="02020603050405020304" pitchFamily="18" charset="0"/>
                  <a:cs typeface="Arial" panose="020B0604020202020204" pitchFamily="34" charset="0"/>
                </a:rPr>
                <a:t>y</a:t>
              </a:r>
              <a:r>
                <a:rPr kumimoji="0" lang="en-GB" sz="2400" b="0" i="0" u="none" strike="noStrike" kern="0" cap="none" spc="0" normalizeH="0" baseline="0" noProof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 – </a:t>
              </a:r>
              <a:r>
                <a:rPr kumimoji="0" lang="en-GB" sz="2400" b="0" i="1" u="none" strike="noStrike" kern="0" cap="none" spc="0" normalizeH="0" baseline="0" noProof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Times New Roman" panose="02020603050405020304" pitchFamily="18" charset="0"/>
                  <a:cs typeface="Arial" panose="020B0604020202020204" pitchFamily="34" charset="0"/>
                </a:rPr>
                <a:t>z</a:t>
              </a:r>
              <a:r>
                <a:rPr kumimoji="0" lang="en-GB" sz="2400" b="0" i="0" u="none" strike="noStrike" kern="0" cap="none" spc="0" normalizeH="0" baseline="0" noProof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) =</a:t>
              </a:r>
            </a:p>
          </p:txBody>
        </p:sp>
        <p:sp>
          <p:nvSpPr>
            <p:cNvPr id="31" name="Text Box 24">
              <a:extLst>
                <a:ext uri="{FF2B5EF4-FFF2-40B4-BE49-F238E27FC236}">
                  <a16:creationId xmlns:a16="http://schemas.microsoft.com/office/drawing/2014/main" id="{C3E19008-7569-4DC2-A77E-E8BBED21768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2" y="3696"/>
              <a:ext cx="60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0" i="0" u="none" strike="noStrike" kern="0" cap="none" spc="0" normalizeH="0" baseline="0" noProof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–</a:t>
              </a:r>
              <a:r>
                <a:rPr kumimoji="0" lang="en-GB" sz="2400" b="0" i="1" u="none" strike="noStrike" kern="0" cap="none" spc="0" normalizeH="0" baseline="0" noProof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Times New Roman" panose="02020603050405020304" pitchFamily="18" charset="0"/>
                  <a:cs typeface="Arial" panose="020B0604020202020204" pitchFamily="34" charset="0"/>
                </a:rPr>
                <a:t>y</a:t>
              </a:r>
              <a:r>
                <a:rPr kumimoji="0" lang="en-GB" sz="2400" b="0" i="0" u="none" strike="noStrike" kern="0" cap="none" spc="0" normalizeH="0" baseline="0" noProof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 + </a:t>
              </a:r>
              <a:r>
                <a:rPr kumimoji="0" lang="en-GB" sz="2400" b="0" i="1" u="none" strike="noStrike" kern="0" cap="none" spc="0" normalizeH="0" baseline="0" noProof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Times New Roman" panose="02020603050405020304" pitchFamily="18" charset="0"/>
                  <a:cs typeface="Arial" panose="020B0604020202020204" pitchFamily="34" charset="0"/>
                </a:rPr>
                <a:t>z</a:t>
              </a:r>
              <a:endParaRPr kumimoji="0" lang="en-GB" sz="2400" b="0" i="0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81594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 animBg="1"/>
      <p:bldP spid="11" grpId="0"/>
      <p:bldP spid="14" grpId="0" animBg="1"/>
      <p:bldP spid="15" grpId="0"/>
      <p:bldP spid="16" grpId="0" animBg="1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8FEF453C-444E-4433-AE53-E7003D6DD61C}"/>
              </a:ext>
            </a:extLst>
          </p:cNvPr>
          <p:cNvSpPr/>
          <p:nvPr/>
        </p:nvSpPr>
        <p:spPr>
          <a:xfrm>
            <a:off x="8070166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2"/>
            <a:extLst>
              <a:ext uri="{FF2B5EF4-FFF2-40B4-BE49-F238E27FC236}">
                <a16:creationId xmlns:a16="http://schemas.microsoft.com/office/drawing/2014/main" id="{9249A294-8676-4607-A393-0E6D58890C8A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F265076-7A9C-45DD-87E6-E1B47CF65C33}"/>
              </a:ext>
            </a:extLst>
          </p:cNvPr>
          <p:cNvSpPr txBox="1">
            <a:spLocks noChangeArrowheads="1"/>
          </p:cNvSpPr>
          <p:nvPr/>
        </p:nvSpPr>
        <p:spPr>
          <a:xfrm>
            <a:off x="297766" y="228600"/>
            <a:ext cx="7772400" cy="609600"/>
          </a:xfrm>
          <a:prstGeom prst="rect">
            <a:avLst/>
          </a:prstGeom>
          <a:noFill/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B0091"/>
                </a:solidFill>
                <a:effectLst/>
                <a:uLnTx/>
                <a:uFillTx/>
                <a:latin typeface="Comic Sans MS"/>
                <a:ea typeface="+mj-ea"/>
                <a:cs typeface="+mj-cs"/>
              </a:rPr>
              <a:t>Expanding brackets and simplifying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rgbClr val="04617B"/>
              </a:solidFill>
              <a:effectLst/>
              <a:uLnTx/>
              <a:uFillTx/>
              <a:latin typeface="Comic Sans MS"/>
              <a:ea typeface="+mj-ea"/>
              <a:cs typeface="+mj-cs"/>
            </a:endParaRPr>
          </a:p>
        </p:txBody>
      </p:sp>
      <p:sp>
        <p:nvSpPr>
          <p:cNvPr id="5" name="Text Box 5">
            <a:extLst>
              <a:ext uri="{FF2B5EF4-FFF2-40B4-BE49-F238E27FC236}">
                <a16:creationId xmlns:a16="http://schemas.microsoft.com/office/drawing/2014/main" id="{6F438848-2E62-4ACD-92FA-00FA6069B9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1258888"/>
            <a:ext cx="8607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Sometimes we need to multiply out brackets and then simplify.</a:t>
            </a:r>
          </a:p>
        </p:txBody>
      </p:sp>
      <p:sp>
        <p:nvSpPr>
          <p:cNvPr id="6" name="Text Box 6">
            <a:extLst>
              <a:ext uri="{FF2B5EF4-FFF2-40B4-BE49-F238E27FC236}">
                <a16:creationId xmlns:a16="http://schemas.microsoft.com/office/drawing/2014/main" id="{8FC2786D-E596-4BC0-86CA-4B9318C245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650" y="2133600"/>
            <a:ext cx="19637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For example,</a:t>
            </a:r>
          </a:p>
        </p:txBody>
      </p:sp>
      <p:sp>
        <p:nvSpPr>
          <p:cNvPr id="7" name="Text Box 7">
            <a:extLst>
              <a:ext uri="{FF2B5EF4-FFF2-40B4-BE49-F238E27FC236}">
                <a16:creationId xmlns:a16="http://schemas.microsoft.com/office/drawing/2014/main" id="{0EC4F090-2421-4A48-89B9-B238D013D2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43150" y="2133600"/>
            <a:ext cx="20701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kumimoji="0" lang="en-GB" sz="2400" b="0" i="1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x</a:t>
            </a:r>
            <a:r>
              <a:rPr kumimoji="0" lang="en-GB" sz="2400" b="0" i="0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+ 2</a:t>
            </a:r>
            <a:r>
              <a:rPr kumimoji="0" lang="en-GB" sz="2400" b="0" i="1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x</a:t>
            </a:r>
            <a:r>
              <a:rPr kumimoji="0" lang="en-GB" sz="2400" b="0" i="0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(5 – </a:t>
            </a:r>
            <a:r>
              <a:rPr kumimoji="0" lang="en-GB" sz="2400" b="0" i="1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x</a:t>
            </a:r>
            <a:r>
              <a:rPr kumimoji="0" lang="en-GB" sz="2400" b="0" i="0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</p:txBody>
      </p:sp>
      <p:sp>
        <p:nvSpPr>
          <p:cNvPr id="8" name="Text Box 8">
            <a:extLst>
              <a:ext uri="{FF2B5EF4-FFF2-40B4-BE49-F238E27FC236}">
                <a16:creationId xmlns:a16="http://schemas.microsoft.com/office/drawing/2014/main" id="{33B2360A-7AD7-4062-8B4C-80894CB997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050" y="2895600"/>
            <a:ext cx="81692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We need to multiply first the bracket by 2</a:t>
            </a:r>
            <a:r>
              <a:rPr kumimoji="0" lang="en-GB" sz="2400" b="0" i="1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x</a:t>
            </a:r>
            <a:r>
              <a:rPr kumimoji="0" lang="en-GB" sz="2400" b="0" i="0" u="none" strike="noStrike" kern="0" cap="none" spc="0" normalizeH="0" baseline="0" noProof="0" dirty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and collect together like terms.</a:t>
            </a:r>
          </a:p>
        </p:txBody>
      </p:sp>
      <p:sp>
        <p:nvSpPr>
          <p:cNvPr id="9" name="Text Box 9">
            <a:extLst>
              <a:ext uri="{FF2B5EF4-FFF2-40B4-BE49-F238E27FC236}">
                <a16:creationId xmlns:a16="http://schemas.microsoft.com/office/drawing/2014/main" id="{9CAAE171-E45F-4696-8F8A-6EED4DCFDD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9125" y="4040188"/>
            <a:ext cx="488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kumimoji="0" lang="en-GB" sz="2400" b="0" i="1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10" name="Text Box 10">
            <a:extLst>
              <a:ext uri="{FF2B5EF4-FFF2-40B4-BE49-F238E27FC236}">
                <a16:creationId xmlns:a16="http://schemas.microsoft.com/office/drawing/2014/main" id="{D78559DE-FC45-4C0F-AC6A-D7F286C1CC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94263" y="4040188"/>
            <a:ext cx="920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+ 10</a:t>
            </a:r>
            <a:r>
              <a:rPr kumimoji="0" lang="en-GB" sz="2400" b="0" i="1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11" name="Text Box 11">
            <a:extLst>
              <a:ext uri="{FF2B5EF4-FFF2-40B4-BE49-F238E27FC236}">
                <a16:creationId xmlns:a16="http://schemas.microsoft.com/office/drawing/2014/main" id="{7627EB03-F7B7-4A31-A69E-FB14C169A4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73738" y="4040188"/>
            <a:ext cx="8556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– 2</a:t>
            </a:r>
            <a:r>
              <a:rPr kumimoji="0" lang="en-GB" sz="2400" b="0" i="1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x</a:t>
            </a:r>
            <a:r>
              <a:rPr kumimoji="0" lang="en-GB" sz="2400" b="0" i="0" u="none" strike="noStrike" kern="0" cap="none" spc="0" normalizeH="0" baseline="3000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4" name="Text Box 12">
            <a:extLst>
              <a:ext uri="{FF2B5EF4-FFF2-40B4-BE49-F238E27FC236}">
                <a16:creationId xmlns:a16="http://schemas.microsoft.com/office/drawing/2014/main" id="{C60EB5EE-5994-4808-9A2C-623D7E8489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56063" y="4649788"/>
            <a:ext cx="17033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kumimoji="0" lang="en-GB" sz="2400" b="1" i="0" u="none" strike="noStrike" kern="0" cap="none" spc="0" normalizeH="0" baseline="0" noProof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13</a:t>
            </a:r>
            <a:r>
              <a:rPr kumimoji="0" lang="en-GB" sz="2400" b="1" i="1" u="none" strike="noStrike" kern="0" cap="none" spc="0" normalizeH="0" baseline="0" noProof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x </a:t>
            </a:r>
            <a:r>
              <a:rPr kumimoji="0" lang="en-GB" sz="2400" b="1" i="0" u="none" strike="noStrike" kern="0" cap="none" spc="0" normalizeH="0" baseline="0" noProof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– 2</a:t>
            </a:r>
            <a:r>
              <a:rPr kumimoji="0" lang="en-GB" sz="2400" b="1" i="1" u="none" strike="noStrike" kern="0" cap="none" spc="0" normalizeH="0" baseline="0" noProof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x</a:t>
            </a:r>
            <a:r>
              <a:rPr kumimoji="0" lang="en-GB" sz="2400" b="1" i="0" u="none" strike="noStrike" kern="0" cap="none" spc="0" normalizeH="0" baseline="30000" noProof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kumimoji="0" lang="en-GB" sz="2400" b="1" i="1" u="none" strike="noStrike" kern="0" cap="none" spc="0" normalizeH="0" baseline="0" noProof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5" name="Text Box 16">
            <a:extLst>
              <a:ext uri="{FF2B5EF4-FFF2-40B4-BE49-F238E27FC236}">
                <a16:creationId xmlns:a16="http://schemas.microsoft.com/office/drawing/2014/main" id="{2899CEE5-58BC-44B2-A80C-A2C8D410F4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4038600"/>
            <a:ext cx="23320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kumimoji="0" lang="en-GB" sz="2400" b="0" i="1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x</a:t>
            </a:r>
            <a:r>
              <a:rPr kumimoji="0" lang="en-GB" sz="2400" b="0" i="0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+ 2</a:t>
            </a:r>
            <a:r>
              <a:rPr kumimoji="0" lang="en-GB" sz="2400" b="0" i="1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x</a:t>
            </a:r>
            <a:r>
              <a:rPr kumimoji="0" lang="en-GB" sz="2400" b="0" i="0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(5 – </a:t>
            </a:r>
            <a:r>
              <a:rPr kumimoji="0" lang="en-GB" sz="2400" b="0" i="1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x</a:t>
            </a:r>
            <a:r>
              <a:rPr kumimoji="0" lang="en-GB" sz="2400" b="0" i="0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) = </a:t>
            </a:r>
          </a:p>
        </p:txBody>
      </p:sp>
      <p:sp>
        <p:nvSpPr>
          <p:cNvPr id="16" name="AutoShape 17">
            <a:extLst>
              <a:ext uri="{FF2B5EF4-FFF2-40B4-BE49-F238E27FC236}">
                <a16:creationId xmlns:a16="http://schemas.microsoft.com/office/drawing/2014/main" id="{5EDA2BD4-023E-48A2-B5DC-86B67357AD55}"/>
              </a:ext>
            </a:extLst>
          </p:cNvPr>
          <p:cNvSpPr>
            <a:spLocks/>
          </p:cNvSpPr>
          <p:nvPr/>
        </p:nvSpPr>
        <p:spPr bwMode="auto">
          <a:xfrm rot="5400000">
            <a:off x="3094038" y="3825875"/>
            <a:ext cx="190500" cy="377825"/>
          </a:xfrm>
          <a:prstGeom prst="leftBracket">
            <a:avLst>
              <a:gd name="adj" fmla="val 99167"/>
            </a:avLst>
          </a:prstGeom>
          <a:noFill/>
          <a:ln w="28575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AutoShape 18">
            <a:extLst>
              <a:ext uri="{FF2B5EF4-FFF2-40B4-BE49-F238E27FC236}">
                <a16:creationId xmlns:a16="http://schemas.microsoft.com/office/drawing/2014/main" id="{20357D89-47D2-4962-8D0B-20F5EDEDED92}"/>
              </a:ext>
            </a:extLst>
          </p:cNvPr>
          <p:cNvSpPr>
            <a:spLocks/>
          </p:cNvSpPr>
          <p:nvPr/>
        </p:nvSpPr>
        <p:spPr bwMode="auto">
          <a:xfrm rot="5400000">
            <a:off x="3275013" y="3535363"/>
            <a:ext cx="304800" cy="850900"/>
          </a:xfrm>
          <a:prstGeom prst="leftBracket">
            <a:avLst>
              <a:gd name="adj" fmla="val 139583"/>
            </a:avLst>
          </a:prstGeom>
          <a:noFill/>
          <a:ln w="28575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9811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utoUpdateAnimBg="0"/>
      <p:bldP spid="7" grpId="0" autoUpdateAnimBg="0"/>
      <p:bldP spid="8" grpId="0" autoUpdateAnimBg="0"/>
      <p:bldP spid="9" grpId="0" autoUpdateAnimBg="0"/>
      <p:bldP spid="10" grpId="0" autoUpdateAnimBg="0"/>
      <p:bldP spid="11" grpId="0" autoUpdateAnimBg="0"/>
      <p:bldP spid="14" grpId="0" autoUpdateAnimBg="0"/>
      <p:bldP spid="15" grpId="0" autoUpdateAnimBg="0"/>
      <p:bldP spid="16" grpId="0" animBg="1"/>
      <p:bldP spid="1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8FEF453C-444E-4433-AE53-E7003D6DD61C}"/>
              </a:ext>
            </a:extLst>
          </p:cNvPr>
          <p:cNvSpPr/>
          <p:nvPr/>
        </p:nvSpPr>
        <p:spPr>
          <a:xfrm>
            <a:off x="8070166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2"/>
            <a:extLst>
              <a:ext uri="{FF2B5EF4-FFF2-40B4-BE49-F238E27FC236}">
                <a16:creationId xmlns:a16="http://schemas.microsoft.com/office/drawing/2014/main" id="{9249A294-8676-4607-A393-0E6D58890C8A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916C972-F575-4692-B462-55CADDCF320C}"/>
              </a:ext>
            </a:extLst>
          </p:cNvPr>
          <p:cNvSpPr txBox="1">
            <a:spLocks noChangeArrowheads="1"/>
          </p:cNvSpPr>
          <p:nvPr/>
        </p:nvSpPr>
        <p:spPr>
          <a:xfrm>
            <a:off x="297766" y="228612"/>
            <a:ext cx="7772400" cy="609600"/>
          </a:xfrm>
          <a:prstGeom prst="rect">
            <a:avLst/>
          </a:prstGeom>
          <a:noFill/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B0091"/>
                </a:solidFill>
                <a:effectLst/>
                <a:uLnTx/>
                <a:uFillTx/>
                <a:latin typeface="Comic Sans MS"/>
                <a:ea typeface="+mj-ea"/>
                <a:cs typeface="+mj-cs"/>
              </a:rPr>
              <a:t>Expanding brackets and simplifying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rgbClr val="04617B"/>
              </a:solidFill>
              <a:effectLst/>
              <a:uLnTx/>
              <a:uFillTx/>
              <a:latin typeface="Comic Sans MS"/>
              <a:ea typeface="+mj-ea"/>
              <a:cs typeface="+mj-cs"/>
            </a:endParaRPr>
          </a:p>
        </p:txBody>
      </p:sp>
      <p:sp>
        <p:nvSpPr>
          <p:cNvPr id="5" name="Rectangle 19">
            <a:extLst>
              <a:ext uri="{FF2B5EF4-FFF2-40B4-BE49-F238E27FC236}">
                <a16:creationId xmlns:a16="http://schemas.microsoft.com/office/drawing/2014/main" id="{0FCB931F-1FB3-47AB-B47F-5EAB7488CB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46300" y="1454992"/>
            <a:ext cx="4851400" cy="579437"/>
          </a:xfrm>
          <a:prstGeom prst="rect">
            <a:avLst/>
          </a:prstGeom>
          <a:solidFill>
            <a:srgbClr val="FFFFCC"/>
          </a:solidFill>
          <a:ln w="28575">
            <a:solidFill>
              <a:sysClr val="windowText" lastClr="00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6" name="Group 18">
            <a:extLst>
              <a:ext uri="{FF2B5EF4-FFF2-40B4-BE49-F238E27FC236}">
                <a16:creationId xmlns:a16="http://schemas.microsoft.com/office/drawing/2014/main" id="{D50A9939-BFBE-4796-8E16-6D7C227FB957}"/>
              </a:ext>
            </a:extLst>
          </p:cNvPr>
          <p:cNvGrpSpPr>
            <a:grpSpLocks/>
          </p:cNvGrpSpPr>
          <p:nvPr/>
        </p:nvGrpSpPr>
        <p:grpSpPr bwMode="auto">
          <a:xfrm>
            <a:off x="2146300" y="1515317"/>
            <a:ext cx="4851400" cy="457200"/>
            <a:chOff x="278" y="1069"/>
            <a:chExt cx="3056" cy="288"/>
          </a:xfrm>
        </p:grpSpPr>
        <p:sp>
          <p:nvSpPr>
            <p:cNvPr id="7" name="Text Box 5">
              <a:extLst>
                <a:ext uri="{FF2B5EF4-FFF2-40B4-BE49-F238E27FC236}">
                  <a16:creationId xmlns:a16="http://schemas.microsoft.com/office/drawing/2014/main" id="{F5DD6189-A109-4DF7-9045-69918CF201D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8" y="1069"/>
              <a:ext cx="188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0" i="0" u="none" strike="noStrike" kern="0" cap="none" spc="0" normalizeH="0" baseline="0" noProof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Expand and simplify:</a:t>
              </a:r>
            </a:p>
          </p:txBody>
        </p:sp>
        <p:sp>
          <p:nvSpPr>
            <p:cNvPr id="8" name="Text Box 6">
              <a:extLst>
                <a:ext uri="{FF2B5EF4-FFF2-40B4-BE49-F238E27FC236}">
                  <a16:creationId xmlns:a16="http://schemas.microsoft.com/office/drawing/2014/main" id="{C7F26B07-94F4-44CA-854A-B8A26B8B80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94" y="1069"/>
              <a:ext cx="11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0" i="0" u="none" strike="noStrike" kern="0" cap="none" spc="0" normalizeH="0" baseline="0" noProof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4 – (5</a:t>
              </a:r>
              <a:r>
                <a:rPr kumimoji="0" lang="en-GB" sz="2400" b="0" i="1" u="none" strike="noStrike" kern="0" cap="none" spc="0" normalizeH="0" baseline="0" noProof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Times New Roman" panose="02020603050405020304" pitchFamily="18" charset="0"/>
                  <a:cs typeface="Arial" panose="020B0604020202020204" pitchFamily="34" charset="0"/>
                </a:rPr>
                <a:t>n</a:t>
              </a:r>
              <a:r>
                <a:rPr kumimoji="0" lang="en-GB" sz="2400" b="0" i="0" u="none" strike="noStrike" kern="0" cap="none" spc="0" normalizeH="0" baseline="0" noProof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 – 3) </a:t>
              </a:r>
            </a:p>
          </p:txBody>
        </p:sp>
      </p:grpSp>
      <p:sp>
        <p:nvSpPr>
          <p:cNvPr id="9" name="Text Box 7">
            <a:extLst>
              <a:ext uri="{FF2B5EF4-FFF2-40B4-BE49-F238E27FC236}">
                <a16:creationId xmlns:a16="http://schemas.microsoft.com/office/drawing/2014/main" id="{730E162B-46F1-41E2-B4A2-0A60A58112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2653554"/>
            <a:ext cx="81692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We need to multiply the bracket by –1 and collect together like terms.</a:t>
            </a:r>
          </a:p>
        </p:txBody>
      </p:sp>
      <p:sp>
        <p:nvSpPr>
          <p:cNvPr id="10" name="Text Box 8">
            <a:extLst>
              <a:ext uri="{FF2B5EF4-FFF2-40B4-BE49-F238E27FC236}">
                <a16:creationId xmlns:a16="http://schemas.microsoft.com/office/drawing/2014/main" id="{52DF6CA0-E969-4159-8F14-073DF7C5BF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3575" y="3796554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11" name="Text Box 9">
            <a:extLst>
              <a:ext uri="{FF2B5EF4-FFF2-40B4-BE49-F238E27FC236}">
                <a16:creationId xmlns:a16="http://schemas.microsoft.com/office/drawing/2014/main" id="{6DD8161C-D5D2-462E-92E3-F62C3D087F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2025" y="3798142"/>
            <a:ext cx="7604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– 5</a:t>
            </a:r>
            <a:r>
              <a:rPr kumimoji="0" lang="en-GB" sz="2400" b="0" i="1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n</a:t>
            </a:r>
          </a:p>
        </p:txBody>
      </p:sp>
      <p:sp>
        <p:nvSpPr>
          <p:cNvPr id="14" name="Text Box 10">
            <a:extLst>
              <a:ext uri="{FF2B5EF4-FFF2-40B4-BE49-F238E27FC236}">
                <a16:creationId xmlns:a16="http://schemas.microsoft.com/office/drawing/2014/main" id="{1DEFB508-44D3-4045-B9D4-76A16DFA01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24488" y="3796554"/>
            <a:ext cx="615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+ 3</a:t>
            </a:r>
          </a:p>
        </p:txBody>
      </p:sp>
      <p:sp>
        <p:nvSpPr>
          <p:cNvPr id="15" name="Text Box 11">
            <a:extLst>
              <a:ext uri="{FF2B5EF4-FFF2-40B4-BE49-F238E27FC236}">
                <a16:creationId xmlns:a16="http://schemas.microsoft.com/office/drawing/2014/main" id="{E0F71B0A-309D-485A-98CA-676C33134D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00525" y="4385517"/>
            <a:ext cx="17922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= 4 + 3 – 5</a:t>
            </a:r>
            <a:r>
              <a:rPr kumimoji="0" lang="en-GB" sz="2400" b="0" i="1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n</a:t>
            </a:r>
          </a:p>
        </p:txBody>
      </p:sp>
      <p:sp>
        <p:nvSpPr>
          <p:cNvPr id="16" name="Text Box 12">
            <a:extLst>
              <a:ext uri="{FF2B5EF4-FFF2-40B4-BE49-F238E27FC236}">
                <a16:creationId xmlns:a16="http://schemas.microsoft.com/office/drawing/2014/main" id="{078FDA4A-6AE9-4902-A402-8BAA4636CB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00525" y="4995117"/>
            <a:ext cx="1293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kumimoji="0" lang="en-GB" sz="2400" b="1" i="0" u="none" strike="noStrike" kern="0" cap="none" spc="0" normalizeH="0" baseline="0" noProof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7 – 5</a:t>
            </a:r>
            <a:r>
              <a:rPr kumimoji="0" lang="en-GB" sz="2400" b="1" i="1" u="none" strike="noStrike" kern="0" cap="none" spc="0" normalizeH="0" baseline="0" noProof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n</a:t>
            </a:r>
          </a:p>
        </p:txBody>
      </p:sp>
      <p:sp>
        <p:nvSpPr>
          <p:cNvPr id="17" name="Text Box 15">
            <a:extLst>
              <a:ext uri="{FF2B5EF4-FFF2-40B4-BE49-F238E27FC236}">
                <a16:creationId xmlns:a16="http://schemas.microsoft.com/office/drawing/2014/main" id="{9E740BB1-7DBB-46A8-9A7B-B56A2AC6EF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3796554"/>
            <a:ext cx="20716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4 – (5</a:t>
            </a:r>
            <a:r>
              <a:rPr kumimoji="0" lang="en-GB" sz="2400" b="0" i="1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n</a:t>
            </a:r>
            <a:r>
              <a:rPr kumimoji="0" lang="en-GB" sz="2400" b="0" i="0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– 3) = </a:t>
            </a:r>
          </a:p>
        </p:txBody>
      </p:sp>
      <p:sp>
        <p:nvSpPr>
          <p:cNvPr id="18" name="AutoShape 16">
            <a:extLst>
              <a:ext uri="{FF2B5EF4-FFF2-40B4-BE49-F238E27FC236}">
                <a16:creationId xmlns:a16="http://schemas.microsoft.com/office/drawing/2014/main" id="{6F1A8CDD-42EF-434B-8986-F347ECF22440}"/>
              </a:ext>
            </a:extLst>
          </p:cNvPr>
          <p:cNvSpPr>
            <a:spLocks/>
          </p:cNvSpPr>
          <p:nvPr/>
        </p:nvSpPr>
        <p:spPr bwMode="auto">
          <a:xfrm rot="5400000">
            <a:off x="3187700" y="3620342"/>
            <a:ext cx="190500" cy="304800"/>
          </a:xfrm>
          <a:prstGeom prst="leftBracket">
            <a:avLst>
              <a:gd name="adj" fmla="val 80000"/>
            </a:avLst>
          </a:prstGeom>
          <a:noFill/>
          <a:ln w="28575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AutoShape 17">
            <a:extLst>
              <a:ext uri="{FF2B5EF4-FFF2-40B4-BE49-F238E27FC236}">
                <a16:creationId xmlns:a16="http://schemas.microsoft.com/office/drawing/2014/main" id="{99D7615B-446B-466F-AD5D-4F9EBD891E08}"/>
              </a:ext>
            </a:extLst>
          </p:cNvPr>
          <p:cNvSpPr>
            <a:spLocks/>
          </p:cNvSpPr>
          <p:nvPr/>
        </p:nvSpPr>
        <p:spPr bwMode="auto">
          <a:xfrm rot="5400000">
            <a:off x="3436937" y="3263155"/>
            <a:ext cx="303213" cy="912812"/>
          </a:xfrm>
          <a:prstGeom prst="leftBracket">
            <a:avLst>
              <a:gd name="adj" fmla="val 139262"/>
            </a:avLst>
          </a:prstGeom>
          <a:noFill/>
          <a:ln w="28575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9525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utoUpdateAnimBg="0"/>
      <p:bldP spid="10" grpId="0" autoUpdateAnimBg="0"/>
      <p:bldP spid="11" grpId="0" autoUpdateAnimBg="0"/>
      <p:bldP spid="14" grpId="0" autoUpdateAnimBg="0"/>
      <p:bldP spid="15" grpId="0" autoUpdateAnimBg="0"/>
      <p:bldP spid="16" grpId="0" autoUpdateAnimBg="0"/>
      <p:bldP spid="17" grpId="0"/>
      <p:bldP spid="18" grpId="0" animBg="1"/>
      <p:bldP spid="1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8FEF453C-444E-4433-AE53-E7003D6DD61C}"/>
              </a:ext>
            </a:extLst>
          </p:cNvPr>
          <p:cNvSpPr/>
          <p:nvPr/>
        </p:nvSpPr>
        <p:spPr>
          <a:xfrm>
            <a:off x="8070166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2"/>
            <a:extLst>
              <a:ext uri="{FF2B5EF4-FFF2-40B4-BE49-F238E27FC236}">
                <a16:creationId xmlns:a16="http://schemas.microsoft.com/office/drawing/2014/main" id="{9249A294-8676-4607-A393-0E6D58890C8A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23">
            <a:extLst>
              <a:ext uri="{FF2B5EF4-FFF2-40B4-BE49-F238E27FC236}">
                <a16:creationId xmlns:a16="http://schemas.microsoft.com/office/drawing/2014/main" id="{0109ADB7-42D5-4861-9D59-55F939C2ED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9238" y="1320522"/>
            <a:ext cx="6105525" cy="579437"/>
          </a:xfrm>
          <a:prstGeom prst="rect">
            <a:avLst/>
          </a:prstGeom>
          <a:solidFill>
            <a:srgbClr val="FFFFCC"/>
          </a:solidFill>
          <a:ln w="28575">
            <a:solidFill>
              <a:sysClr val="windowText" lastClr="00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0886A79A-87E8-4AFA-BB6C-E890D27C0059}"/>
              </a:ext>
            </a:extLst>
          </p:cNvPr>
          <p:cNvSpPr txBox="1">
            <a:spLocks noChangeArrowheads="1"/>
          </p:cNvSpPr>
          <p:nvPr/>
        </p:nvSpPr>
        <p:spPr>
          <a:xfrm>
            <a:off x="261645" y="210860"/>
            <a:ext cx="7772400" cy="533400"/>
          </a:xfrm>
          <a:prstGeom prst="rect">
            <a:avLst/>
          </a:prstGeom>
          <a:noFill/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 dirty="0">
                <a:ln>
                  <a:noFill/>
                </a:ln>
                <a:solidFill>
                  <a:srgbClr val="5B0091"/>
                </a:solidFill>
                <a:effectLst/>
                <a:uLnTx/>
                <a:uFillTx/>
                <a:latin typeface="Comic Sans MS"/>
                <a:ea typeface="+mj-ea"/>
                <a:cs typeface="+mj-cs"/>
              </a:rPr>
              <a:t>Expanding brackets and simplifying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rgbClr val="04617B"/>
              </a:solidFill>
              <a:effectLst/>
              <a:uLnTx/>
              <a:uFillTx/>
              <a:latin typeface="Comic Sans MS"/>
              <a:ea typeface="+mj-ea"/>
              <a:cs typeface="+mj-cs"/>
            </a:endParaRPr>
          </a:p>
        </p:txBody>
      </p:sp>
      <p:grpSp>
        <p:nvGrpSpPr>
          <p:cNvPr id="6" name="Group 25">
            <a:extLst>
              <a:ext uri="{FF2B5EF4-FFF2-40B4-BE49-F238E27FC236}">
                <a16:creationId xmlns:a16="http://schemas.microsoft.com/office/drawing/2014/main" id="{8EE0F373-1DD5-48B9-98D5-260C6D41EDDF}"/>
              </a:ext>
            </a:extLst>
          </p:cNvPr>
          <p:cNvGrpSpPr>
            <a:grpSpLocks/>
          </p:cNvGrpSpPr>
          <p:nvPr/>
        </p:nvGrpSpPr>
        <p:grpSpPr bwMode="auto">
          <a:xfrm>
            <a:off x="1560513" y="1380847"/>
            <a:ext cx="6021387" cy="457200"/>
            <a:chOff x="719" y="1069"/>
            <a:chExt cx="3793" cy="288"/>
          </a:xfrm>
        </p:grpSpPr>
        <p:sp>
          <p:nvSpPr>
            <p:cNvPr id="7" name="Text Box 5">
              <a:extLst>
                <a:ext uri="{FF2B5EF4-FFF2-40B4-BE49-F238E27FC236}">
                  <a16:creationId xmlns:a16="http://schemas.microsoft.com/office/drawing/2014/main" id="{E94B51F7-6B15-4497-BFE6-B4C6D5014B1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9" y="1069"/>
              <a:ext cx="188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0" i="0" u="none" strike="noStrike" kern="0" cap="none" spc="0" normalizeH="0" baseline="0" noProof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Expand and simplify:</a:t>
              </a:r>
            </a:p>
          </p:txBody>
        </p:sp>
        <p:sp>
          <p:nvSpPr>
            <p:cNvPr id="8" name="Text Box 6">
              <a:extLst>
                <a:ext uri="{FF2B5EF4-FFF2-40B4-BE49-F238E27FC236}">
                  <a16:creationId xmlns:a16="http://schemas.microsoft.com/office/drawing/2014/main" id="{399EEF3C-EC72-4843-B828-114EF262BB9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7" y="1069"/>
              <a:ext cx="185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0" i="0" u="none" strike="noStrike" kern="0" cap="none" spc="0" normalizeH="0" baseline="0" noProof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2(3</a:t>
              </a:r>
              <a:r>
                <a:rPr kumimoji="0" lang="en-GB" sz="2400" b="0" i="1" u="none" strike="noStrike" kern="0" cap="none" spc="0" normalizeH="0" baseline="0" noProof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Times New Roman" panose="02020603050405020304" pitchFamily="18" charset="0"/>
                  <a:cs typeface="Arial" panose="020B0604020202020204" pitchFamily="34" charset="0"/>
                </a:rPr>
                <a:t>n</a:t>
              </a:r>
              <a:r>
                <a:rPr kumimoji="0" lang="en-GB" sz="2400" b="0" i="0" u="none" strike="noStrike" kern="0" cap="none" spc="0" normalizeH="0" baseline="0" noProof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 – 4) + 3(3</a:t>
              </a:r>
              <a:r>
                <a:rPr kumimoji="0" lang="en-GB" sz="2400" b="0" i="1" u="none" strike="noStrike" kern="0" cap="none" spc="0" normalizeH="0" baseline="0" noProof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Times New Roman" panose="02020603050405020304" pitchFamily="18" charset="0"/>
                  <a:cs typeface="Arial" panose="020B0604020202020204" pitchFamily="34" charset="0"/>
                </a:rPr>
                <a:t>n</a:t>
              </a:r>
              <a:r>
                <a:rPr kumimoji="0" lang="en-GB" sz="2400" b="0" i="0" u="none" strike="noStrike" kern="0" cap="none" spc="0" normalizeH="0" baseline="0" noProof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 + 5)</a:t>
              </a:r>
            </a:p>
          </p:txBody>
        </p:sp>
      </p:grpSp>
      <p:sp>
        <p:nvSpPr>
          <p:cNvPr id="9" name="Text Box 7">
            <a:extLst>
              <a:ext uri="{FF2B5EF4-FFF2-40B4-BE49-F238E27FC236}">
                <a16:creationId xmlns:a16="http://schemas.microsoft.com/office/drawing/2014/main" id="{49B7F27E-B3D1-412B-9B42-9E0735A120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2519084"/>
            <a:ext cx="81692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We need to multiply out both brackets and collect together like terms.</a:t>
            </a:r>
          </a:p>
        </p:txBody>
      </p:sp>
      <p:sp>
        <p:nvSpPr>
          <p:cNvPr id="10" name="Text Box 9">
            <a:extLst>
              <a:ext uri="{FF2B5EF4-FFF2-40B4-BE49-F238E27FC236}">
                <a16:creationId xmlns:a16="http://schemas.microsoft.com/office/drawing/2014/main" id="{AD9E0E95-484F-4832-959F-76585FF327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8388" y="3663672"/>
            <a:ext cx="5064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kumimoji="0" lang="en-GB" sz="2400" b="0" i="1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n</a:t>
            </a:r>
          </a:p>
        </p:txBody>
      </p:sp>
      <p:sp>
        <p:nvSpPr>
          <p:cNvPr id="11" name="Text Box 11">
            <a:extLst>
              <a:ext uri="{FF2B5EF4-FFF2-40B4-BE49-F238E27FC236}">
                <a16:creationId xmlns:a16="http://schemas.microsoft.com/office/drawing/2014/main" id="{6DCF9CAD-3319-4A0A-A21F-44BE7EEE23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87963" y="3662084"/>
            <a:ext cx="6080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– 8</a:t>
            </a:r>
          </a:p>
        </p:txBody>
      </p:sp>
      <p:sp>
        <p:nvSpPr>
          <p:cNvPr id="14" name="Text Box 13">
            <a:extLst>
              <a:ext uri="{FF2B5EF4-FFF2-40B4-BE49-F238E27FC236}">
                <a16:creationId xmlns:a16="http://schemas.microsoft.com/office/drawing/2014/main" id="{48742B3F-96A0-4594-9650-CC2F77835F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08663" y="3663672"/>
            <a:ext cx="768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+ 9</a:t>
            </a:r>
            <a:r>
              <a:rPr kumimoji="0" lang="en-GB" sz="2400" b="0" i="1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n</a:t>
            </a:r>
          </a:p>
        </p:txBody>
      </p:sp>
      <p:sp>
        <p:nvSpPr>
          <p:cNvPr id="15" name="Text Box 15">
            <a:extLst>
              <a:ext uri="{FF2B5EF4-FFF2-40B4-BE49-F238E27FC236}">
                <a16:creationId xmlns:a16="http://schemas.microsoft.com/office/drawing/2014/main" id="{1E018197-A3DA-46A1-A1BB-E95952C4FA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96050" y="3662084"/>
            <a:ext cx="785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+ 15</a:t>
            </a:r>
          </a:p>
        </p:txBody>
      </p:sp>
      <p:sp>
        <p:nvSpPr>
          <p:cNvPr id="16" name="Text Box 16">
            <a:extLst>
              <a:ext uri="{FF2B5EF4-FFF2-40B4-BE49-F238E27FC236}">
                <a16:creationId xmlns:a16="http://schemas.microsoft.com/office/drawing/2014/main" id="{5F166CE8-7D07-4DE8-97DE-3285CE79B7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6450" y="4273272"/>
            <a:ext cx="26304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= 6</a:t>
            </a:r>
            <a:r>
              <a:rPr kumimoji="0" lang="en-GB" sz="2400" b="0" i="1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n</a:t>
            </a:r>
            <a:r>
              <a:rPr kumimoji="0" lang="en-GB" sz="2400" b="0" i="0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+ 9</a:t>
            </a:r>
            <a:r>
              <a:rPr kumimoji="0" lang="en-GB" sz="2400" b="0" i="1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n</a:t>
            </a:r>
            <a:r>
              <a:rPr kumimoji="0" lang="en-GB" sz="2400" b="0" i="0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– 8 + 15</a:t>
            </a:r>
          </a:p>
        </p:txBody>
      </p:sp>
      <p:sp>
        <p:nvSpPr>
          <p:cNvPr id="17" name="Text Box 17">
            <a:extLst>
              <a:ext uri="{FF2B5EF4-FFF2-40B4-BE49-F238E27FC236}">
                <a16:creationId xmlns:a16="http://schemas.microsoft.com/office/drawing/2014/main" id="{5C6D72FE-5C88-44ED-AE8C-5D2F49D5EB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6450" y="4882872"/>
            <a:ext cx="1555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kumimoji="0" lang="en-GB" sz="2400" b="1" i="0" u="none" strike="noStrike" kern="0" cap="none" spc="0" normalizeH="0" baseline="0" noProof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r>
              <a:rPr kumimoji="0" lang="en-GB" sz="2400" b="1" i="1" u="none" strike="noStrike" kern="0" cap="none" spc="0" normalizeH="0" baseline="0" noProof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n</a:t>
            </a:r>
            <a:r>
              <a:rPr kumimoji="0" lang="en-GB" sz="2400" b="1" i="0" u="none" strike="noStrike" kern="0" cap="none" spc="0" normalizeH="0" baseline="0" noProof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+ 7</a:t>
            </a:r>
            <a:r>
              <a:rPr kumimoji="0" lang="en-GB" sz="2400" b="0" i="0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8" name="Text Box 18">
            <a:extLst>
              <a:ext uri="{FF2B5EF4-FFF2-40B4-BE49-F238E27FC236}">
                <a16:creationId xmlns:a16="http://schemas.microsoft.com/office/drawing/2014/main" id="{296E77DC-8692-4758-841C-AABA43B383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3662084"/>
            <a:ext cx="3290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2(3</a:t>
            </a:r>
            <a:r>
              <a:rPr kumimoji="0" lang="en-GB" sz="2400" b="0" i="1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n</a:t>
            </a:r>
            <a:r>
              <a:rPr kumimoji="0" lang="en-GB" sz="2400" b="0" i="0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– 4) + 3(3</a:t>
            </a:r>
            <a:r>
              <a:rPr kumimoji="0" lang="en-GB" sz="2400" b="0" i="1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n</a:t>
            </a:r>
            <a:r>
              <a:rPr kumimoji="0" lang="en-GB" sz="2400" b="0" i="0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+ 5) = </a:t>
            </a:r>
          </a:p>
        </p:txBody>
      </p:sp>
      <p:sp>
        <p:nvSpPr>
          <p:cNvPr id="19" name="AutoShape 19">
            <a:extLst>
              <a:ext uri="{FF2B5EF4-FFF2-40B4-BE49-F238E27FC236}">
                <a16:creationId xmlns:a16="http://schemas.microsoft.com/office/drawing/2014/main" id="{57C57AA2-832A-4483-8DED-30E7BAE9FB5F}"/>
              </a:ext>
            </a:extLst>
          </p:cNvPr>
          <p:cNvSpPr>
            <a:spLocks/>
          </p:cNvSpPr>
          <p:nvPr/>
        </p:nvSpPr>
        <p:spPr bwMode="auto">
          <a:xfrm rot="5400000">
            <a:off x="2014538" y="3447772"/>
            <a:ext cx="190500" cy="381000"/>
          </a:xfrm>
          <a:prstGeom prst="leftBracket">
            <a:avLst>
              <a:gd name="adj" fmla="val 100000"/>
            </a:avLst>
          </a:prstGeom>
          <a:noFill/>
          <a:ln w="28575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AutoShape 20">
            <a:extLst>
              <a:ext uri="{FF2B5EF4-FFF2-40B4-BE49-F238E27FC236}">
                <a16:creationId xmlns:a16="http://schemas.microsoft.com/office/drawing/2014/main" id="{7772E60B-76BD-453C-819A-77A508788184}"/>
              </a:ext>
            </a:extLst>
          </p:cNvPr>
          <p:cNvSpPr>
            <a:spLocks/>
          </p:cNvSpPr>
          <p:nvPr/>
        </p:nvSpPr>
        <p:spPr bwMode="auto">
          <a:xfrm rot="5400000">
            <a:off x="2226469" y="3126303"/>
            <a:ext cx="300038" cy="914400"/>
          </a:xfrm>
          <a:prstGeom prst="leftBracket">
            <a:avLst>
              <a:gd name="adj" fmla="val 152381"/>
            </a:avLst>
          </a:prstGeom>
          <a:noFill/>
          <a:ln w="28575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AutoShape 21">
            <a:extLst>
              <a:ext uri="{FF2B5EF4-FFF2-40B4-BE49-F238E27FC236}">
                <a16:creationId xmlns:a16="http://schemas.microsoft.com/office/drawing/2014/main" id="{23C79F17-68BA-48D8-BB00-370E2DD5E27B}"/>
              </a:ext>
            </a:extLst>
          </p:cNvPr>
          <p:cNvSpPr>
            <a:spLocks/>
          </p:cNvSpPr>
          <p:nvPr/>
        </p:nvSpPr>
        <p:spPr bwMode="auto">
          <a:xfrm rot="5400000">
            <a:off x="3614738" y="3447772"/>
            <a:ext cx="190500" cy="381000"/>
          </a:xfrm>
          <a:prstGeom prst="leftBracket">
            <a:avLst>
              <a:gd name="adj" fmla="val 100000"/>
            </a:avLst>
          </a:prstGeom>
          <a:noFill/>
          <a:ln w="28575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AutoShape 22">
            <a:extLst>
              <a:ext uri="{FF2B5EF4-FFF2-40B4-BE49-F238E27FC236}">
                <a16:creationId xmlns:a16="http://schemas.microsoft.com/office/drawing/2014/main" id="{6501BF16-75CA-4527-B3E1-5FEDAAF922DB}"/>
              </a:ext>
            </a:extLst>
          </p:cNvPr>
          <p:cNvSpPr>
            <a:spLocks/>
          </p:cNvSpPr>
          <p:nvPr/>
        </p:nvSpPr>
        <p:spPr bwMode="auto">
          <a:xfrm rot="5400000">
            <a:off x="3788569" y="3164403"/>
            <a:ext cx="300038" cy="838200"/>
          </a:xfrm>
          <a:prstGeom prst="leftBracket">
            <a:avLst>
              <a:gd name="adj" fmla="val 139152"/>
            </a:avLst>
          </a:prstGeom>
          <a:noFill/>
          <a:ln w="28575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1131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utoUpdateAnimBg="0"/>
      <p:bldP spid="10" grpId="0" autoUpdateAnimBg="0"/>
      <p:bldP spid="11" grpId="0" autoUpdateAnimBg="0"/>
      <p:bldP spid="14" grpId="0" autoUpdateAnimBg="0"/>
      <p:bldP spid="15" grpId="0" autoUpdateAnimBg="0"/>
      <p:bldP spid="16" grpId="0" autoUpdateAnimBg="0"/>
      <p:bldP spid="17" grpId="0" autoUpdateAnimBg="0"/>
      <p:bldP spid="18" grpId="0"/>
      <p:bldP spid="19" grpId="0" animBg="1"/>
      <p:bldP spid="20" grpId="0" animBg="1"/>
      <p:bldP spid="21" grpId="0" animBg="1"/>
      <p:bldP spid="2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8FEF453C-444E-4433-AE53-E7003D6DD61C}"/>
              </a:ext>
            </a:extLst>
          </p:cNvPr>
          <p:cNvSpPr/>
          <p:nvPr/>
        </p:nvSpPr>
        <p:spPr>
          <a:xfrm>
            <a:off x="8070166" y="614289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2"/>
            <a:extLst>
              <a:ext uri="{FF2B5EF4-FFF2-40B4-BE49-F238E27FC236}">
                <a16:creationId xmlns:a16="http://schemas.microsoft.com/office/drawing/2014/main" id="{9249A294-8676-4607-A393-0E6D58890C8A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78B79C55-391A-4F93-86C0-DB056D5FAD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2631142"/>
            <a:ext cx="816927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We need to multiply out both brackets and collect together like terms.</a:t>
            </a:r>
          </a:p>
        </p:txBody>
      </p:sp>
      <p:sp>
        <p:nvSpPr>
          <p:cNvPr id="5" name="Text Box 11">
            <a:extLst>
              <a:ext uri="{FF2B5EF4-FFF2-40B4-BE49-F238E27FC236}">
                <a16:creationId xmlns:a16="http://schemas.microsoft.com/office/drawing/2014/main" id="{DACF9CA8-F712-4A6C-97FB-05FF4694B9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38688" y="3926542"/>
            <a:ext cx="6762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r>
              <a:rPr kumimoji="0" lang="en-GB" sz="2400" b="0" i="1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6" name="Text Box 12">
            <a:extLst>
              <a:ext uri="{FF2B5EF4-FFF2-40B4-BE49-F238E27FC236}">
                <a16:creationId xmlns:a16="http://schemas.microsoft.com/office/drawing/2014/main" id="{0C34CD7D-BB00-4078-9DCA-2FF89AC7C7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5900" y="3926542"/>
            <a:ext cx="938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+ 10</a:t>
            </a:r>
            <a:r>
              <a:rPr kumimoji="0" lang="en-GB" sz="2400" b="0" i="1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7" name="Text Box 13">
            <a:extLst>
              <a:ext uri="{FF2B5EF4-FFF2-40B4-BE49-F238E27FC236}">
                <a16:creationId xmlns:a16="http://schemas.microsoft.com/office/drawing/2014/main" id="{A330CB81-C1F7-4EF7-BBF6-054A91BB1A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56325" y="3926542"/>
            <a:ext cx="7604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– 2</a:t>
            </a:r>
            <a:r>
              <a:rPr kumimoji="0" lang="en-GB" sz="2400" b="0" i="1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8" name="Text Box 14">
            <a:extLst>
              <a:ext uri="{FF2B5EF4-FFF2-40B4-BE49-F238E27FC236}">
                <a16:creationId xmlns:a16="http://schemas.microsoft.com/office/drawing/2014/main" id="{6D8EF9B8-8647-4A34-B2BE-7D94ECAF97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27838" y="3926542"/>
            <a:ext cx="9128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– 5</a:t>
            </a:r>
            <a:r>
              <a:rPr kumimoji="0" lang="en-GB" sz="2400" b="0" i="1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ab</a:t>
            </a:r>
          </a:p>
        </p:txBody>
      </p:sp>
      <p:sp>
        <p:nvSpPr>
          <p:cNvPr id="9" name="Text Box 15">
            <a:extLst>
              <a:ext uri="{FF2B5EF4-FFF2-40B4-BE49-F238E27FC236}">
                <a16:creationId xmlns:a16="http://schemas.microsoft.com/office/drawing/2014/main" id="{923C7B73-425F-407A-BBDC-C9B8282136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8500" y="4536142"/>
            <a:ext cx="32496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= 15</a:t>
            </a:r>
            <a:r>
              <a:rPr kumimoji="0" lang="en-GB" sz="2400" b="0" i="1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a</a:t>
            </a:r>
            <a:r>
              <a:rPr kumimoji="0" lang="en-GB" sz="2400" b="0" i="0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– 2</a:t>
            </a:r>
            <a:r>
              <a:rPr kumimoji="0" lang="en-GB" sz="2400" b="0" i="1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a</a:t>
            </a:r>
            <a:r>
              <a:rPr kumimoji="0" lang="en-GB" sz="2400" b="0" i="0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+ 10</a:t>
            </a:r>
            <a:r>
              <a:rPr kumimoji="0" lang="en-GB" sz="2400" b="0" i="1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b</a:t>
            </a:r>
            <a:r>
              <a:rPr kumimoji="0" lang="en-GB" sz="2400" b="0" i="0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– 5</a:t>
            </a:r>
            <a:r>
              <a:rPr kumimoji="0" lang="en-GB" sz="2400" b="0" i="1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ab</a:t>
            </a:r>
          </a:p>
        </p:txBody>
      </p:sp>
      <p:sp>
        <p:nvSpPr>
          <p:cNvPr id="10" name="Text Box 16">
            <a:extLst>
              <a:ext uri="{FF2B5EF4-FFF2-40B4-BE49-F238E27FC236}">
                <a16:creationId xmlns:a16="http://schemas.microsoft.com/office/drawing/2014/main" id="{4897D52A-BDF1-4326-A8B1-F6E0B95486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8500" y="5145742"/>
            <a:ext cx="25812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kumimoji="0" lang="en-GB" sz="2400" b="1" i="0" u="none" strike="noStrike" kern="0" cap="none" spc="0" normalizeH="0" baseline="0" noProof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  <a:r>
              <a:rPr kumimoji="0" lang="en-GB" sz="2400" b="1" i="1" u="none" strike="noStrike" kern="0" cap="none" spc="0" normalizeH="0" baseline="0" noProof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a </a:t>
            </a:r>
            <a:r>
              <a:rPr kumimoji="0" lang="en-GB" sz="2400" b="1" i="0" u="none" strike="noStrike" kern="0" cap="none" spc="0" normalizeH="0" baseline="0" noProof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+ 10</a:t>
            </a:r>
            <a:r>
              <a:rPr kumimoji="0" lang="en-GB" sz="2400" b="1" i="1" u="none" strike="noStrike" kern="0" cap="none" spc="0" normalizeH="0" baseline="0" noProof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b</a:t>
            </a:r>
            <a:r>
              <a:rPr kumimoji="0" lang="en-GB" sz="2400" b="1" i="0" u="none" strike="noStrike" kern="0" cap="none" spc="0" normalizeH="0" baseline="0" noProof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– 5</a:t>
            </a:r>
            <a:r>
              <a:rPr kumimoji="0" lang="en-GB" sz="2400" b="1" i="1" u="none" strike="noStrike" kern="0" cap="none" spc="0" normalizeH="0" baseline="0" noProof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ab</a:t>
            </a:r>
          </a:p>
        </p:txBody>
      </p:sp>
      <p:sp>
        <p:nvSpPr>
          <p:cNvPr id="11" name="Rectangle 17">
            <a:extLst>
              <a:ext uri="{FF2B5EF4-FFF2-40B4-BE49-F238E27FC236}">
                <a16:creationId xmlns:a16="http://schemas.microsoft.com/office/drawing/2014/main" id="{1A19029F-74A4-424A-B2A4-2C0333685DA7}"/>
              </a:ext>
            </a:extLst>
          </p:cNvPr>
          <p:cNvSpPr txBox="1">
            <a:spLocks noChangeArrowheads="1"/>
          </p:cNvSpPr>
          <p:nvPr/>
        </p:nvSpPr>
        <p:spPr>
          <a:xfrm>
            <a:off x="297766" y="208496"/>
            <a:ext cx="7772400" cy="533400"/>
          </a:xfrm>
          <a:prstGeom prst="rect">
            <a:avLst/>
          </a:prstGeom>
          <a:noFill/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1200" cap="none" spc="0" normalizeH="0" baseline="0" noProof="0">
                <a:ln>
                  <a:noFill/>
                </a:ln>
                <a:solidFill>
                  <a:srgbClr val="5B0091"/>
                </a:solidFill>
                <a:effectLst/>
                <a:uLnTx/>
                <a:uFillTx/>
                <a:latin typeface="Comic Sans MS"/>
                <a:ea typeface="+mj-ea"/>
                <a:cs typeface="+mj-cs"/>
              </a:rPr>
              <a:t>Expanding brackets then simplifying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rgbClr val="04617B"/>
              </a:solidFill>
              <a:effectLst/>
              <a:uLnTx/>
              <a:uFillTx/>
              <a:latin typeface="Comic Sans MS"/>
              <a:ea typeface="+mj-ea"/>
              <a:cs typeface="+mj-cs"/>
            </a:endParaRPr>
          </a:p>
        </p:txBody>
      </p:sp>
      <p:sp>
        <p:nvSpPr>
          <p:cNvPr id="14" name="Text Box 18">
            <a:extLst>
              <a:ext uri="{FF2B5EF4-FFF2-40B4-BE49-F238E27FC236}">
                <a16:creationId xmlns:a16="http://schemas.microsoft.com/office/drawing/2014/main" id="{7A16EE85-5AEF-4E02-B2A3-59377FB9DD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924955"/>
            <a:ext cx="34258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5(3</a:t>
            </a:r>
            <a:r>
              <a:rPr kumimoji="0" lang="en-GB" sz="2400" b="0" i="1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a</a:t>
            </a:r>
            <a:r>
              <a:rPr kumimoji="0" lang="en-GB" sz="2400" b="0" i="0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+ 2</a:t>
            </a:r>
            <a:r>
              <a:rPr kumimoji="0" lang="en-GB" sz="2400" b="0" i="1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b</a:t>
            </a:r>
            <a:r>
              <a:rPr kumimoji="0" lang="en-GB" sz="2400" b="0" i="0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) – </a:t>
            </a:r>
            <a:r>
              <a:rPr kumimoji="0" lang="en-GB" sz="2400" b="0" i="1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a</a:t>
            </a:r>
            <a:r>
              <a:rPr kumimoji="0" lang="en-GB" sz="2400" b="0" i="0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(2 + 5</a:t>
            </a:r>
            <a:r>
              <a:rPr kumimoji="0" lang="en-GB" sz="2400" b="0" i="1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Times New Roman" panose="02020603050405020304" pitchFamily="18" charset="0"/>
                <a:cs typeface="Arial" panose="020B0604020202020204" pitchFamily="34" charset="0"/>
              </a:rPr>
              <a:t>b</a:t>
            </a:r>
            <a:r>
              <a:rPr kumimoji="0" lang="en-GB" sz="2400" b="0" i="0" u="none" strike="noStrike" kern="0" cap="none" spc="0" normalizeH="0" baseline="0" noProof="0">
                <a:ln>
                  <a:noFill/>
                </a:ln>
                <a:solidFill>
                  <a:srgbClr val="010066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) = </a:t>
            </a:r>
          </a:p>
        </p:txBody>
      </p:sp>
      <p:sp>
        <p:nvSpPr>
          <p:cNvPr id="15" name="AutoShape 19">
            <a:extLst>
              <a:ext uri="{FF2B5EF4-FFF2-40B4-BE49-F238E27FC236}">
                <a16:creationId xmlns:a16="http://schemas.microsoft.com/office/drawing/2014/main" id="{60E7657C-9F4A-45DD-86BE-B11938704D4A}"/>
              </a:ext>
            </a:extLst>
          </p:cNvPr>
          <p:cNvSpPr>
            <a:spLocks/>
          </p:cNvSpPr>
          <p:nvPr/>
        </p:nvSpPr>
        <p:spPr bwMode="auto">
          <a:xfrm rot="5400000">
            <a:off x="1785938" y="3710642"/>
            <a:ext cx="190500" cy="381000"/>
          </a:xfrm>
          <a:prstGeom prst="leftBracket">
            <a:avLst>
              <a:gd name="adj" fmla="val 100000"/>
            </a:avLst>
          </a:prstGeom>
          <a:noFill/>
          <a:ln w="28575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AutoShape 20">
            <a:extLst>
              <a:ext uri="{FF2B5EF4-FFF2-40B4-BE49-F238E27FC236}">
                <a16:creationId xmlns:a16="http://schemas.microsoft.com/office/drawing/2014/main" id="{DE0EB9D6-F526-494B-BD5B-E0E594B81650}"/>
              </a:ext>
            </a:extLst>
          </p:cNvPr>
          <p:cNvSpPr>
            <a:spLocks/>
          </p:cNvSpPr>
          <p:nvPr/>
        </p:nvSpPr>
        <p:spPr bwMode="auto">
          <a:xfrm rot="5400000">
            <a:off x="2074863" y="3313767"/>
            <a:ext cx="298450" cy="1066800"/>
          </a:xfrm>
          <a:prstGeom prst="leftBracket">
            <a:avLst>
              <a:gd name="adj" fmla="val 175530"/>
            </a:avLst>
          </a:prstGeom>
          <a:noFill/>
          <a:ln w="28575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AutoShape 21">
            <a:extLst>
              <a:ext uri="{FF2B5EF4-FFF2-40B4-BE49-F238E27FC236}">
                <a16:creationId xmlns:a16="http://schemas.microsoft.com/office/drawing/2014/main" id="{95576017-9D63-435E-9053-5BC9CA533DD3}"/>
              </a:ext>
            </a:extLst>
          </p:cNvPr>
          <p:cNvSpPr>
            <a:spLocks/>
          </p:cNvSpPr>
          <p:nvPr/>
        </p:nvSpPr>
        <p:spPr bwMode="auto">
          <a:xfrm rot="5400000">
            <a:off x="3480594" y="3768586"/>
            <a:ext cx="190500" cy="265112"/>
          </a:xfrm>
          <a:prstGeom prst="leftBracket">
            <a:avLst>
              <a:gd name="adj" fmla="val 69583"/>
            </a:avLst>
          </a:prstGeom>
          <a:noFill/>
          <a:ln w="28575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AutoShape 22">
            <a:extLst>
              <a:ext uri="{FF2B5EF4-FFF2-40B4-BE49-F238E27FC236}">
                <a16:creationId xmlns:a16="http://schemas.microsoft.com/office/drawing/2014/main" id="{6D9ECB74-3F3A-43B5-AE2A-6B373587FAAC}"/>
              </a:ext>
            </a:extLst>
          </p:cNvPr>
          <p:cNvSpPr>
            <a:spLocks/>
          </p:cNvSpPr>
          <p:nvPr/>
        </p:nvSpPr>
        <p:spPr bwMode="auto">
          <a:xfrm rot="5400000">
            <a:off x="3714751" y="3426479"/>
            <a:ext cx="298450" cy="841375"/>
          </a:xfrm>
          <a:prstGeom prst="leftBracket">
            <a:avLst>
              <a:gd name="adj" fmla="val 140957"/>
            </a:avLst>
          </a:prstGeom>
          <a:noFill/>
          <a:ln w="28575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tangle 24">
            <a:extLst>
              <a:ext uri="{FF2B5EF4-FFF2-40B4-BE49-F238E27FC236}">
                <a16:creationId xmlns:a16="http://schemas.microsoft.com/office/drawing/2014/main" id="{21524555-056F-4E7A-ACFA-FA2BCCDC97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9238" y="1508780"/>
            <a:ext cx="6281737" cy="579437"/>
          </a:xfrm>
          <a:prstGeom prst="rect">
            <a:avLst/>
          </a:prstGeom>
          <a:solidFill>
            <a:srgbClr val="FFFFCC"/>
          </a:solidFill>
          <a:ln w="28575">
            <a:solidFill>
              <a:sysClr val="windowText" lastClr="00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rgbClr val="010066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0" name="Group 25">
            <a:extLst>
              <a:ext uri="{FF2B5EF4-FFF2-40B4-BE49-F238E27FC236}">
                <a16:creationId xmlns:a16="http://schemas.microsoft.com/office/drawing/2014/main" id="{2A831D83-2296-47C2-B2EF-97B158E642EE}"/>
              </a:ext>
            </a:extLst>
          </p:cNvPr>
          <p:cNvGrpSpPr>
            <a:grpSpLocks/>
          </p:cNvGrpSpPr>
          <p:nvPr/>
        </p:nvGrpSpPr>
        <p:grpSpPr bwMode="auto">
          <a:xfrm>
            <a:off x="1539875" y="1569105"/>
            <a:ext cx="6240463" cy="457200"/>
            <a:chOff x="719" y="1069"/>
            <a:chExt cx="3931" cy="288"/>
          </a:xfrm>
        </p:grpSpPr>
        <p:sp>
          <p:nvSpPr>
            <p:cNvPr id="21" name="Text Box 26">
              <a:extLst>
                <a:ext uri="{FF2B5EF4-FFF2-40B4-BE49-F238E27FC236}">
                  <a16:creationId xmlns:a16="http://schemas.microsoft.com/office/drawing/2014/main" id="{55DA9E27-9B3E-423E-8503-996E2E57F8C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9" y="1069"/>
              <a:ext cx="188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0" i="0" u="none" strike="noStrike" kern="0" cap="none" spc="0" normalizeH="0" baseline="0" noProof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Expand and simplify:</a:t>
              </a:r>
            </a:p>
          </p:txBody>
        </p:sp>
        <p:sp>
          <p:nvSpPr>
            <p:cNvPr id="22" name="Text Box 27">
              <a:extLst>
                <a:ext uri="{FF2B5EF4-FFF2-40B4-BE49-F238E27FC236}">
                  <a16:creationId xmlns:a16="http://schemas.microsoft.com/office/drawing/2014/main" id="{64AD8826-B1B0-4458-BE31-C588826C54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7" y="1069"/>
              <a:ext cx="199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10066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0" i="0" u="none" strike="noStrike" kern="0" cap="none" spc="0" normalizeH="0" baseline="0" noProof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5(3</a:t>
              </a:r>
              <a:r>
                <a:rPr kumimoji="0" lang="en-GB" sz="2400" b="0" i="1" u="none" strike="noStrike" kern="0" cap="none" spc="0" normalizeH="0" baseline="0" noProof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Times New Roman" panose="02020603050405020304" pitchFamily="18" charset="0"/>
                  <a:cs typeface="Arial" panose="020B0604020202020204" pitchFamily="34" charset="0"/>
                </a:rPr>
                <a:t>a</a:t>
              </a:r>
              <a:r>
                <a:rPr kumimoji="0" lang="en-GB" sz="2400" b="0" i="0" u="none" strike="noStrike" kern="0" cap="none" spc="0" normalizeH="0" baseline="0" noProof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 + 2</a:t>
              </a:r>
              <a:r>
                <a:rPr kumimoji="0" lang="en-GB" sz="2400" b="0" i="1" u="none" strike="noStrike" kern="0" cap="none" spc="0" normalizeH="0" baseline="0" noProof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Times New Roman" panose="02020603050405020304" pitchFamily="18" charset="0"/>
                  <a:cs typeface="Arial" panose="020B0604020202020204" pitchFamily="34" charset="0"/>
                </a:rPr>
                <a:t>b</a:t>
              </a:r>
              <a:r>
                <a:rPr kumimoji="0" lang="en-GB" sz="2400" b="0" i="0" u="none" strike="noStrike" kern="0" cap="none" spc="0" normalizeH="0" baseline="0" noProof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) – </a:t>
              </a:r>
              <a:r>
                <a:rPr kumimoji="0" lang="en-GB" sz="2400" b="0" i="1" u="none" strike="noStrike" kern="0" cap="none" spc="0" normalizeH="0" baseline="0" noProof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Times New Roman" panose="02020603050405020304" pitchFamily="18" charset="0"/>
                  <a:cs typeface="Arial" panose="020B0604020202020204" pitchFamily="34" charset="0"/>
                </a:rPr>
                <a:t>a</a:t>
              </a:r>
              <a:r>
                <a:rPr kumimoji="0" lang="en-GB" sz="2400" b="0" i="0" u="none" strike="noStrike" kern="0" cap="none" spc="0" normalizeH="0" baseline="0" noProof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(2 + 5</a:t>
              </a:r>
              <a:r>
                <a:rPr kumimoji="0" lang="en-GB" sz="2400" b="0" i="1" u="none" strike="noStrike" kern="0" cap="none" spc="0" normalizeH="0" baseline="0" noProof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Times New Roman" panose="02020603050405020304" pitchFamily="18" charset="0"/>
                  <a:cs typeface="Arial" panose="020B0604020202020204" pitchFamily="34" charset="0"/>
                </a:rPr>
                <a:t>b</a:t>
              </a:r>
              <a:r>
                <a:rPr kumimoji="0" lang="en-GB" sz="2400" b="0" i="0" u="none" strike="noStrike" kern="0" cap="none" spc="0" normalizeH="0" baseline="0" noProof="0">
                  <a:ln>
                    <a:noFill/>
                  </a:ln>
                  <a:solidFill>
                    <a:srgbClr val="010066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)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81762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  <p:bldP spid="5" grpId="0" autoUpdateAnimBg="0"/>
      <p:bldP spid="6" grpId="0" autoUpdateAnimBg="0"/>
      <p:bldP spid="7" grpId="0" autoUpdateAnimBg="0"/>
      <p:bldP spid="8" grpId="0" autoUpdateAnimBg="0"/>
      <p:bldP spid="9" grpId="0" autoUpdateAnimBg="0"/>
      <p:bldP spid="10" grpId="0" autoUpdateAnimBg="0"/>
      <p:bldP spid="14" grpId="0"/>
      <p:bldP spid="15" grpId="0" animBg="1"/>
      <p:bldP spid="16" grpId="0" animBg="1"/>
      <p:bldP spid="17" grpId="0" animBg="1"/>
      <p:bldP spid="1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775" y="762000"/>
            <a:ext cx="4572000" cy="293741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Thank you for using resources from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16894" y="4050015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88194" y="448562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you have a special request, drop us an email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4896652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365760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more resources visit our website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F8896E2-D8DB-4758-8A10-D5AAB1A6E5AC}"/>
              </a:ext>
            </a:extLst>
          </p:cNvPr>
          <p:cNvSpPr txBox="1"/>
          <p:nvPr/>
        </p:nvSpPr>
        <p:spPr>
          <a:xfrm>
            <a:off x="76200" y="5342672"/>
            <a:ext cx="899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Get 20% off in your next purchase from our website, just use this code when checkout: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MSUPPORT_20</a:t>
            </a:r>
            <a:endParaRPr kumimoji="0" lang="en-GB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22818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66886FE-CDF7-48B4-A8F2-45D19DE436E0}" vid="{373654BB-9A06-437F-ADB5-89B4FE0E016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4_IBAA</Template>
  <TotalTime>260</TotalTime>
  <Words>554</Words>
  <Application>Microsoft Office PowerPoint</Application>
  <PresentationFormat>On-screen Show (4:3)</PresentationFormat>
  <Paragraphs>98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Comic Sans MS</vt:lpstr>
      <vt:lpstr>Times New Roman</vt:lpstr>
      <vt:lpstr>Wingdings 2</vt:lpstr>
      <vt:lpstr>Theme1</vt:lpstr>
      <vt:lpstr>The distributive law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Problem solving using linear equations</dc:title>
  <dc:creator>Mathssupport</dc:creator>
  <cp:lastModifiedBy>Orlando Hurtado</cp:lastModifiedBy>
  <cp:revision>23</cp:revision>
  <dcterms:created xsi:type="dcterms:W3CDTF">2020-12-17T09:22:17Z</dcterms:created>
  <dcterms:modified xsi:type="dcterms:W3CDTF">2021-02-20T07:36:45Z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howTimer">
    <vt:bool>true</vt:bool>
  </property>
  <property fmtid="{D5CDD505-2E9C-101B-9397-08002B2CF9AE}" pid="3" name="ShowPercent">
    <vt:bool>true</vt:bool>
  </property>
</Properties>
</file>