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8"/>
  </p:notesMasterIdLst>
  <p:handoutMasterIdLst>
    <p:handoutMasterId r:id="rId9"/>
  </p:handoutMasterIdLst>
  <p:sldIdLst>
    <p:sldId id="256" r:id="rId2"/>
    <p:sldId id="259" r:id="rId3"/>
    <p:sldId id="318" r:id="rId4"/>
    <p:sldId id="319" r:id="rId5"/>
    <p:sldId id="320" r:id="rId6"/>
    <p:sldId id="317" r:id="rId7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6600"/>
    <a:srgbClr val="FF6600"/>
    <a:srgbClr val="CC0099"/>
    <a:srgbClr val="99CCFF"/>
    <a:srgbClr val="FF7C8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49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19 February 2021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2/19/2021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19 February 2021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/>
          </a:bodyPr>
          <a:lstStyle/>
          <a:p>
            <a:r>
              <a:rPr lang="en-GB" dirty="0"/>
              <a:t>Further expansion</a:t>
            </a:r>
            <a:endParaRPr lang="en-US" dirty="0"/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143000" y="3200400"/>
            <a:ext cx="7086600" cy="914400"/>
          </a:xfrm>
        </p:spPr>
        <p:txBody>
          <a:bodyPr/>
          <a:lstStyle/>
          <a:p>
            <a:pPr marL="688975" indent="-688975"/>
            <a:r>
              <a:rPr lang="en-US" dirty="0"/>
              <a:t>LO: </a:t>
            </a:r>
            <a:r>
              <a:rPr lang="en-US" altLang="en-US" dirty="0"/>
              <a:t>To </a:t>
            </a:r>
            <a:r>
              <a:rPr lang="en-GB" altLang="en-US" dirty="0"/>
              <a:t>e</a:t>
            </a:r>
            <a:r>
              <a:rPr lang="en-GB" dirty="0"/>
              <a:t>xpand more complicated brackets</a:t>
            </a:r>
            <a:r>
              <a:rPr lang="en-US" dirty="0"/>
              <a:t>.</a:t>
            </a:r>
            <a:endParaRPr lang="en-GB" dirty="0"/>
          </a:p>
          <a:p>
            <a:pPr marL="633413" indent="-633413" algn="l"/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95F99B81-612F-4C1F-B9B7-4F4F8E3214D6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2C81566D-A50D-4C1A-A63C-77B37B98522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8FEF453C-444E-4433-AE53-E7003D6DD61C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9249A294-8676-4607-A393-0E6D58890C8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Text Box 6">
            <a:extLst>
              <a:ext uri="{FF2B5EF4-FFF2-40B4-BE49-F238E27FC236}">
                <a16:creationId xmlns:a16="http://schemas.microsoft.com/office/drawing/2014/main" id="{A128085C-F5A6-4211-AD74-F3C694B682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438" y="1988840"/>
            <a:ext cx="30348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Expand and simplify</a:t>
            </a:r>
          </a:p>
        </p:txBody>
      </p:sp>
      <p:sp>
        <p:nvSpPr>
          <p:cNvPr id="97" name="Text Box 7">
            <a:extLst>
              <a:ext uri="{FF2B5EF4-FFF2-40B4-BE49-F238E27FC236}">
                <a16:creationId xmlns:a16="http://schemas.microsoft.com/office/drawing/2014/main" id="{3A9824A7-D1BD-4C5B-8E48-6990A7C55A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1757" y="3017267"/>
            <a:ext cx="402866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dirty="0"/>
              <a:t>(3</a:t>
            </a:r>
            <a:r>
              <a:rPr lang="en-GB" sz="3200" i="1" dirty="0">
                <a:latin typeface="Times New Roman" pitchFamily="18" charset="0"/>
              </a:rPr>
              <a:t>x</a:t>
            </a:r>
            <a:r>
              <a:rPr lang="en-GB" sz="3200" dirty="0"/>
              <a:t> + 2) (</a:t>
            </a:r>
            <a:r>
              <a:rPr lang="en-GB" sz="3200" i="1" dirty="0">
                <a:latin typeface="Times New Roman" pitchFamily="18" charset="0"/>
              </a:rPr>
              <a:t>x</a:t>
            </a:r>
            <a:r>
              <a:rPr lang="en-GB" sz="3200" baseline="30000" dirty="0">
                <a:latin typeface="Times New Roman" pitchFamily="18" charset="0"/>
              </a:rPr>
              <a:t>2</a:t>
            </a:r>
            <a:r>
              <a:rPr lang="en-GB" sz="3200" dirty="0"/>
              <a:t> – 4</a:t>
            </a:r>
            <a:r>
              <a:rPr lang="en-GB" sz="3200" i="1" dirty="0">
                <a:latin typeface="Times New Roman" pitchFamily="18" charset="0"/>
              </a:rPr>
              <a:t>x</a:t>
            </a:r>
            <a:r>
              <a:rPr lang="en-GB" sz="3200" dirty="0"/>
              <a:t> + 1) </a:t>
            </a:r>
          </a:p>
        </p:txBody>
      </p:sp>
      <p:sp>
        <p:nvSpPr>
          <p:cNvPr id="98" name="Text Box 8">
            <a:extLst>
              <a:ext uri="{FF2B5EF4-FFF2-40B4-BE49-F238E27FC236}">
                <a16:creationId xmlns:a16="http://schemas.microsoft.com/office/drawing/2014/main" id="{91689DAC-6E0C-4352-BFBD-D655C4EEA3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4221088"/>
            <a:ext cx="398246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Comic Sans MS" panose="030F0702030302020204" pitchFamily="66" charset="0"/>
              </a:rPr>
              <a:t>3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GB" sz="1800" dirty="0">
                <a:solidFill>
                  <a:srgbClr val="FF6600"/>
                </a:solidFill>
                <a:latin typeface="Comic Sans MS" panose="030F0702030302020204" pitchFamily="66" charset="0"/>
              </a:rPr>
              <a:t> multiplied by each term in the second brackets</a:t>
            </a:r>
          </a:p>
        </p:txBody>
      </p:sp>
      <p:sp>
        <p:nvSpPr>
          <p:cNvPr id="99" name="AutoShape 9">
            <a:extLst>
              <a:ext uri="{FF2B5EF4-FFF2-40B4-BE49-F238E27FC236}">
                <a16:creationId xmlns:a16="http://schemas.microsoft.com/office/drawing/2014/main" id="{B1D80E9C-C0A0-4D2D-8D43-950868B6E04F}"/>
              </a:ext>
            </a:extLst>
          </p:cNvPr>
          <p:cNvSpPr>
            <a:spLocks/>
          </p:cNvSpPr>
          <p:nvPr/>
        </p:nvSpPr>
        <p:spPr bwMode="auto">
          <a:xfrm rot="5400000">
            <a:off x="3800132" y="2099053"/>
            <a:ext cx="577826" cy="1541972"/>
          </a:xfrm>
          <a:prstGeom prst="leftBracket">
            <a:avLst>
              <a:gd name="adj" fmla="val 100000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3200"/>
          </a:p>
        </p:txBody>
      </p:sp>
      <p:sp>
        <p:nvSpPr>
          <p:cNvPr id="100" name="AutoShape 10">
            <a:extLst>
              <a:ext uri="{FF2B5EF4-FFF2-40B4-BE49-F238E27FC236}">
                <a16:creationId xmlns:a16="http://schemas.microsoft.com/office/drawing/2014/main" id="{6F3388F2-6613-4B10-A5C1-AF0A8A7062F0}"/>
              </a:ext>
            </a:extLst>
          </p:cNvPr>
          <p:cNvSpPr>
            <a:spLocks/>
          </p:cNvSpPr>
          <p:nvPr/>
        </p:nvSpPr>
        <p:spPr bwMode="auto">
          <a:xfrm rot="5400000" flipH="1">
            <a:off x="4807527" y="2932807"/>
            <a:ext cx="314571" cy="1518631"/>
          </a:xfrm>
          <a:prstGeom prst="leftBracket">
            <a:avLst>
              <a:gd name="adj" fmla="val 104198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3200"/>
          </a:p>
        </p:txBody>
      </p:sp>
      <p:sp>
        <p:nvSpPr>
          <p:cNvPr id="101" name="AutoShape 11">
            <a:extLst>
              <a:ext uri="{FF2B5EF4-FFF2-40B4-BE49-F238E27FC236}">
                <a16:creationId xmlns:a16="http://schemas.microsoft.com/office/drawing/2014/main" id="{29FA9B58-698C-49E7-89F3-DCFC3E09FF2F}"/>
              </a:ext>
            </a:extLst>
          </p:cNvPr>
          <p:cNvSpPr>
            <a:spLocks/>
          </p:cNvSpPr>
          <p:nvPr/>
        </p:nvSpPr>
        <p:spPr bwMode="auto">
          <a:xfrm rot="5400000" flipH="1">
            <a:off x="4348099" y="3365346"/>
            <a:ext cx="360039" cy="663823"/>
          </a:xfrm>
          <a:prstGeom prst="leftBracket">
            <a:avLst>
              <a:gd name="adj" fmla="val 100000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3200"/>
          </a:p>
        </p:txBody>
      </p:sp>
      <p:sp>
        <p:nvSpPr>
          <p:cNvPr id="102" name="AutoShape 12">
            <a:extLst>
              <a:ext uri="{FF2B5EF4-FFF2-40B4-BE49-F238E27FC236}">
                <a16:creationId xmlns:a16="http://schemas.microsoft.com/office/drawing/2014/main" id="{0927ABE7-82D0-4BC2-9F40-128315223332}"/>
              </a:ext>
            </a:extLst>
          </p:cNvPr>
          <p:cNvSpPr>
            <a:spLocks/>
          </p:cNvSpPr>
          <p:nvPr/>
        </p:nvSpPr>
        <p:spPr bwMode="auto">
          <a:xfrm rot="5400000">
            <a:off x="4276264" y="1625433"/>
            <a:ext cx="505816" cy="2389912"/>
          </a:xfrm>
          <a:prstGeom prst="leftBracket">
            <a:avLst>
              <a:gd name="adj" fmla="val 160819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3200"/>
          </a:p>
        </p:txBody>
      </p:sp>
      <p:sp>
        <p:nvSpPr>
          <p:cNvPr id="103" name="Text Box 13">
            <a:extLst>
              <a:ext uri="{FF2B5EF4-FFF2-40B4-BE49-F238E27FC236}">
                <a16:creationId xmlns:a16="http://schemas.microsoft.com/office/drawing/2014/main" id="{2BC011FE-7AA2-42BC-982A-902F07C546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6247" y="5404816"/>
            <a:ext cx="7537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dirty="0"/>
              <a:t>3</a:t>
            </a:r>
            <a:r>
              <a:rPr lang="en-GB" sz="3200" i="1" dirty="0">
                <a:latin typeface="Times New Roman" pitchFamily="18" charset="0"/>
              </a:rPr>
              <a:t>x</a:t>
            </a:r>
            <a:r>
              <a:rPr lang="en-GB" sz="3200" baseline="30000" dirty="0">
                <a:latin typeface="Times New Roman" pitchFamily="18" charset="0"/>
              </a:rPr>
              <a:t>3</a:t>
            </a:r>
          </a:p>
        </p:txBody>
      </p:sp>
      <p:sp>
        <p:nvSpPr>
          <p:cNvPr id="104" name="Text Box 14">
            <a:extLst>
              <a:ext uri="{FF2B5EF4-FFF2-40B4-BE49-F238E27FC236}">
                <a16:creationId xmlns:a16="http://schemas.microsoft.com/office/drawing/2014/main" id="{F0BE329B-F5D6-4293-9548-66EAAC3BB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6837" y="5404817"/>
            <a:ext cx="123303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/>
              <a:t>-</a:t>
            </a:r>
            <a:r>
              <a:rPr lang="en-GB" sz="3200" dirty="0"/>
              <a:t> 10</a:t>
            </a:r>
            <a:r>
              <a:rPr lang="en-GB" sz="3200" i="1" dirty="0">
                <a:latin typeface="Times New Roman" pitchFamily="18" charset="0"/>
              </a:rPr>
              <a:t>x</a:t>
            </a:r>
            <a:r>
              <a:rPr lang="en-GB" sz="3200" baseline="30000" dirty="0">
                <a:latin typeface="Times New Roman" pitchFamily="18" charset="0"/>
              </a:rPr>
              <a:t>2</a:t>
            </a:r>
          </a:p>
        </p:txBody>
      </p:sp>
      <p:sp>
        <p:nvSpPr>
          <p:cNvPr id="105" name="Text Box 15">
            <a:extLst>
              <a:ext uri="{FF2B5EF4-FFF2-40B4-BE49-F238E27FC236}">
                <a16:creationId xmlns:a16="http://schemas.microsoft.com/office/drawing/2014/main" id="{B4A1D939-3D9D-4C0A-84E3-EC28E89E1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8986" y="5415248"/>
            <a:ext cx="91242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dirty="0"/>
              <a:t>- 5</a:t>
            </a:r>
            <a:r>
              <a:rPr lang="en-GB" sz="3200" i="1" dirty="0">
                <a:latin typeface="Times New Roman" pitchFamily="18" charset="0"/>
              </a:rPr>
              <a:t>x</a:t>
            </a:r>
          </a:p>
        </p:txBody>
      </p:sp>
      <p:sp>
        <p:nvSpPr>
          <p:cNvPr id="106" name="Text Box 16">
            <a:extLst>
              <a:ext uri="{FF2B5EF4-FFF2-40B4-BE49-F238E27FC236}">
                <a16:creationId xmlns:a16="http://schemas.microsoft.com/office/drawing/2014/main" id="{502BAF8B-7A77-4E3A-897C-91CF0AEF69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5333" y="5407751"/>
            <a:ext cx="75533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dirty="0"/>
              <a:t>+ 2</a:t>
            </a:r>
            <a:endParaRPr lang="en-GB" sz="3200" i="1" dirty="0">
              <a:latin typeface="Times New Roman" pitchFamily="18" charset="0"/>
            </a:endParaRPr>
          </a:p>
        </p:txBody>
      </p:sp>
      <p:sp>
        <p:nvSpPr>
          <p:cNvPr id="107" name="Rectangle 20">
            <a:extLst>
              <a:ext uri="{FF2B5EF4-FFF2-40B4-BE49-F238E27FC236}">
                <a16:creationId xmlns:a16="http://schemas.microsoft.com/office/drawing/2014/main" id="{B9CB58B6-D999-43B2-8C36-3BEAE197CA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0813"/>
            <a:ext cx="7772400" cy="533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bIns="91440" anchor="b" anchorCtr="0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b="1">
                <a:solidFill>
                  <a:srgbClr val="5B0091"/>
                </a:solidFill>
              </a:rPr>
              <a:t>Expanding brackets then simplifying</a:t>
            </a:r>
            <a:endParaRPr lang="en-GB" sz="2800"/>
          </a:p>
        </p:txBody>
      </p:sp>
      <p:sp>
        <p:nvSpPr>
          <p:cNvPr id="108" name="Text Box 8">
            <a:extLst>
              <a:ext uri="{FF2B5EF4-FFF2-40B4-BE49-F238E27FC236}">
                <a16:creationId xmlns:a16="http://schemas.microsoft.com/office/drawing/2014/main" id="{B3DBAD61-0C6E-41AB-BCFC-79C7674326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346" y="980728"/>
            <a:ext cx="847712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When expressions containing more than two terms are multiplied together, we can still use the </a:t>
            </a:r>
            <a:r>
              <a:rPr lang="en-GB" sz="2400" b="1" dirty="0">
                <a:solidFill>
                  <a:srgbClr val="FF6600"/>
                </a:solidFill>
                <a:latin typeface="Comic Sans MS" panose="030F0702030302020204" pitchFamily="66" charset="0"/>
              </a:rPr>
              <a:t>distributive law</a:t>
            </a:r>
            <a:r>
              <a:rPr lang="en-GB" sz="2400" dirty="0">
                <a:latin typeface="Comic Sans MS" panose="030F0702030302020204" pitchFamily="66" charset="0"/>
              </a:rPr>
              <a:t>. </a:t>
            </a:r>
          </a:p>
        </p:txBody>
      </p:sp>
      <p:sp>
        <p:nvSpPr>
          <p:cNvPr id="109" name="AutoShape 12">
            <a:extLst>
              <a:ext uri="{FF2B5EF4-FFF2-40B4-BE49-F238E27FC236}">
                <a16:creationId xmlns:a16="http://schemas.microsoft.com/office/drawing/2014/main" id="{9C193AE4-2811-473B-A929-6352E74027A8}"/>
              </a:ext>
            </a:extLst>
          </p:cNvPr>
          <p:cNvSpPr>
            <a:spLocks/>
          </p:cNvSpPr>
          <p:nvPr/>
        </p:nvSpPr>
        <p:spPr bwMode="auto">
          <a:xfrm rot="5400000">
            <a:off x="4658660" y="1216932"/>
            <a:ext cx="505816" cy="3209296"/>
          </a:xfrm>
          <a:prstGeom prst="leftBracket">
            <a:avLst>
              <a:gd name="adj" fmla="val 160819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3200"/>
          </a:p>
        </p:txBody>
      </p:sp>
      <p:sp>
        <p:nvSpPr>
          <p:cNvPr id="110" name="AutoShape 10">
            <a:extLst>
              <a:ext uri="{FF2B5EF4-FFF2-40B4-BE49-F238E27FC236}">
                <a16:creationId xmlns:a16="http://schemas.microsoft.com/office/drawing/2014/main" id="{D1D0B867-F8D2-4FE7-9C51-BE5257279351}"/>
              </a:ext>
            </a:extLst>
          </p:cNvPr>
          <p:cNvSpPr>
            <a:spLocks/>
          </p:cNvSpPr>
          <p:nvPr/>
        </p:nvSpPr>
        <p:spPr bwMode="auto">
          <a:xfrm rot="5400000" flipH="1">
            <a:off x="5164937" y="2525999"/>
            <a:ext cx="382549" cy="2320007"/>
          </a:xfrm>
          <a:prstGeom prst="leftBracket">
            <a:avLst>
              <a:gd name="adj" fmla="val 145833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3200"/>
          </a:p>
        </p:txBody>
      </p:sp>
      <p:sp>
        <p:nvSpPr>
          <p:cNvPr id="111" name="Text Box 13">
            <a:extLst>
              <a:ext uri="{FF2B5EF4-FFF2-40B4-BE49-F238E27FC236}">
                <a16:creationId xmlns:a16="http://schemas.microsoft.com/office/drawing/2014/main" id="{6AC4E95C-E66D-49A0-8439-22CBC9058A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0098" y="4164711"/>
            <a:ext cx="7537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dirty="0"/>
              <a:t>3</a:t>
            </a:r>
            <a:r>
              <a:rPr lang="en-GB" sz="3200" i="1" dirty="0">
                <a:latin typeface="Times New Roman" pitchFamily="18" charset="0"/>
              </a:rPr>
              <a:t>x</a:t>
            </a:r>
            <a:r>
              <a:rPr lang="en-GB" sz="3200" baseline="30000" dirty="0">
                <a:latin typeface="Times New Roman" pitchFamily="18" charset="0"/>
              </a:rPr>
              <a:t>3</a:t>
            </a:r>
          </a:p>
        </p:txBody>
      </p:sp>
      <p:sp>
        <p:nvSpPr>
          <p:cNvPr id="112" name="Text Box 14">
            <a:extLst>
              <a:ext uri="{FF2B5EF4-FFF2-40B4-BE49-F238E27FC236}">
                <a16:creationId xmlns:a16="http://schemas.microsoft.com/office/drawing/2014/main" id="{6A521E3D-829B-415C-904C-8969B953D9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8586" y="4164711"/>
            <a:ext cx="123303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dirty="0"/>
              <a:t>- 12</a:t>
            </a:r>
            <a:r>
              <a:rPr lang="en-GB" sz="3200" i="1" dirty="0">
                <a:latin typeface="Times New Roman" pitchFamily="18" charset="0"/>
              </a:rPr>
              <a:t>x</a:t>
            </a:r>
            <a:r>
              <a:rPr lang="en-GB" sz="3200" baseline="30000" dirty="0">
                <a:latin typeface="Times New Roman" pitchFamily="18" charset="0"/>
              </a:rPr>
              <a:t>2</a:t>
            </a:r>
          </a:p>
        </p:txBody>
      </p:sp>
      <p:sp>
        <p:nvSpPr>
          <p:cNvPr id="113" name="Text Box 15">
            <a:extLst>
              <a:ext uri="{FF2B5EF4-FFF2-40B4-BE49-F238E27FC236}">
                <a16:creationId xmlns:a16="http://schemas.microsoft.com/office/drawing/2014/main" id="{810652E9-B91D-430F-AFA4-F14A123DB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4176" y="4164711"/>
            <a:ext cx="93807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dirty="0"/>
              <a:t>+ 3</a:t>
            </a:r>
            <a:r>
              <a:rPr lang="en-GB" sz="3200" i="1" dirty="0">
                <a:latin typeface="Times New Roman" pitchFamily="18" charset="0"/>
              </a:rPr>
              <a:t>x</a:t>
            </a:r>
          </a:p>
        </p:txBody>
      </p:sp>
      <p:sp>
        <p:nvSpPr>
          <p:cNvPr id="114" name="Text Box 8">
            <a:extLst>
              <a:ext uri="{FF2B5EF4-FFF2-40B4-BE49-F238E27FC236}">
                <a16:creationId xmlns:a16="http://schemas.microsoft.com/office/drawing/2014/main" id="{54981AC3-B1FB-4CF0-97CB-1C9EE64A1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4942909"/>
            <a:ext cx="398246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Comic Sans MS" panose="030F0702030302020204" pitchFamily="66" charset="0"/>
              </a:rPr>
              <a:t>2 multiplied by each term in the second brackets</a:t>
            </a:r>
          </a:p>
        </p:txBody>
      </p:sp>
      <p:sp>
        <p:nvSpPr>
          <p:cNvPr id="115" name="Text Box 13">
            <a:extLst>
              <a:ext uri="{FF2B5EF4-FFF2-40B4-BE49-F238E27FC236}">
                <a16:creationId xmlns:a16="http://schemas.microsoft.com/office/drawing/2014/main" id="{5DA0F478-99D2-4CD1-8EFE-55E461DE8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6837" y="4744532"/>
            <a:ext cx="107433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dirty="0"/>
              <a:t>+ 2</a:t>
            </a:r>
            <a:r>
              <a:rPr lang="en-GB" sz="3200" i="1" dirty="0">
                <a:latin typeface="Times New Roman" pitchFamily="18" charset="0"/>
              </a:rPr>
              <a:t>x</a:t>
            </a:r>
            <a:r>
              <a:rPr lang="en-GB" sz="3200" i="1" baseline="30000" dirty="0">
                <a:latin typeface="Times New Roman" pitchFamily="18" charset="0"/>
              </a:rPr>
              <a:t>2</a:t>
            </a:r>
          </a:p>
        </p:txBody>
      </p:sp>
      <p:sp>
        <p:nvSpPr>
          <p:cNvPr id="116" name="Text Box 14">
            <a:extLst>
              <a:ext uri="{FF2B5EF4-FFF2-40B4-BE49-F238E27FC236}">
                <a16:creationId xmlns:a16="http://schemas.microsoft.com/office/drawing/2014/main" id="{8EC2C360-C320-4DFA-AA3E-CC6C00555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6621" y="4718784"/>
            <a:ext cx="91242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dirty="0"/>
              <a:t>- 8</a:t>
            </a:r>
            <a:r>
              <a:rPr lang="en-GB" sz="3200" i="1" dirty="0">
                <a:latin typeface="Times New Roman" pitchFamily="18" charset="0"/>
              </a:rPr>
              <a:t>x</a:t>
            </a:r>
          </a:p>
        </p:txBody>
      </p:sp>
      <p:sp>
        <p:nvSpPr>
          <p:cNvPr id="117" name="Text Box 15">
            <a:extLst>
              <a:ext uri="{FF2B5EF4-FFF2-40B4-BE49-F238E27FC236}">
                <a16:creationId xmlns:a16="http://schemas.microsoft.com/office/drawing/2014/main" id="{4FF0AB61-46E1-4B44-9327-174023677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8806" y="4755876"/>
            <a:ext cx="75533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dirty="0"/>
              <a:t>+ 2</a:t>
            </a:r>
            <a:endParaRPr lang="en-GB" sz="3200" i="1" dirty="0">
              <a:latin typeface="Times New Roman" pitchFamily="18" charset="0"/>
            </a:endParaRPr>
          </a:p>
        </p:txBody>
      </p:sp>
      <p:sp>
        <p:nvSpPr>
          <p:cNvPr id="118" name="Text Box 8">
            <a:extLst>
              <a:ext uri="{FF2B5EF4-FFF2-40B4-BE49-F238E27FC236}">
                <a16:creationId xmlns:a16="http://schemas.microsoft.com/office/drawing/2014/main" id="{A782D4D5-857F-4E93-9D05-0FFDAAE267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5662989"/>
            <a:ext cx="39824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Comic Sans MS" panose="030F0702030302020204" pitchFamily="66" charset="0"/>
              </a:rPr>
              <a:t>Collecting like terms</a:t>
            </a:r>
          </a:p>
        </p:txBody>
      </p: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06FB5437-90D5-44C4-B22A-EA435444D7FB}"/>
              </a:ext>
            </a:extLst>
          </p:cNvPr>
          <p:cNvCxnSpPr/>
          <p:nvPr/>
        </p:nvCxnSpPr>
        <p:spPr>
          <a:xfrm>
            <a:off x="4716016" y="5404816"/>
            <a:ext cx="3674652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103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  <p:bldP spid="97" grpId="0"/>
      <p:bldP spid="98" grpId="0" autoUpdateAnimBg="0"/>
      <p:bldP spid="99" grpId="0" animBg="1"/>
      <p:bldP spid="100" grpId="0" animBg="1"/>
      <p:bldP spid="101" grpId="0" animBg="1"/>
      <p:bldP spid="102" grpId="0" animBg="1"/>
      <p:bldP spid="103" grpId="0" autoUpdateAnimBg="0"/>
      <p:bldP spid="104" grpId="0" autoUpdateAnimBg="0"/>
      <p:bldP spid="105" grpId="0" autoUpdateAnimBg="0"/>
      <p:bldP spid="106" grpId="0" autoUpdateAnimBg="0"/>
      <p:bldP spid="108" grpId="0" autoUpdateAnimBg="0"/>
      <p:bldP spid="109" grpId="0" animBg="1"/>
      <p:bldP spid="110" grpId="0" animBg="1"/>
      <p:bldP spid="111" grpId="0" autoUpdateAnimBg="0"/>
      <p:bldP spid="112" grpId="0" autoUpdateAnimBg="0"/>
      <p:bldP spid="113" grpId="0" autoUpdateAnimBg="0"/>
      <p:bldP spid="114" grpId="0" autoUpdateAnimBg="0"/>
      <p:bldP spid="115" grpId="0" autoUpdateAnimBg="0"/>
      <p:bldP spid="116" grpId="0" autoUpdateAnimBg="0"/>
      <p:bldP spid="117" grpId="0" autoUpdateAnimBg="0"/>
      <p:bldP spid="11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8FEF453C-444E-4433-AE53-E7003D6DD61C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9249A294-8676-4607-A393-0E6D58890C8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 Box 6">
            <a:extLst>
              <a:ext uri="{FF2B5EF4-FFF2-40B4-BE49-F238E27FC236}">
                <a16:creationId xmlns:a16="http://schemas.microsoft.com/office/drawing/2014/main" id="{F6D09933-3977-4134-9770-59CC626D0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438" y="1252538"/>
            <a:ext cx="13773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Simplify</a:t>
            </a:r>
          </a:p>
        </p:txBody>
      </p:sp>
      <p:sp>
        <p:nvSpPr>
          <p:cNvPr id="16" name="Rectangle 20">
            <a:extLst>
              <a:ext uri="{FF2B5EF4-FFF2-40B4-BE49-F238E27FC236}">
                <a16:creationId xmlns:a16="http://schemas.microsoft.com/office/drawing/2014/main" id="{81270DAD-13FD-46D8-8707-F4797240FB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0813"/>
            <a:ext cx="7772400" cy="533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bIns="91440" anchor="b" anchorCtr="0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b="1">
                <a:solidFill>
                  <a:srgbClr val="5B0091"/>
                </a:solidFill>
              </a:rPr>
              <a:t>Expanding brackets then simplifying</a:t>
            </a:r>
            <a:endParaRPr lang="en-GB" sz="2800"/>
          </a:p>
        </p:txBody>
      </p:sp>
      <p:sp>
        <p:nvSpPr>
          <p:cNvPr id="17" name="Text Box 7">
            <a:extLst>
              <a:ext uri="{FF2B5EF4-FFF2-40B4-BE49-F238E27FC236}">
                <a16:creationId xmlns:a16="http://schemas.microsoft.com/office/drawing/2014/main" id="{42D1521A-F471-47E4-AD73-6A419D70EC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7910" y="1177238"/>
            <a:ext cx="152958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dirty="0"/>
              <a:t>(</a:t>
            </a:r>
            <a:r>
              <a:rPr lang="en-GB" sz="3200" i="1" dirty="0">
                <a:latin typeface="Times New Roman" pitchFamily="18" charset="0"/>
              </a:rPr>
              <a:t>x</a:t>
            </a:r>
            <a:r>
              <a:rPr lang="en-GB" sz="3200" dirty="0"/>
              <a:t> + 4)</a:t>
            </a:r>
            <a:r>
              <a:rPr lang="en-GB" sz="3200" baseline="30000" dirty="0"/>
              <a:t>3</a:t>
            </a:r>
            <a:endParaRPr lang="en-GB" sz="3200" dirty="0"/>
          </a:p>
        </p:txBody>
      </p:sp>
      <p:sp>
        <p:nvSpPr>
          <p:cNvPr id="18" name="Text Box 7">
            <a:extLst>
              <a:ext uri="{FF2B5EF4-FFF2-40B4-BE49-F238E27FC236}">
                <a16:creationId xmlns:a16="http://schemas.microsoft.com/office/drawing/2014/main" id="{5C954822-06F1-45A8-8C2E-4B94BD760D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4502" y="1196752"/>
            <a:ext cx="42995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dirty="0"/>
              <a:t>= (</a:t>
            </a:r>
            <a:r>
              <a:rPr lang="en-GB" sz="3200" i="1" dirty="0">
                <a:latin typeface="Times New Roman" pitchFamily="18" charset="0"/>
              </a:rPr>
              <a:t>x</a:t>
            </a:r>
            <a:r>
              <a:rPr lang="en-GB" sz="3200" dirty="0"/>
              <a:t> + 4) (</a:t>
            </a:r>
            <a:r>
              <a:rPr lang="en-GB" sz="3200" i="1" dirty="0">
                <a:latin typeface="Times New Roman" pitchFamily="18" charset="0"/>
              </a:rPr>
              <a:t>x</a:t>
            </a:r>
            <a:r>
              <a:rPr lang="en-GB" sz="3200" dirty="0"/>
              <a:t> + 4) (</a:t>
            </a:r>
            <a:r>
              <a:rPr lang="en-GB" sz="3200" i="1" dirty="0">
                <a:latin typeface="Times New Roman" pitchFamily="18" charset="0"/>
              </a:rPr>
              <a:t>x</a:t>
            </a:r>
            <a:r>
              <a:rPr lang="en-GB" sz="3200" dirty="0"/>
              <a:t> + 4)</a:t>
            </a:r>
          </a:p>
        </p:txBody>
      </p:sp>
      <p:sp>
        <p:nvSpPr>
          <p:cNvPr id="19" name="Text Box 7">
            <a:extLst>
              <a:ext uri="{FF2B5EF4-FFF2-40B4-BE49-F238E27FC236}">
                <a16:creationId xmlns:a16="http://schemas.microsoft.com/office/drawing/2014/main" id="{439EA09B-5F24-452E-9354-45850B91B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920" y="2052137"/>
            <a:ext cx="324800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dirty="0"/>
              <a:t>= (</a:t>
            </a:r>
            <a:r>
              <a:rPr lang="en-GB" sz="3200" i="1" dirty="0">
                <a:latin typeface="Times New Roman" pitchFamily="18" charset="0"/>
              </a:rPr>
              <a:t>x</a:t>
            </a:r>
            <a:r>
              <a:rPr lang="en-GB" sz="3200" dirty="0"/>
              <a:t> + 4) (</a:t>
            </a:r>
            <a:r>
              <a:rPr lang="en-GB" sz="3200" i="1" dirty="0">
                <a:latin typeface="Times New Roman" pitchFamily="18" charset="0"/>
              </a:rPr>
              <a:t>x</a:t>
            </a:r>
            <a:r>
              <a:rPr lang="en-GB" sz="3200" dirty="0"/>
              <a:t> + 4)</a:t>
            </a:r>
            <a:r>
              <a:rPr lang="en-GB" sz="3200" baseline="30000" dirty="0"/>
              <a:t>2</a:t>
            </a:r>
          </a:p>
        </p:txBody>
      </p:sp>
      <p:sp>
        <p:nvSpPr>
          <p:cNvPr id="20" name="Text Box 7">
            <a:extLst>
              <a:ext uri="{FF2B5EF4-FFF2-40B4-BE49-F238E27FC236}">
                <a16:creationId xmlns:a16="http://schemas.microsoft.com/office/drawing/2014/main" id="{E1FC0FA8-8961-4D40-A344-D816A32FD3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920" y="3017267"/>
            <a:ext cx="169629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dirty="0"/>
              <a:t>= (</a:t>
            </a:r>
            <a:r>
              <a:rPr lang="en-GB" sz="3200" i="1" dirty="0">
                <a:latin typeface="Times New Roman" pitchFamily="18" charset="0"/>
              </a:rPr>
              <a:t>x</a:t>
            </a:r>
            <a:r>
              <a:rPr lang="en-GB" sz="3200" dirty="0"/>
              <a:t> + 4)</a:t>
            </a:r>
          </a:p>
        </p:txBody>
      </p:sp>
      <p:sp>
        <p:nvSpPr>
          <p:cNvPr id="21" name="Text Box 8">
            <a:extLst>
              <a:ext uri="{FF2B5EF4-FFF2-40B4-BE49-F238E27FC236}">
                <a16:creationId xmlns:a16="http://schemas.microsoft.com/office/drawing/2014/main" id="{A2CB80A8-FD7E-4138-8E56-71E5E9C1DD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4221088"/>
            <a:ext cx="398246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GB" sz="1800" dirty="0">
                <a:solidFill>
                  <a:srgbClr val="FF6600"/>
                </a:solidFill>
                <a:latin typeface="Comic Sans MS" panose="030F0702030302020204" pitchFamily="66" charset="0"/>
              </a:rPr>
              <a:t> multiplied by each term in the second brackets</a:t>
            </a:r>
          </a:p>
        </p:txBody>
      </p:sp>
      <p:sp>
        <p:nvSpPr>
          <p:cNvPr id="22" name="AutoShape 9">
            <a:extLst>
              <a:ext uri="{FF2B5EF4-FFF2-40B4-BE49-F238E27FC236}">
                <a16:creationId xmlns:a16="http://schemas.microsoft.com/office/drawing/2014/main" id="{FDDFAAB3-1D4F-4769-A1A8-E92A7365D105}"/>
              </a:ext>
            </a:extLst>
          </p:cNvPr>
          <p:cNvSpPr>
            <a:spLocks/>
          </p:cNvSpPr>
          <p:nvPr/>
        </p:nvSpPr>
        <p:spPr bwMode="auto">
          <a:xfrm rot="5400000">
            <a:off x="4920100" y="2099053"/>
            <a:ext cx="577826" cy="1541972"/>
          </a:xfrm>
          <a:prstGeom prst="leftBracket">
            <a:avLst>
              <a:gd name="adj" fmla="val 100000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3200"/>
          </a:p>
        </p:txBody>
      </p:sp>
      <p:sp>
        <p:nvSpPr>
          <p:cNvPr id="23" name="AutoShape 10">
            <a:extLst>
              <a:ext uri="{FF2B5EF4-FFF2-40B4-BE49-F238E27FC236}">
                <a16:creationId xmlns:a16="http://schemas.microsoft.com/office/drawing/2014/main" id="{3267AC0F-E643-4BA9-9E62-2CC51652C658}"/>
              </a:ext>
            </a:extLst>
          </p:cNvPr>
          <p:cNvSpPr>
            <a:spLocks/>
          </p:cNvSpPr>
          <p:nvPr/>
        </p:nvSpPr>
        <p:spPr bwMode="auto">
          <a:xfrm rot="5400000" flipH="1">
            <a:off x="5889307" y="2865600"/>
            <a:ext cx="285552" cy="1624025"/>
          </a:xfrm>
          <a:prstGeom prst="leftBracket">
            <a:avLst>
              <a:gd name="adj" fmla="val 104198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3200"/>
          </a:p>
        </p:txBody>
      </p:sp>
      <p:sp>
        <p:nvSpPr>
          <p:cNvPr id="24" name="AutoShape 11">
            <a:extLst>
              <a:ext uri="{FF2B5EF4-FFF2-40B4-BE49-F238E27FC236}">
                <a16:creationId xmlns:a16="http://schemas.microsoft.com/office/drawing/2014/main" id="{E8A2264F-A261-4272-A789-180F42BDC2C4}"/>
              </a:ext>
            </a:extLst>
          </p:cNvPr>
          <p:cNvSpPr>
            <a:spLocks/>
          </p:cNvSpPr>
          <p:nvPr/>
        </p:nvSpPr>
        <p:spPr bwMode="auto">
          <a:xfrm rot="5400000" flipH="1">
            <a:off x="5356528" y="3380781"/>
            <a:ext cx="303151" cy="576064"/>
          </a:xfrm>
          <a:prstGeom prst="leftBracket">
            <a:avLst>
              <a:gd name="adj" fmla="val 100000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3200"/>
          </a:p>
        </p:txBody>
      </p:sp>
      <p:sp>
        <p:nvSpPr>
          <p:cNvPr id="25" name="AutoShape 12">
            <a:extLst>
              <a:ext uri="{FF2B5EF4-FFF2-40B4-BE49-F238E27FC236}">
                <a16:creationId xmlns:a16="http://schemas.microsoft.com/office/drawing/2014/main" id="{4144DF8E-451A-463F-A11D-664BA2A28972}"/>
              </a:ext>
            </a:extLst>
          </p:cNvPr>
          <p:cNvSpPr>
            <a:spLocks/>
          </p:cNvSpPr>
          <p:nvPr/>
        </p:nvSpPr>
        <p:spPr bwMode="auto">
          <a:xfrm rot="5400000">
            <a:off x="5396232" y="1625433"/>
            <a:ext cx="505816" cy="2389912"/>
          </a:xfrm>
          <a:prstGeom prst="leftBracket">
            <a:avLst>
              <a:gd name="adj" fmla="val 160819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3200"/>
          </a:p>
        </p:txBody>
      </p:sp>
      <p:sp>
        <p:nvSpPr>
          <p:cNvPr id="26" name="Text Box 13">
            <a:extLst>
              <a:ext uri="{FF2B5EF4-FFF2-40B4-BE49-F238E27FC236}">
                <a16:creationId xmlns:a16="http://schemas.microsoft.com/office/drawing/2014/main" id="{9D2EC8CC-185D-4F70-AEC2-AA9CAA82B9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6291" y="5474852"/>
            <a:ext cx="5036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i="1" dirty="0">
                <a:latin typeface="Times New Roman" pitchFamily="18" charset="0"/>
              </a:rPr>
              <a:t>x</a:t>
            </a:r>
            <a:r>
              <a:rPr lang="en-GB" sz="3200" baseline="30000" dirty="0">
                <a:latin typeface="Times New Roman" pitchFamily="18" charset="0"/>
              </a:rPr>
              <a:t>3</a:t>
            </a:r>
          </a:p>
        </p:txBody>
      </p:sp>
      <p:sp>
        <p:nvSpPr>
          <p:cNvPr id="27" name="Text Box 14">
            <a:extLst>
              <a:ext uri="{FF2B5EF4-FFF2-40B4-BE49-F238E27FC236}">
                <a16:creationId xmlns:a16="http://schemas.microsoft.com/office/drawing/2014/main" id="{DEB2171C-9BFE-4A7C-9332-DF3A18A9F7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1986" y="5461199"/>
            <a:ext cx="125867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/>
              <a:t>+</a:t>
            </a:r>
            <a:r>
              <a:rPr lang="en-GB" sz="3200" dirty="0"/>
              <a:t> 12</a:t>
            </a:r>
            <a:r>
              <a:rPr lang="en-GB" sz="3200" i="1" dirty="0">
                <a:latin typeface="Times New Roman" pitchFamily="18" charset="0"/>
              </a:rPr>
              <a:t>x</a:t>
            </a:r>
            <a:r>
              <a:rPr lang="en-GB" sz="3200" baseline="30000" dirty="0">
                <a:latin typeface="Times New Roman" pitchFamily="18" charset="0"/>
              </a:rPr>
              <a:t>2</a:t>
            </a:r>
          </a:p>
        </p:txBody>
      </p:sp>
      <p:sp>
        <p:nvSpPr>
          <p:cNvPr id="28" name="Text Box 15">
            <a:extLst>
              <a:ext uri="{FF2B5EF4-FFF2-40B4-BE49-F238E27FC236}">
                <a16:creationId xmlns:a16="http://schemas.microsoft.com/office/drawing/2014/main" id="{BC80A13F-9FE5-4F24-8B86-973C1D1A7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5829" y="5461199"/>
            <a:ext cx="118814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dirty="0"/>
              <a:t>+ 48</a:t>
            </a:r>
            <a:r>
              <a:rPr lang="en-GB" sz="3200" i="1" dirty="0">
                <a:latin typeface="Times New Roman" pitchFamily="18" charset="0"/>
              </a:rPr>
              <a:t>x</a:t>
            </a:r>
          </a:p>
        </p:txBody>
      </p:sp>
      <p:sp>
        <p:nvSpPr>
          <p:cNvPr id="29" name="Text Box 16">
            <a:extLst>
              <a:ext uri="{FF2B5EF4-FFF2-40B4-BE49-F238E27FC236}">
                <a16:creationId xmlns:a16="http://schemas.microsoft.com/office/drawing/2014/main" id="{2DC3DFC3-621D-4AAD-B6E0-A87BD5079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3716" y="5461199"/>
            <a:ext cx="100540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dirty="0"/>
              <a:t>+ 64</a:t>
            </a:r>
            <a:endParaRPr lang="en-GB" sz="3200" i="1" dirty="0">
              <a:latin typeface="Times New Roman" pitchFamily="18" charset="0"/>
            </a:endParaRPr>
          </a:p>
        </p:txBody>
      </p:sp>
      <p:sp>
        <p:nvSpPr>
          <p:cNvPr id="30" name="AutoShape 12">
            <a:extLst>
              <a:ext uri="{FF2B5EF4-FFF2-40B4-BE49-F238E27FC236}">
                <a16:creationId xmlns:a16="http://schemas.microsoft.com/office/drawing/2014/main" id="{38D97B19-43B5-4D0B-84E6-ED17738134E1}"/>
              </a:ext>
            </a:extLst>
          </p:cNvPr>
          <p:cNvSpPr>
            <a:spLocks/>
          </p:cNvSpPr>
          <p:nvPr/>
        </p:nvSpPr>
        <p:spPr bwMode="auto">
          <a:xfrm rot="5400000">
            <a:off x="5778628" y="1216932"/>
            <a:ext cx="505816" cy="3209296"/>
          </a:xfrm>
          <a:prstGeom prst="leftBracket">
            <a:avLst>
              <a:gd name="adj" fmla="val 160819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3200"/>
          </a:p>
        </p:txBody>
      </p:sp>
      <p:sp>
        <p:nvSpPr>
          <p:cNvPr id="31" name="AutoShape 10">
            <a:extLst>
              <a:ext uri="{FF2B5EF4-FFF2-40B4-BE49-F238E27FC236}">
                <a16:creationId xmlns:a16="http://schemas.microsoft.com/office/drawing/2014/main" id="{C6C7E53D-3389-48FA-87D3-62829733F0BB}"/>
              </a:ext>
            </a:extLst>
          </p:cNvPr>
          <p:cNvSpPr>
            <a:spLocks/>
          </p:cNvSpPr>
          <p:nvPr/>
        </p:nvSpPr>
        <p:spPr bwMode="auto">
          <a:xfrm rot="5400000" flipH="1">
            <a:off x="6265295" y="2449502"/>
            <a:ext cx="325662" cy="2416111"/>
          </a:xfrm>
          <a:prstGeom prst="leftBracket">
            <a:avLst>
              <a:gd name="adj" fmla="val 145833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3200"/>
          </a:p>
        </p:txBody>
      </p:sp>
      <p:sp>
        <p:nvSpPr>
          <p:cNvPr id="32" name="Text Box 13">
            <a:extLst>
              <a:ext uri="{FF2B5EF4-FFF2-40B4-BE49-F238E27FC236}">
                <a16:creationId xmlns:a16="http://schemas.microsoft.com/office/drawing/2014/main" id="{77F05A08-D4F6-4FAD-9438-7BCE310CE3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6186" y="4090670"/>
            <a:ext cx="5036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i="1" dirty="0">
                <a:latin typeface="Times New Roman" pitchFamily="18" charset="0"/>
              </a:rPr>
              <a:t>x</a:t>
            </a:r>
            <a:r>
              <a:rPr lang="en-GB" sz="3200" baseline="30000" dirty="0">
                <a:latin typeface="Times New Roman" pitchFamily="18" charset="0"/>
              </a:rPr>
              <a:t>3</a:t>
            </a:r>
          </a:p>
        </p:txBody>
      </p:sp>
      <p:sp>
        <p:nvSpPr>
          <p:cNvPr id="33" name="Text Box 14">
            <a:extLst>
              <a:ext uri="{FF2B5EF4-FFF2-40B4-BE49-F238E27FC236}">
                <a16:creationId xmlns:a16="http://schemas.microsoft.com/office/drawing/2014/main" id="{D32B897A-FA9B-49CF-AD2B-B53ADA702E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2459" y="4090670"/>
            <a:ext cx="107433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dirty="0"/>
              <a:t>+ 8</a:t>
            </a:r>
            <a:r>
              <a:rPr lang="en-GB" sz="3200" i="1" dirty="0">
                <a:latin typeface="Times New Roman" pitchFamily="18" charset="0"/>
              </a:rPr>
              <a:t>x</a:t>
            </a:r>
            <a:r>
              <a:rPr lang="en-GB" sz="3200" baseline="30000" dirty="0">
                <a:latin typeface="Times New Roman" pitchFamily="18" charset="0"/>
              </a:rPr>
              <a:t>2</a:t>
            </a:r>
          </a:p>
        </p:txBody>
      </p:sp>
      <p:sp>
        <p:nvSpPr>
          <p:cNvPr id="34" name="Text Box 15">
            <a:extLst>
              <a:ext uri="{FF2B5EF4-FFF2-40B4-BE49-F238E27FC236}">
                <a16:creationId xmlns:a16="http://schemas.microsoft.com/office/drawing/2014/main" id="{A44F9AEF-3AE4-4FC6-B756-2C9423D25E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3759" y="4090670"/>
            <a:ext cx="112242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dirty="0"/>
              <a:t>+ 16</a:t>
            </a:r>
            <a:r>
              <a:rPr lang="en-GB" sz="3200" i="1" dirty="0">
                <a:latin typeface="Times New Roman" pitchFamily="18" charset="0"/>
              </a:rPr>
              <a:t>x</a:t>
            </a:r>
          </a:p>
        </p:txBody>
      </p:sp>
      <p:sp>
        <p:nvSpPr>
          <p:cNvPr id="35" name="Text Box 8">
            <a:extLst>
              <a:ext uri="{FF2B5EF4-FFF2-40B4-BE49-F238E27FC236}">
                <a16:creationId xmlns:a16="http://schemas.microsoft.com/office/drawing/2014/main" id="{C02EE897-2C6B-49CB-8748-07E30AC708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077" y="4884551"/>
            <a:ext cx="398246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Comic Sans MS" panose="030F0702030302020204" pitchFamily="66" charset="0"/>
              </a:rPr>
              <a:t>4 multiplied by each term in the second brackets</a:t>
            </a:r>
          </a:p>
        </p:txBody>
      </p:sp>
      <p:sp>
        <p:nvSpPr>
          <p:cNvPr id="36" name="Text Box 13">
            <a:extLst>
              <a:ext uri="{FF2B5EF4-FFF2-40B4-BE49-F238E27FC236}">
                <a16:creationId xmlns:a16="http://schemas.microsoft.com/office/drawing/2014/main" id="{3D354B2A-9B69-4F36-917B-7985345195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8750" y="4755876"/>
            <a:ext cx="107433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dirty="0"/>
              <a:t>+ 4</a:t>
            </a:r>
            <a:r>
              <a:rPr lang="en-GB" sz="3200" i="1" dirty="0">
                <a:latin typeface="Times New Roman" pitchFamily="18" charset="0"/>
              </a:rPr>
              <a:t>x</a:t>
            </a:r>
            <a:r>
              <a:rPr lang="en-GB" sz="3200" i="1" baseline="30000" dirty="0">
                <a:latin typeface="Times New Roman" pitchFamily="18" charset="0"/>
              </a:rPr>
              <a:t>2</a:t>
            </a:r>
          </a:p>
        </p:txBody>
      </p:sp>
      <p:sp>
        <p:nvSpPr>
          <p:cNvPr id="37" name="Text Box 14">
            <a:extLst>
              <a:ext uri="{FF2B5EF4-FFF2-40B4-BE49-F238E27FC236}">
                <a16:creationId xmlns:a16="http://schemas.microsoft.com/office/drawing/2014/main" id="{84D5101C-5F26-4C4B-87EA-7BBED4489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3083" y="4755876"/>
            <a:ext cx="118814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dirty="0"/>
              <a:t>+ 32</a:t>
            </a:r>
            <a:r>
              <a:rPr lang="en-GB" sz="3200" i="1" dirty="0">
                <a:latin typeface="Times New Roman" pitchFamily="18" charset="0"/>
              </a:rPr>
              <a:t>x</a:t>
            </a:r>
          </a:p>
        </p:txBody>
      </p:sp>
      <p:sp>
        <p:nvSpPr>
          <p:cNvPr id="38" name="Text Box 15">
            <a:extLst>
              <a:ext uri="{FF2B5EF4-FFF2-40B4-BE49-F238E27FC236}">
                <a16:creationId xmlns:a16="http://schemas.microsoft.com/office/drawing/2014/main" id="{D7DE3662-1DC8-4F11-A6B9-E22651FB3F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3716" y="4755876"/>
            <a:ext cx="100540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dirty="0"/>
              <a:t>+ 64</a:t>
            </a:r>
            <a:endParaRPr lang="en-GB" sz="3200" i="1" dirty="0">
              <a:latin typeface="Times New Roman" pitchFamily="18" charset="0"/>
            </a:endParaRPr>
          </a:p>
        </p:txBody>
      </p:sp>
      <p:sp>
        <p:nvSpPr>
          <p:cNvPr id="39" name="Text Box 8">
            <a:extLst>
              <a:ext uri="{FF2B5EF4-FFF2-40B4-BE49-F238E27FC236}">
                <a16:creationId xmlns:a16="http://schemas.microsoft.com/office/drawing/2014/main" id="{25357AA6-4053-4350-97F8-03D8E6444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5662989"/>
            <a:ext cx="39824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Comic Sans MS" panose="030F0702030302020204" pitchFamily="66" charset="0"/>
              </a:rPr>
              <a:t>Collecting like terms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B092771C-D0C4-4006-8413-0F5D38F838F1}"/>
              </a:ext>
            </a:extLst>
          </p:cNvPr>
          <p:cNvCxnSpPr/>
          <p:nvPr/>
        </p:nvCxnSpPr>
        <p:spPr>
          <a:xfrm>
            <a:off x="4716016" y="5404816"/>
            <a:ext cx="3674652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 Box 8">
            <a:extLst>
              <a:ext uri="{FF2B5EF4-FFF2-40B4-BE49-F238E27FC236}">
                <a16:creationId xmlns:a16="http://schemas.microsoft.com/office/drawing/2014/main" id="{41BDA565-1214-4E82-A5B4-118F7406E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077" y="3112982"/>
            <a:ext cx="39824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Comic Sans MS" panose="030F0702030302020204" pitchFamily="66" charset="0"/>
              </a:rPr>
              <a:t>Expanding the perfect square</a:t>
            </a:r>
          </a:p>
        </p:txBody>
      </p:sp>
      <p:sp>
        <p:nvSpPr>
          <p:cNvPr id="42" name="Text Box 7">
            <a:extLst>
              <a:ext uri="{FF2B5EF4-FFF2-40B4-BE49-F238E27FC236}">
                <a16:creationId xmlns:a16="http://schemas.microsoft.com/office/drawing/2014/main" id="{59660C37-18B4-4A52-8875-BE1F372C25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3403" y="2995160"/>
            <a:ext cx="5036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i="1" dirty="0">
                <a:latin typeface="Times New Roman" pitchFamily="18" charset="0"/>
              </a:rPr>
              <a:t>x</a:t>
            </a:r>
            <a:r>
              <a:rPr lang="en-GB" sz="3200" baseline="30000" dirty="0">
                <a:latin typeface="Times New Roman" pitchFamily="18" charset="0"/>
              </a:rPr>
              <a:t>2</a:t>
            </a:r>
            <a:endParaRPr lang="en-GB" sz="3200" dirty="0"/>
          </a:p>
        </p:txBody>
      </p:sp>
      <p:sp>
        <p:nvSpPr>
          <p:cNvPr id="43" name="Text Box 7">
            <a:extLst>
              <a:ext uri="{FF2B5EF4-FFF2-40B4-BE49-F238E27FC236}">
                <a16:creationId xmlns:a16="http://schemas.microsoft.com/office/drawing/2014/main" id="{37B7938D-A7F7-49A0-B448-D7BA31764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5690" y="3006424"/>
            <a:ext cx="93807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dirty="0"/>
              <a:t>+ 8</a:t>
            </a:r>
            <a:r>
              <a:rPr lang="en-GB" sz="3200" i="1" dirty="0">
                <a:latin typeface="Times New Roman" pitchFamily="18" charset="0"/>
              </a:rPr>
              <a:t>x</a:t>
            </a:r>
            <a:endParaRPr lang="en-GB" sz="3200" dirty="0"/>
          </a:p>
        </p:txBody>
      </p:sp>
      <p:sp>
        <p:nvSpPr>
          <p:cNvPr id="44" name="Text Box 7">
            <a:extLst>
              <a:ext uri="{FF2B5EF4-FFF2-40B4-BE49-F238E27FC236}">
                <a16:creationId xmlns:a16="http://schemas.microsoft.com/office/drawing/2014/main" id="{14970CF1-4290-460E-B25B-4F4337DDF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832" y="3008922"/>
            <a:ext cx="10631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dirty="0"/>
              <a:t>+ 16 </a:t>
            </a:r>
          </a:p>
        </p:txBody>
      </p:sp>
      <p:sp>
        <p:nvSpPr>
          <p:cNvPr id="45" name="Text Box 7">
            <a:extLst>
              <a:ext uri="{FF2B5EF4-FFF2-40B4-BE49-F238E27FC236}">
                <a16:creationId xmlns:a16="http://schemas.microsoft.com/office/drawing/2014/main" id="{8D51B92E-7256-4E99-8C5A-7A07C66851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7952" y="3023794"/>
            <a:ext cx="270779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dirty="0"/>
              <a:t>(                 ) </a:t>
            </a:r>
          </a:p>
        </p:txBody>
      </p:sp>
    </p:spTree>
    <p:extLst>
      <p:ext uri="{BB962C8B-B14F-4D97-AF65-F5344CB8AC3E}">
        <p14:creationId xmlns:p14="http://schemas.microsoft.com/office/powerpoint/2010/main" val="3486622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  <p:bldP spid="19" grpId="0"/>
      <p:bldP spid="20" grpId="0"/>
      <p:bldP spid="21" grpId="0" autoUpdateAnimBg="0"/>
      <p:bldP spid="22" grpId="0" animBg="1"/>
      <p:bldP spid="23" grpId="0" animBg="1"/>
      <p:bldP spid="24" grpId="0" animBg="1"/>
      <p:bldP spid="25" grpId="0" animBg="1"/>
      <p:bldP spid="26" grpId="0" autoUpdateAnimBg="0"/>
      <p:bldP spid="27" grpId="0" autoUpdateAnimBg="0"/>
      <p:bldP spid="28" grpId="0" autoUpdateAnimBg="0"/>
      <p:bldP spid="29" grpId="0" autoUpdateAnimBg="0"/>
      <p:bldP spid="30" grpId="0" animBg="1"/>
      <p:bldP spid="31" grpId="0" animBg="1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1" grpId="0" autoUpdateAnimBg="0"/>
      <p:bldP spid="42" grpId="0"/>
      <p:bldP spid="43" grpId="0"/>
      <p:bldP spid="44" grpId="0"/>
      <p:bldP spid="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8FEF453C-444E-4433-AE53-E7003D6DD61C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9249A294-8676-4607-A393-0E6D58890C8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32CA5160-1CC9-484A-AB34-1256C7261A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438" y="1252538"/>
            <a:ext cx="13773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Simplify</a:t>
            </a:r>
          </a:p>
        </p:txBody>
      </p:sp>
      <p:sp>
        <p:nvSpPr>
          <p:cNvPr id="5" name="AutoShape 9">
            <a:extLst>
              <a:ext uri="{FF2B5EF4-FFF2-40B4-BE49-F238E27FC236}">
                <a16:creationId xmlns:a16="http://schemas.microsoft.com/office/drawing/2014/main" id="{64DC229D-B407-4691-9791-EFD54E4B5794}"/>
              </a:ext>
            </a:extLst>
          </p:cNvPr>
          <p:cNvSpPr>
            <a:spLocks/>
          </p:cNvSpPr>
          <p:nvPr/>
        </p:nvSpPr>
        <p:spPr bwMode="auto">
          <a:xfrm rot="5400000">
            <a:off x="2678793" y="985618"/>
            <a:ext cx="258022" cy="360041"/>
          </a:xfrm>
          <a:prstGeom prst="leftBracket">
            <a:avLst>
              <a:gd name="adj" fmla="val 100000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3200"/>
          </a:p>
        </p:txBody>
      </p:sp>
      <p:sp>
        <p:nvSpPr>
          <p:cNvPr id="6" name="AutoShape 12">
            <a:extLst>
              <a:ext uri="{FF2B5EF4-FFF2-40B4-BE49-F238E27FC236}">
                <a16:creationId xmlns:a16="http://schemas.microsoft.com/office/drawing/2014/main" id="{E236E37F-EDC2-4F15-9198-B9DE09D56222}"/>
              </a:ext>
            </a:extLst>
          </p:cNvPr>
          <p:cNvSpPr>
            <a:spLocks/>
          </p:cNvSpPr>
          <p:nvPr/>
        </p:nvSpPr>
        <p:spPr bwMode="auto">
          <a:xfrm rot="5400000">
            <a:off x="2967974" y="621466"/>
            <a:ext cx="299017" cy="978364"/>
          </a:xfrm>
          <a:prstGeom prst="leftBracket">
            <a:avLst>
              <a:gd name="adj" fmla="val 160819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3200"/>
          </a:p>
        </p:txBody>
      </p:sp>
      <p:sp>
        <p:nvSpPr>
          <p:cNvPr id="7" name="Rectangle 20">
            <a:extLst>
              <a:ext uri="{FF2B5EF4-FFF2-40B4-BE49-F238E27FC236}">
                <a16:creationId xmlns:a16="http://schemas.microsoft.com/office/drawing/2014/main" id="{3AA0C2BF-5991-4EB9-8A93-BE2218ECC8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0813"/>
            <a:ext cx="7772400" cy="533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bIns="91440" anchor="b" anchorCtr="0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b="1">
                <a:solidFill>
                  <a:srgbClr val="5B0091"/>
                </a:solidFill>
              </a:rPr>
              <a:t>Expanding brackets then simplifying</a:t>
            </a:r>
            <a:endParaRPr lang="en-GB" sz="2800"/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F1BE711B-747E-4852-BEAB-0ADB88F25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8578" y="1112116"/>
            <a:ext cx="297068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i="1" dirty="0">
                <a:latin typeface="Times New Roman" pitchFamily="18" charset="0"/>
              </a:rPr>
              <a:t>x</a:t>
            </a:r>
            <a:r>
              <a:rPr lang="en-GB" sz="3200" dirty="0"/>
              <a:t>(</a:t>
            </a:r>
            <a:r>
              <a:rPr lang="en-GB" sz="3200" i="1" dirty="0">
                <a:latin typeface="Times New Roman" pitchFamily="18" charset="0"/>
              </a:rPr>
              <a:t>x</a:t>
            </a:r>
            <a:r>
              <a:rPr lang="en-GB" sz="3200" dirty="0"/>
              <a:t> + 3) (</a:t>
            </a:r>
            <a:r>
              <a:rPr lang="en-GB" sz="3200" i="1" dirty="0">
                <a:latin typeface="Times New Roman" pitchFamily="18" charset="0"/>
              </a:rPr>
              <a:t>x</a:t>
            </a:r>
            <a:r>
              <a:rPr lang="en-GB" sz="3200" dirty="0"/>
              <a:t> + 5) </a:t>
            </a:r>
          </a:p>
        </p:txBody>
      </p:sp>
      <p:sp>
        <p:nvSpPr>
          <p:cNvPr id="9" name="Text Box 8">
            <a:extLst>
              <a:ext uri="{FF2B5EF4-FFF2-40B4-BE49-F238E27FC236}">
                <a16:creationId xmlns:a16="http://schemas.microsoft.com/office/drawing/2014/main" id="{B8560934-F50A-473B-BF92-E8E27407F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2228178"/>
            <a:ext cx="398246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GB" sz="1800" dirty="0">
                <a:solidFill>
                  <a:srgbClr val="FF6600"/>
                </a:solidFill>
                <a:latin typeface="Comic Sans MS" panose="030F0702030302020204" pitchFamily="66" charset="0"/>
              </a:rPr>
              <a:t> multiplied by each term in the first brackets</a:t>
            </a:r>
          </a:p>
        </p:txBody>
      </p:sp>
      <p:sp>
        <p:nvSpPr>
          <p:cNvPr id="10" name="Text Box 13">
            <a:extLst>
              <a:ext uri="{FF2B5EF4-FFF2-40B4-BE49-F238E27FC236}">
                <a16:creationId xmlns:a16="http://schemas.microsoft.com/office/drawing/2014/main" id="{DE84A4A7-D4AF-4537-8C19-8733B2C7F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3126" y="5034598"/>
            <a:ext cx="5036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i="1" dirty="0">
                <a:latin typeface="Times New Roman" pitchFamily="18" charset="0"/>
              </a:rPr>
              <a:t>x</a:t>
            </a:r>
            <a:r>
              <a:rPr lang="en-GB" sz="3200" baseline="30000" dirty="0">
                <a:latin typeface="Times New Roman" pitchFamily="18" charset="0"/>
              </a:rPr>
              <a:t>3</a:t>
            </a: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F2B309DE-2F77-46C7-BB3E-02281BA73D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6640" y="5034598"/>
            <a:ext cx="107433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/>
              <a:t>+</a:t>
            </a:r>
            <a:r>
              <a:rPr lang="en-GB" sz="3200" dirty="0"/>
              <a:t> 8</a:t>
            </a:r>
            <a:r>
              <a:rPr lang="en-GB" sz="3200" i="1" dirty="0">
                <a:latin typeface="Times New Roman" pitchFamily="18" charset="0"/>
              </a:rPr>
              <a:t>x</a:t>
            </a:r>
            <a:r>
              <a:rPr lang="en-GB" sz="3200" baseline="30000" dirty="0">
                <a:latin typeface="Times New Roman" pitchFamily="18" charset="0"/>
              </a:rPr>
              <a:t>2</a:t>
            </a:r>
          </a:p>
        </p:txBody>
      </p:sp>
      <p:sp>
        <p:nvSpPr>
          <p:cNvPr id="14" name="Text Box 15">
            <a:extLst>
              <a:ext uri="{FF2B5EF4-FFF2-40B4-BE49-F238E27FC236}">
                <a16:creationId xmlns:a16="http://schemas.microsoft.com/office/drawing/2014/main" id="{BB5F1A11-3FE6-466A-BDAE-6D712BF552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4740" y="5034598"/>
            <a:ext cx="112242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dirty="0"/>
              <a:t>+ 15</a:t>
            </a:r>
            <a:r>
              <a:rPr lang="en-GB" sz="3200" i="1" dirty="0">
                <a:latin typeface="Times New Roman" pitchFamily="18" charset="0"/>
              </a:rPr>
              <a:t>x</a:t>
            </a:r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E668754B-A5A8-4F44-854B-A5399B848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016" y="2270569"/>
            <a:ext cx="65434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dirty="0"/>
              <a:t>(</a:t>
            </a:r>
            <a:r>
              <a:rPr lang="en-GB" sz="3200" i="1" dirty="0">
                <a:latin typeface="Times New Roman" pitchFamily="18" charset="0"/>
              </a:rPr>
              <a:t>x</a:t>
            </a:r>
            <a:r>
              <a:rPr lang="en-GB" sz="3200" baseline="30000" dirty="0">
                <a:latin typeface="Times New Roman" pitchFamily="18" charset="0"/>
              </a:rPr>
              <a:t>2</a:t>
            </a:r>
          </a:p>
        </p:txBody>
      </p:sp>
      <p:sp>
        <p:nvSpPr>
          <p:cNvPr id="16" name="Text Box 14">
            <a:extLst>
              <a:ext uri="{FF2B5EF4-FFF2-40B4-BE49-F238E27FC236}">
                <a16:creationId xmlns:a16="http://schemas.microsoft.com/office/drawing/2014/main" id="{FADDF6C9-2BA3-496B-903E-14C08D707B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2850" y="2270569"/>
            <a:ext cx="108876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dirty="0"/>
              <a:t>+ 3</a:t>
            </a:r>
            <a:r>
              <a:rPr lang="en-GB" sz="3200" i="1" dirty="0">
                <a:latin typeface="Times New Roman" pitchFamily="18" charset="0"/>
              </a:rPr>
              <a:t>x</a:t>
            </a:r>
            <a:r>
              <a:rPr lang="en-GB" sz="3200" dirty="0"/>
              <a:t>)</a:t>
            </a:r>
          </a:p>
        </p:txBody>
      </p:sp>
      <p:sp>
        <p:nvSpPr>
          <p:cNvPr id="17" name="Text Box 15">
            <a:extLst>
              <a:ext uri="{FF2B5EF4-FFF2-40B4-BE49-F238E27FC236}">
                <a16:creationId xmlns:a16="http://schemas.microsoft.com/office/drawing/2014/main" id="{BE624314-E686-4EB9-B7F7-A921C8AAF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2294" y="2270569"/>
            <a:ext cx="134203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dirty="0"/>
              <a:t>(</a:t>
            </a:r>
            <a:r>
              <a:rPr lang="en-GB" sz="3200" i="1" dirty="0">
                <a:latin typeface="Times New Roman" pitchFamily="18" charset="0"/>
              </a:rPr>
              <a:t>x </a:t>
            </a:r>
            <a:r>
              <a:rPr lang="en-GB" sz="3200" dirty="0"/>
              <a:t>+ 5)</a:t>
            </a:r>
          </a:p>
        </p:txBody>
      </p:sp>
      <p:sp>
        <p:nvSpPr>
          <p:cNvPr id="18" name="Text Box 8">
            <a:extLst>
              <a:ext uri="{FF2B5EF4-FFF2-40B4-BE49-F238E27FC236}">
                <a16:creationId xmlns:a16="http://schemas.microsoft.com/office/drawing/2014/main" id="{36EBD564-0A24-46BB-A9B0-699227F8F4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364" y="4502683"/>
            <a:ext cx="398246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Comic Sans MS" panose="030F0702030302020204" pitchFamily="66" charset="0"/>
              </a:rPr>
              <a:t>3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GB" sz="1800" dirty="0">
                <a:solidFill>
                  <a:srgbClr val="FF6600"/>
                </a:solidFill>
                <a:latin typeface="Comic Sans MS" panose="030F0702030302020204" pitchFamily="66" charset="0"/>
              </a:rPr>
              <a:t> multiplied by each term in the second brackets</a:t>
            </a:r>
          </a:p>
        </p:txBody>
      </p:sp>
      <p:sp>
        <p:nvSpPr>
          <p:cNvPr id="19" name="Text Box 13">
            <a:extLst>
              <a:ext uri="{FF2B5EF4-FFF2-40B4-BE49-F238E27FC236}">
                <a16:creationId xmlns:a16="http://schemas.microsoft.com/office/drawing/2014/main" id="{BE6D8D14-D160-40D5-ABFF-0A07FCBFFA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0823" y="4471929"/>
            <a:ext cx="107433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dirty="0"/>
              <a:t>+ 3</a:t>
            </a:r>
            <a:r>
              <a:rPr lang="en-GB" sz="3200" i="1" dirty="0">
                <a:latin typeface="Times New Roman" pitchFamily="18" charset="0"/>
              </a:rPr>
              <a:t>x</a:t>
            </a:r>
            <a:r>
              <a:rPr lang="en-GB" sz="3200" i="1" baseline="30000" dirty="0">
                <a:latin typeface="Times New Roman" pitchFamily="18" charset="0"/>
              </a:rPr>
              <a:t>2</a:t>
            </a:r>
          </a:p>
        </p:txBody>
      </p:sp>
      <p:sp>
        <p:nvSpPr>
          <p:cNvPr id="20" name="Text Box 14">
            <a:extLst>
              <a:ext uri="{FF2B5EF4-FFF2-40B4-BE49-F238E27FC236}">
                <a16:creationId xmlns:a16="http://schemas.microsoft.com/office/drawing/2014/main" id="{8E4B7421-0D40-423B-B806-DEE47F09AD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3495" y="4471929"/>
            <a:ext cx="112242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dirty="0"/>
              <a:t>+ 15</a:t>
            </a:r>
            <a:r>
              <a:rPr lang="en-GB" sz="3200" i="1" dirty="0">
                <a:latin typeface="Times New Roman" pitchFamily="18" charset="0"/>
              </a:rPr>
              <a:t>x</a:t>
            </a:r>
          </a:p>
        </p:txBody>
      </p:sp>
      <p:sp>
        <p:nvSpPr>
          <p:cNvPr id="21" name="Text Box 8">
            <a:extLst>
              <a:ext uri="{FF2B5EF4-FFF2-40B4-BE49-F238E27FC236}">
                <a16:creationId xmlns:a16="http://schemas.microsoft.com/office/drawing/2014/main" id="{B5682ABF-956D-48A5-92DD-B49CE52831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363" y="5219936"/>
            <a:ext cx="39824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Comic Sans MS" panose="030F0702030302020204" pitchFamily="66" charset="0"/>
              </a:rPr>
              <a:t>Collecting like terms</a:t>
            </a:r>
          </a:p>
        </p:txBody>
      </p:sp>
      <p:sp>
        <p:nvSpPr>
          <p:cNvPr id="22" name="AutoShape 9">
            <a:extLst>
              <a:ext uri="{FF2B5EF4-FFF2-40B4-BE49-F238E27FC236}">
                <a16:creationId xmlns:a16="http://schemas.microsoft.com/office/drawing/2014/main" id="{E01581A0-18E5-48E7-AE27-13C84F6F8353}"/>
              </a:ext>
            </a:extLst>
          </p:cNvPr>
          <p:cNvSpPr>
            <a:spLocks/>
          </p:cNvSpPr>
          <p:nvPr/>
        </p:nvSpPr>
        <p:spPr bwMode="auto">
          <a:xfrm rot="5400000">
            <a:off x="5668568" y="1575003"/>
            <a:ext cx="253083" cy="1442210"/>
          </a:xfrm>
          <a:prstGeom prst="leftBracket">
            <a:avLst>
              <a:gd name="adj" fmla="val 100000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23" name="AutoShape 10">
            <a:extLst>
              <a:ext uri="{FF2B5EF4-FFF2-40B4-BE49-F238E27FC236}">
                <a16:creationId xmlns:a16="http://schemas.microsoft.com/office/drawing/2014/main" id="{79B99542-279B-4E3E-B3B7-BC3AB83C2E82}"/>
              </a:ext>
            </a:extLst>
          </p:cNvPr>
          <p:cNvSpPr>
            <a:spLocks/>
          </p:cNvSpPr>
          <p:nvPr/>
        </p:nvSpPr>
        <p:spPr bwMode="auto">
          <a:xfrm rot="5400000" flipH="1">
            <a:off x="6361263" y="2211605"/>
            <a:ext cx="258067" cy="1374140"/>
          </a:xfrm>
          <a:prstGeom prst="leftBracket">
            <a:avLst>
              <a:gd name="adj" fmla="val 145833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24" name="AutoShape 11">
            <a:extLst>
              <a:ext uri="{FF2B5EF4-FFF2-40B4-BE49-F238E27FC236}">
                <a16:creationId xmlns:a16="http://schemas.microsoft.com/office/drawing/2014/main" id="{53A0FD96-1281-4E3C-83C7-B8E824DE4A50}"/>
              </a:ext>
            </a:extLst>
          </p:cNvPr>
          <p:cNvSpPr>
            <a:spLocks/>
          </p:cNvSpPr>
          <p:nvPr/>
        </p:nvSpPr>
        <p:spPr bwMode="auto">
          <a:xfrm rot="5400000" flipH="1">
            <a:off x="6059415" y="2534497"/>
            <a:ext cx="206639" cy="706959"/>
          </a:xfrm>
          <a:prstGeom prst="leftBracket">
            <a:avLst>
              <a:gd name="adj" fmla="val 100000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25" name="AutoShape 12">
            <a:extLst>
              <a:ext uri="{FF2B5EF4-FFF2-40B4-BE49-F238E27FC236}">
                <a16:creationId xmlns:a16="http://schemas.microsoft.com/office/drawing/2014/main" id="{BF585669-E868-4D49-B02C-B7BBF0D4AB7E}"/>
              </a:ext>
            </a:extLst>
          </p:cNvPr>
          <p:cNvSpPr>
            <a:spLocks/>
          </p:cNvSpPr>
          <p:nvPr/>
        </p:nvSpPr>
        <p:spPr bwMode="auto">
          <a:xfrm rot="5400000">
            <a:off x="6014901" y="1205713"/>
            <a:ext cx="212317" cy="2070123"/>
          </a:xfrm>
          <a:prstGeom prst="leftBracket">
            <a:avLst>
              <a:gd name="adj" fmla="val 160819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26" name="Text Box 8">
            <a:extLst>
              <a:ext uri="{FF2B5EF4-FFF2-40B4-BE49-F238E27FC236}">
                <a16:creationId xmlns:a16="http://schemas.microsoft.com/office/drawing/2014/main" id="{DCED7C56-C31A-4744-86FF-21CAE0B616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243" y="3849738"/>
            <a:ext cx="398246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GB" sz="1800" baseline="30000" dirty="0">
                <a:solidFill>
                  <a:srgbClr val="FF66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2</a:t>
            </a:r>
            <a:r>
              <a:rPr lang="en-GB" sz="1800" dirty="0">
                <a:solidFill>
                  <a:srgbClr val="FF6600"/>
                </a:solidFill>
                <a:latin typeface="Comic Sans MS" panose="030F0702030302020204" pitchFamily="66" charset="0"/>
              </a:rPr>
              <a:t> multiplied by each term in the second brackets</a:t>
            </a:r>
          </a:p>
        </p:txBody>
      </p:sp>
      <p:sp>
        <p:nvSpPr>
          <p:cNvPr id="27" name="Text Box 13">
            <a:extLst>
              <a:ext uri="{FF2B5EF4-FFF2-40B4-BE49-F238E27FC236}">
                <a16:creationId xmlns:a16="http://schemas.microsoft.com/office/drawing/2014/main" id="{4009474F-B874-406A-8627-F480F1CC00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3126" y="3722232"/>
            <a:ext cx="5036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i="1" dirty="0">
                <a:latin typeface="Times New Roman" pitchFamily="18" charset="0"/>
              </a:rPr>
              <a:t>x</a:t>
            </a:r>
            <a:r>
              <a:rPr lang="en-GB" sz="3200" baseline="30000" dirty="0">
                <a:latin typeface="Times New Roman" pitchFamily="18" charset="0"/>
              </a:rPr>
              <a:t>3</a:t>
            </a:r>
          </a:p>
        </p:txBody>
      </p:sp>
      <p:sp>
        <p:nvSpPr>
          <p:cNvPr id="28" name="Text Box 14">
            <a:extLst>
              <a:ext uri="{FF2B5EF4-FFF2-40B4-BE49-F238E27FC236}">
                <a16:creationId xmlns:a16="http://schemas.microsoft.com/office/drawing/2014/main" id="{19E34E56-7638-41C1-B479-EE5E99202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9399" y="3722232"/>
            <a:ext cx="107433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dirty="0"/>
              <a:t>+ 5</a:t>
            </a:r>
            <a:r>
              <a:rPr lang="en-GB" sz="3200" i="1" dirty="0">
                <a:latin typeface="Times New Roman" pitchFamily="18" charset="0"/>
              </a:rPr>
              <a:t>x</a:t>
            </a:r>
            <a:r>
              <a:rPr lang="en-GB" sz="3200" baseline="30000" dirty="0">
                <a:latin typeface="Times New Roman" pitchFamily="18" charset="0"/>
              </a:rPr>
              <a:t>2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D847B25-7C70-42E2-9C00-DED0CAEDAE35}"/>
              </a:ext>
            </a:extLst>
          </p:cNvPr>
          <p:cNvCxnSpPr/>
          <p:nvPr/>
        </p:nvCxnSpPr>
        <p:spPr>
          <a:xfrm>
            <a:off x="4932040" y="5034598"/>
            <a:ext cx="2553878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9118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utoUpdateAnimBg="0"/>
      <p:bldP spid="10" grpId="0" autoUpdateAnimBg="0"/>
      <p:bldP spid="11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nimBg="1"/>
      <p:bldP spid="23" grpId="0" animBg="1"/>
      <p:bldP spid="24" grpId="0" animBg="1"/>
      <p:bldP spid="25" grpId="0" animBg="1"/>
      <p:bldP spid="26" grpId="0" autoUpdateAnimBg="0"/>
      <p:bldP spid="27" grpId="0" autoUpdateAnimBg="0"/>
      <p:bldP spid="2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8FEF453C-444E-4433-AE53-E7003D6DD61C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9249A294-8676-4607-A393-0E6D58890C8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418579DE-C6A5-4B81-A745-00002C495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238" y="1238250"/>
            <a:ext cx="84439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We can find the volume of a cuboid by multiplying the area of the base by the height.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5" name="Line 12">
            <a:extLst>
              <a:ext uri="{FF2B5EF4-FFF2-40B4-BE49-F238E27FC236}">
                <a16:creationId xmlns:a16="http://schemas.microsoft.com/office/drawing/2014/main" id="{6B18DDBC-8C70-4567-8E2B-EEEA80B6A5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62225" y="4514850"/>
            <a:ext cx="1439863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6" name="Line 13">
            <a:extLst>
              <a:ext uri="{FF2B5EF4-FFF2-40B4-BE49-F238E27FC236}">
                <a16:creationId xmlns:a16="http://schemas.microsoft.com/office/drawing/2014/main" id="{04A4D06B-020F-4AB8-9DFC-E957F00FDFD2}"/>
              </a:ext>
            </a:extLst>
          </p:cNvPr>
          <p:cNvSpPr>
            <a:spLocks noChangeShapeType="1"/>
          </p:cNvSpPr>
          <p:nvPr/>
        </p:nvSpPr>
        <p:spPr bwMode="auto">
          <a:xfrm>
            <a:off x="1482725" y="4730750"/>
            <a:ext cx="1079500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7" name="Line 14">
            <a:extLst>
              <a:ext uri="{FF2B5EF4-FFF2-40B4-BE49-F238E27FC236}">
                <a16:creationId xmlns:a16="http://schemas.microsoft.com/office/drawing/2014/main" id="{D2CF3EE3-1313-4BE4-A674-A37364479E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62225" y="3722688"/>
            <a:ext cx="0" cy="1655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8" name="Line 15">
            <a:extLst>
              <a:ext uri="{FF2B5EF4-FFF2-40B4-BE49-F238E27FC236}">
                <a16:creationId xmlns:a16="http://schemas.microsoft.com/office/drawing/2014/main" id="{49073873-33C5-4021-821E-4CA20921A697}"/>
              </a:ext>
            </a:extLst>
          </p:cNvPr>
          <p:cNvSpPr>
            <a:spLocks noChangeShapeType="1"/>
          </p:cNvSpPr>
          <p:nvPr/>
        </p:nvSpPr>
        <p:spPr bwMode="auto">
          <a:xfrm>
            <a:off x="1482725" y="3074988"/>
            <a:ext cx="0" cy="1655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9" name="Freeform 16">
            <a:extLst>
              <a:ext uri="{FF2B5EF4-FFF2-40B4-BE49-F238E27FC236}">
                <a16:creationId xmlns:a16="http://schemas.microsoft.com/office/drawing/2014/main" id="{B9D7E23A-1097-4B16-845B-FA66476FE67E}"/>
              </a:ext>
            </a:extLst>
          </p:cNvPr>
          <p:cNvSpPr>
            <a:spLocks/>
          </p:cNvSpPr>
          <p:nvPr/>
        </p:nvSpPr>
        <p:spPr bwMode="auto">
          <a:xfrm>
            <a:off x="1482725" y="2209800"/>
            <a:ext cx="2519363" cy="1512888"/>
          </a:xfrm>
          <a:custGeom>
            <a:avLst/>
            <a:gdLst/>
            <a:ahLst/>
            <a:cxnLst>
              <a:cxn ang="0">
                <a:pos x="907" y="0"/>
              </a:cxn>
              <a:cxn ang="0">
                <a:pos x="0" y="545"/>
              </a:cxn>
              <a:cxn ang="0">
                <a:pos x="680" y="953"/>
              </a:cxn>
              <a:cxn ang="0">
                <a:pos x="1587" y="409"/>
              </a:cxn>
              <a:cxn ang="0">
                <a:pos x="907" y="0"/>
              </a:cxn>
            </a:cxnLst>
            <a:rect l="0" t="0" r="r" b="b"/>
            <a:pathLst>
              <a:path w="1587" h="953">
                <a:moveTo>
                  <a:pt x="907" y="0"/>
                </a:moveTo>
                <a:lnTo>
                  <a:pt x="0" y="545"/>
                </a:lnTo>
                <a:lnTo>
                  <a:pt x="680" y="953"/>
                </a:lnTo>
                <a:lnTo>
                  <a:pt x="1587" y="409"/>
                </a:lnTo>
                <a:lnTo>
                  <a:pt x="907" y="0"/>
                </a:lnTo>
                <a:close/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Line 17">
            <a:extLst>
              <a:ext uri="{FF2B5EF4-FFF2-40B4-BE49-F238E27FC236}">
                <a16:creationId xmlns:a16="http://schemas.microsoft.com/office/drawing/2014/main" id="{8E18C0E7-1570-48C1-9544-D6CB7C7C1FEE}"/>
              </a:ext>
            </a:extLst>
          </p:cNvPr>
          <p:cNvSpPr>
            <a:spLocks noChangeShapeType="1"/>
          </p:cNvSpPr>
          <p:nvPr/>
        </p:nvSpPr>
        <p:spPr bwMode="auto">
          <a:xfrm>
            <a:off x="2922588" y="3867150"/>
            <a:ext cx="1079500" cy="6477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1" name="Line 18">
            <a:extLst>
              <a:ext uri="{FF2B5EF4-FFF2-40B4-BE49-F238E27FC236}">
                <a16:creationId xmlns:a16="http://schemas.microsoft.com/office/drawing/2014/main" id="{3E2185E8-1C22-4BCD-87E2-4E97C67FF3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82725" y="3867150"/>
            <a:ext cx="1439863" cy="8636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4" name="Line 19">
            <a:extLst>
              <a:ext uri="{FF2B5EF4-FFF2-40B4-BE49-F238E27FC236}">
                <a16:creationId xmlns:a16="http://schemas.microsoft.com/office/drawing/2014/main" id="{E757DBA3-1D6B-4EDB-B9C6-0ED27E5D0EFF}"/>
              </a:ext>
            </a:extLst>
          </p:cNvPr>
          <p:cNvSpPr>
            <a:spLocks noChangeShapeType="1"/>
          </p:cNvSpPr>
          <p:nvPr/>
        </p:nvSpPr>
        <p:spPr bwMode="auto">
          <a:xfrm>
            <a:off x="4002088" y="2859088"/>
            <a:ext cx="0" cy="1657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5" name="Line 20">
            <a:extLst>
              <a:ext uri="{FF2B5EF4-FFF2-40B4-BE49-F238E27FC236}">
                <a16:creationId xmlns:a16="http://schemas.microsoft.com/office/drawing/2014/main" id="{D37E78FE-45AA-45B9-9A85-43A0159EA575}"/>
              </a:ext>
            </a:extLst>
          </p:cNvPr>
          <p:cNvSpPr>
            <a:spLocks noChangeShapeType="1"/>
          </p:cNvSpPr>
          <p:nvPr/>
        </p:nvSpPr>
        <p:spPr bwMode="auto">
          <a:xfrm>
            <a:off x="2922588" y="2209800"/>
            <a:ext cx="0" cy="165735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6" name="Freeform 21">
            <a:extLst>
              <a:ext uri="{FF2B5EF4-FFF2-40B4-BE49-F238E27FC236}">
                <a16:creationId xmlns:a16="http://schemas.microsoft.com/office/drawing/2014/main" id="{6747B894-324F-4E27-9676-6702E2679FB0}"/>
              </a:ext>
            </a:extLst>
          </p:cNvPr>
          <p:cNvSpPr>
            <a:spLocks/>
          </p:cNvSpPr>
          <p:nvPr/>
        </p:nvSpPr>
        <p:spPr bwMode="auto">
          <a:xfrm>
            <a:off x="2562225" y="2859088"/>
            <a:ext cx="1439863" cy="2520950"/>
          </a:xfrm>
          <a:custGeom>
            <a:avLst/>
            <a:gdLst/>
            <a:ahLst/>
            <a:cxnLst>
              <a:cxn ang="0">
                <a:pos x="907" y="0"/>
              </a:cxn>
              <a:cxn ang="0">
                <a:pos x="0" y="545"/>
              </a:cxn>
              <a:cxn ang="0">
                <a:pos x="0" y="1588"/>
              </a:cxn>
              <a:cxn ang="0">
                <a:pos x="907" y="1044"/>
              </a:cxn>
              <a:cxn ang="0">
                <a:pos x="907" y="0"/>
              </a:cxn>
            </a:cxnLst>
            <a:rect l="0" t="0" r="r" b="b"/>
            <a:pathLst>
              <a:path w="907" h="1588">
                <a:moveTo>
                  <a:pt x="907" y="0"/>
                </a:moveTo>
                <a:lnTo>
                  <a:pt x="0" y="545"/>
                </a:lnTo>
                <a:lnTo>
                  <a:pt x="0" y="1588"/>
                </a:lnTo>
                <a:lnTo>
                  <a:pt x="907" y="1044"/>
                </a:lnTo>
                <a:lnTo>
                  <a:pt x="907" y="0"/>
                </a:lnTo>
                <a:close/>
              </a:path>
            </a:pathLst>
          </a:custGeom>
          <a:gradFill rotWithShape="1">
            <a:gsLst>
              <a:gs pos="0">
                <a:srgbClr val="39B4DB"/>
              </a:gs>
              <a:gs pos="100000">
                <a:srgbClr val="80D0E8"/>
              </a:gs>
            </a:gsLst>
            <a:lin ang="18900000" scaled="1"/>
          </a:gradFill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7" name="Freeform 22">
            <a:extLst>
              <a:ext uri="{FF2B5EF4-FFF2-40B4-BE49-F238E27FC236}">
                <a16:creationId xmlns:a16="http://schemas.microsoft.com/office/drawing/2014/main" id="{A67E33D9-70C6-407D-8C95-53665D1B4EAC}"/>
              </a:ext>
            </a:extLst>
          </p:cNvPr>
          <p:cNvSpPr>
            <a:spLocks/>
          </p:cNvSpPr>
          <p:nvPr/>
        </p:nvSpPr>
        <p:spPr bwMode="auto">
          <a:xfrm>
            <a:off x="1482725" y="2209800"/>
            <a:ext cx="2519363" cy="1512888"/>
          </a:xfrm>
          <a:custGeom>
            <a:avLst/>
            <a:gdLst/>
            <a:ahLst/>
            <a:cxnLst>
              <a:cxn ang="0">
                <a:pos x="907" y="0"/>
              </a:cxn>
              <a:cxn ang="0">
                <a:pos x="0" y="545"/>
              </a:cxn>
              <a:cxn ang="0">
                <a:pos x="680" y="953"/>
              </a:cxn>
              <a:cxn ang="0">
                <a:pos x="1587" y="409"/>
              </a:cxn>
              <a:cxn ang="0">
                <a:pos x="907" y="0"/>
              </a:cxn>
            </a:cxnLst>
            <a:rect l="0" t="0" r="r" b="b"/>
            <a:pathLst>
              <a:path w="1587" h="953">
                <a:moveTo>
                  <a:pt x="907" y="0"/>
                </a:moveTo>
                <a:lnTo>
                  <a:pt x="0" y="545"/>
                </a:lnTo>
                <a:lnTo>
                  <a:pt x="680" y="953"/>
                </a:lnTo>
                <a:lnTo>
                  <a:pt x="1587" y="409"/>
                </a:lnTo>
                <a:lnTo>
                  <a:pt x="907" y="0"/>
                </a:lnTo>
                <a:close/>
              </a:path>
            </a:pathLst>
          </a:custGeom>
          <a:gradFill rotWithShape="1">
            <a:gsLst>
              <a:gs pos="0">
                <a:srgbClr val="39B4DB"/>
              </a:gs>
              <a:gs pos="100000">
                <a:srgbClr val="80D0E8"/>
              </a:gs>
            </a:gsLst>
            <a:lin ang="18900000" scaled="1"/>
          </a:gradFill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8" name="Freeform 23">
            <a:extLst>
              <a:ext uri="{FF2B5EF4-FFF2-40B4-BE49-F238E27FC236}">
                <a16:creationId xmlns:a16="http://schemas.microsoft.com/office/drawing/2014/main" id="{11703C2C-1404-4CC0-9FD2-C60469736E94}"/>
              </a:ext>
            </a:extLst>
          </p:cNvPr>
          <p:cNvSpPr>
            <a:spLocks/>
          </p:cNvSpPr>
          <p:nvPr/>
        </p:nvSpPr>
        <p:spPr bwMode="auto">
          <a:xfrm>
            <a:off x="1482725" y="3074988"/>
            <a:ext cx="1079500" cy="23034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043"/>
              </a:cxn>
              <a:cxn ang="0">
                <a:pos x="680" y="1451"/>
              </a:cxn>
              <a:cxn ang="0">
                <a:pos x="680" y="408"/>
              </a:cxn>
              <a:cxn ang="0">
                <a:pos x="0" y="0"/>
              </a:cxn>
            </a:cxnLst>
            <a:rect l="0" t="0" r="r" b="b"/>
            <a:pathLst>
              <a:path w="680" h="1451">
                <a:moveTo>
                  <a:pt x="0" y="0"/>
                </a:moveTo>
                <a:lnTo>
                  <a:pt x="0" y="1043"/>
                </a:lnTo>
                <a:lnTo>
                  <a:pt x="680" y="1451"/>
                </a:lnTo>
                <a:lnTo>
                  <a:pt x="680" y="408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80D0E8"/>
              </a:gs>
              <a:gs pos="100000">
                <a:srgbClr val="39B4DB"/>
              </a:gs>
            </a:gsLst>
            <a:lin ang="18900000" scaled="1"/>
          </a:gradFill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9" name="Line 24">
            <a:extLst>
              <a:ext uri="{FF2B5EF4-FFF2-40B4-BE49-F238E27FC236}">
                <a16:creationId xmlns:a16="http://schemas.microsoft.com/office/drawing/2014/main" id="{F8CF066A-E8BB-4104-85CC-8E12F1ED7772}"/>
              </a:ext>
            </a:extLst>
          </p:cNvPr>
          <p:cNvSpPr>
            <a:spLocks noChangeShapeType="1"/>
          </p:cNvSpPr>
          <p:nvPr/>
        </p:nvSpPr>
        <p:spPr bwMode="auto">
          <a:xfrm>
            <a:off x="1481138" y="4933950"/>
            <a:ext cx="1079500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20" name="Line 25">
            <a:extLst>
              <a:ext uri="{FF2B5EF4-FFF2-40B4-BE49-F238E27FC236}">
                <a16:creationId xmlns:a16="http://schemas.microsoft.com/office/drawing/2014/main" id="{820FD311-CA8D-4CB0-A00F-3233C8EC95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62225" y="4659313"/>
            <a:ext cx="1439863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21" name="Line 26">
            <a:extLst>
              <a:ext uri="{FF2B5EF4-FFF2-40B4-BE49-F238E27FC236}">
                <a16:creationId xmlns:a16="http://schemas.microsoft.com/office/drawing/2014/main" id="{35A9C94A-C661-43B4-BFED-9932DC543493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8263" y="3074988"/>
            <a:ext cx="0" cy="1657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22" name="Text Box 27">
            <a:extLst>
              <a:ext uri="{FF2B5EF4-FFF2-40B4-BE49-F238E27FC236}">
                <a16:creationId xmlns:a16="http://schemas.microsoft.com/office/drawing/2014/main" id="{DC3CEE66-CC47-482F-9A7B-4FE043479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758" y="3627438"/>
            <a:ext cx="3978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pitchFamily="18" charset="0"/>
              </a:rPr>
              <a:t> x</a:t>
            </a:r>
            <a:endParaRPr lang="en-GB" sz="2400" i="1" dirty="0">
              <a:latin typeface="Times New Roman" pitchFamily="18" charset="0"/>
            </a:endParaRPr>
          </a:p>
        </p:txBody>
      </p:sp>
      <p:sp>
        <p:nvSpPr>
          <p:cNvPr id="23" name="Text Box 28">
            <a:extLst>
              <a:ext uri="{FF2B5EF4-FFF2-40B4-BE49-F238E27FC236}">
                <a16:creationId xmlns:a16="http://schemas.microsoft.com/office/drawing/2014/main" id="{C2BC4170-4385-4066-8EC0-ED6F5829BE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5199063"/>
            <a:ext cx="8851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pitchFamily="18" charset="0"/>
              </a:rPr>
              <a:t>x +</a:t>
            </a:r>
            <a:r>
              <a:rPr lang="en-US" sz="2400" dirty="0"/>
              <a:t> 2</a:t>
            </a:r>
            <a:endParaRPr lang="en-GB" sz="2400" i="1" dirty="0">
              <a:latin typeface="Times New Roman" pitchFamily="18" charset="0"/>
            </a:endParaRPr>
          </a:p>
        </p:txBody>
      </p:sp>
      <p:sp>
        <p:nvSpPr>
          <p:cNvPr id="24" name="Text Box 29">
            <a:extLst>
              <a:ext uri="{FF2B5EF4-FFF2-40B4-BE49-F238E27FC236}">
                <a16:creationId xmlns:a16="http://schemas.microsoft.com/office/drawing/2014/main" id="{997AF4CB-3247-4776-AA08-ABC339E76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5380038"/>
            <a:ext cx="8819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pitchFamily="18" charset="0"/>
              </a:rPr>
              <a:t> x </a:t>
            </a:r>
            <a:r>
              <a:rPr lang="en-US" sz="2400" dirty="0"/>
              <a:t>- 3</a:t>
            </a:r>
            <a:endParaRPr lang="en-GB" sz="2400" dirty="0"/>
          </a:p>
        </p:txBody>
      </p:sp>
      <p:sp>
        <p:nvSpPr>
          <p:cNvPr id="25" name="Text Box 30">
            <a:extLst>
              <a:ext uri="{FF2B5EF4-FFF2-40B4-BE49-F238E27FC236}">
                <a16:creationId xmlns:a16="http://schemas.microsoft.com/office/drawing/2014/main" id="{4898A0A0-2D0C-4FF3-AE46-C9F9AA2FDC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7925" y="2068513"/>
            <a:ext cx="32944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The area of the base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26" name="Rectangle 4">
            <a:extLst>
              <a:ext uri="{FF2B5EF4-FFF2-40B4-BE49-F238E27FC236}">
                <a16:creationId xmlns:a16="http://schemas.microsoft.com/office/drawing/2014/main" id="{039EC95A-1694-4988-B7C0-E30F1194D0A2}"/>
              </a:ext>
            </a:extLst>
          </p:cNvPr>
          <p:cNvSpPr txBox="1">
            <a:spLocks noChangeArrowheads="1"/>
          </p:cNvSpPr>
          <p:nvPr/>
        </p:nvSpPr>
        <p:spPr>
          <a:xfrm>
            <a:off x="539552" y="0"/>
            <a:ext cx="8229600" cy="54868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5B009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Find the Volume of a cuboid</a:t>
            </a:r>
            <a:endParaRPr kumimoji="0" lang="en-GB" sz="3100" b="1" i="0" u="none" strike="noStrike" kern="1200" cap="none" spc="0" normalizeH="0" baseline="0" noProof="0" dirty="0">
              <a:ln>
                <a:noFill/>
              </a:ln>
              <a:solidFill>
                <a:srgbClr val="5B009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7" name="Group 33">
            <a:extLst>
              <a:ext uri="{FF2B5EF4-FFF2-40B4-BE49-F238E27FC236}">
                <a16:creationId xmlns:a16="http://schemas.microsoft.com/office/drawing/2014/main" id="{010E8786-E44F-4250-A910-3DC15C40077A}"/>
              </a:ext>
            </a:extLst>
          </p:cNvPr>
          <p:cNvGrpSpPr>
            <a:grpSpLocks/>
          </p:cNvGrpSpPr>
          <p:nvPr/>
        </p:nvGrpSpPr>
        <p:grpSpPr bwMode="auto">
          <a:xfrm>
            <a:off x="4932363" y="4219578"/>
            <a:ext cx="3600450" cy="1441450"/>
            <a:chOff x="3107" y="2658"/>
            <a:chExt cx="2268" cy="908"/>
          </a:xfrm>
        </p:grpSpPr>
        <p:sp>
          <p:nvSpPr>
            <p:cNvPr id="28" name="Rectangle 11">
              <a:extLst>
                <a:ext uri="{FF2B5EF4-FFF2-40B4-BE49-F238E27FC236}">
                  <a16:creationId xmlns:a16="http://schemas.microsoft.com/office/drawing/2014/main" id="{CD2D0F0C-B0E3-4DF4-85D3-C120C7968E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7" y="2658"/>
              <a:ext cx="2268" cy="90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29" name="Text Box 8">
              <a:extLst>
                <a:ext uri="{FF2B5EF4-FFF2-40B4-BE49-F238E27FC236}">
                  <a16:creationId xmlns:a16="http://schemas.microsoft.com/office/drawing/2014/main" id="{A2B306F7-5D52-4F72-AA44-8CB7F5E400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42" y="2676"/>
              <a:ext cx="181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Comic Sans MS" panose="030F0702030302020204" pitchFamily="66" charset="0"/>
                </a:rPr>
                <a:t>Volume of a cuboid</a:t>
              </a:r>
              <a:endParaRPr lang="en-GB" sz="24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30" name="Text Box 31">
            <a:extLst>
              <a:ext uri="{FF2B5EF4-FFF2-40B4-BE49-F238E27FC236}">
                <a16:creationId xmlns:a16="http://schemas.microsoft.com/office/drawing/2014/main" id="{F19BE5AA-31D5-4FB5-8706-9D47CC966E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7060" y="2564904"/>
            <a:ext cx="22108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= (</a:t>
            </a:r>
            <a:r>
              <a:rPr lang="en-US" sz="2400" i="1" dirty="0">
                <a:latin typeface="Times New Roman" pitchFamily="18" charset="0"/>
              </a:rPr>
              <a:t>x </a:t>
            </a:r>
            <a:r>
              <a:rPr lang="en-US" sz="2400" dirty="0"/>
              <a:t>– 3)(</a:t>
            </a:r>
            <a:r>
              <a:rPr lang="en-US" sz="2400" i="1" dirty="0">
                <a:latin typeface="Times New Roman" pitchFamily="18" charset="0"/>
              </a:rPr>
              <a:t>x +</a:t>
            </a:r>
            <a:r>
              <a:rPr lang="en-US" sz="2400" dirty="0"/>
              <a:t> 2</a:t>
            </a:r>
            <a:r>
              <a:rPr lang="en-GB" sz="2400" dirty="0"/>
              <a:t>)</a:t>
            </a:r>
          </a:p>
        </p:txBody>
      </p:sp>
      <p:sp>
        <p:nvSpPr>
          <p:cNvPr id="31" name="Text Box 32">
            <a:extLst>
              <a:ext uri="{FF2B5EF4-FFF2-40B4-BE49-F238E27FC236}">
                <a16:creationId xmlns:a16="http://schemas.microsoft.com/office/drawing/2014/main" id="{6935DA58-9459-4F26-B6BE-0EB4CD5D9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7926" y="31877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So,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32" name="Text Box 30">
            <a:extLst>
              <a:ext uri="{FF2B5EF4-FFF2-40B4-BE49-F238E27FC236}">
                <a16:creationId xmlns:a16="http://schemas.microsoft.com/office/drawing/2014/main" id="{E661C3CF-86B6-44B4-BF42-0E271FA6D3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112" y="3212976"/>
            <a:ext cx="3228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the area of the base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33" name="Text Box 9">
            <a:extLst>
              <a:ext uri="{FF2B5EF4-FFF2-40B4-BE49-F238E27FC236}">
                <a16:creationId xmlns:a16="http://schemas.microsoft.com/office/drawing/2014/main" id="{4FA54809-08F0-435C-9EE7-BC5FC42EA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128" y="3687415"/>
            <a:ext cx="16562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= </a:t>
            </a:r>
            <a:r>
              <a:rPr lang="en-US" sz="2400" i="1" dirty="0">
                <a:latin typeface="Times New Roman" pitchFamily="18" charset="0"/>
              </a:rPr>
              <a:t>x</a:t>
            </a:r>
            <a:r>
              <a:rPr lang="en-US" sz="2400" i="1" baseline="30000" dirty="0">
                <a:latin typeface="Times New Roman" pitchFamily="18" charset="0"/>
              </a:rPr>
              <a:t>2</a:t>
            </a:r>
            <a:r>
              <a:rPr lang="en-US" sz="2400" i="1" dirty="0">
                <a:latin typeface="Times New Roman" pitchFamily="18" charset="0"/>
              </a:rPr>
              <a:t> </a:t>
            </a:r>
            <a:r>
              <a:rPr lang="en-US" sz="2400" dirty="0"/>
              <a:t>– </a:t>
            </a:r>
            <a:r>
              <a:rPr lang="en-US" sz="2400" i="1" dirty="0">
                <a:latin typeface="Times New Roman" pitchFamily="18" charset="0"/>
              </a:rPr>
              <a:t>x </a:t>
            </a:r>
            <a:r>
              <a:rPr lang="en-US" sz="2400" dirty="0"/>
              <a:t>– 6</a:t>
            </a:r>
            <a:endParaRPr lang="en-GB" sz="2400" dirty="0"/>
          </a:p>
        </p:txBody>
      </p:sp>
      <p:sp>
        <p:nvSpPr>
          <p:cNvPr id="34" name="Text Box 9">
            <a:extLst>
              <a:ext uri="{FF2B5EF4-FFF2-40B4-BE49-F238E27FC236}">
                <a16:creationId xmlns:a16="http://schemas.microsoft.com/office/drawing/2014/main" id="{885F5FAD-BFEA-4E44-B469-4B78890693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7926" y="4725992"/>
            <a:ext cx="195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= </a:t>
            </a:r>
            <a:r>
              <a:rPr lang="en-US" sz="2400" i="1" dirty="0">
                <a:latin typeface="Times New Roman" pitchFamily="18" charset="0"/>
              </a:rPr>
              <a:t>x</a:t>
            </a:r>
            <a:r>
              <a:rPr lang="en-US" sz="2400" dirty="0"/>
              <a:t>(</a:t>
            </a:r>
            <a:r>
              <a:rPr lang="en-US" sz="2400" i="1" dirty="0">
                <a:latin typeface="Times New Roman" pitchFamily="18" charset="0"/>
              </a:rPr>
              <a:t>x</a:t>
            </a:r>
            <a:r>
              <a:rPr lang="en-US" sz="2400" i="1" baseline="30000" dirty="0">
                <a:latin typeface="Times New Roman" pitchFamily="18" charset="0"/>
              </a:rPr>
              <a:t>2</a:t>
            </a:r>
            <a:r>
              <a:rPr lang="en-US" sz="2400" i="1" dirty="0">
                <a:latin typeface="Times New Roman" pitchFamily="18" charset="0"/>
              </a:rPr>
              <a:t> </a:t>
            </a:r>
            <a:r>
              <a:rPr lang="en-US" sz="2400" dirty="0"/>
              <a:t>– </a:t>
            </a:r>
            <a:r>
              <a:rPr lang="en-US" sz="2400" i="1" dirty="0">
                <a:latin typeface="Times New Roman" pitchFamily="18" charset="0"/>
              </a:rPr>
              <a:t>x </a:t>
            </a:r>
            <a:r>
              <a:rPr lang="en-US" sz="2400" dirty="0"/>
              <a:t>– 6)</a:t>
            </a:r>
            <a:endParaRPr lang="en-GB" sz="2400" dirty="0"/>
          </a:p>
        </p:txBody>
      </p:sp>
      <p:sp>
        <p:nvSpPr>
          <p:cNvPr id="35" name="Text Box 10">
            <a:extLst>
              <a:ext uri="{FF2B5EF4-FFF2-40B4-BE49-F238E27FC236}">
                <a16:creationId xmlns:a16="http://schemas.microsoft.com/office/drawing/2014/main" id="{46CD16A1-5E0C-4CFE-9C0E-F5612ED0AA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7926" y="5203829"/>
            <a:ext cx="18430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= </a:t>
            </a:r>
            <a:r>
              <a:rPr lang="en-US" sz="2400" i="1" dirty="0">
                <a:latin typeface="Times New Roman" pitchFamily="18" charset="0"/>
              </a:rPr>
              <a:t>x</a:t>
            </a:r>
            <a:r>
              <a:rPr lang="en-US" sz="2400" i="1" baseline="30000" dirty="0">
                <a:latin typeface="Times New Roman" pitchFamily="18" charset="0"/>
              </a:rPr>
              <a:t>3</a:t>
            </a:r>
            <a:r>
              <a:rPr lang="en-US" sz="2400" i="1" dirty="0">
                <a:latin typeface="Times New Roman" pitchFamily="18" charset="0"/>
              </a:rPr>
              <a:t> </a:t>
            </a:r>
            <a:r>
              <a:rPr lang="en-US" sz="2400" dirty="0"/>
              <a:t>– </a:t>
            </a:r>
            <a:r>
              <a:rPr lang="en-US" sz="2400" i="1" dirty="0">
                <a:latin typeface="Times New Roman" pitchFamily="18" charset="0"/>
              </a:rPr>
              <a:t>x</a:t>
            </a:r>
            <a:r>
              <a:rPr lang="en-US" sz="2400" i="1" baseline="30000" dirty="0">
                <a:latin typeface="Times New Roman" pitchFamily="18" charset="0"/>
              </a:rPr>
              <a:t>2</a:t>
            </a:r>
            <a:r>
              <a:rPr lang="en-US" sz="2400" i="1" dirty="0">
                <a:latin typeface="Times New Roman" pitchFamily="18" charset="0"/>
              </a:rPr>
              <a:t> </a:t>
            </a:r>
            <a:r>
              <a:rPr lang="en-US" sz="2400" dirty="0"/>
              <a:t>– 6</a:t>
            </a:r>
            <a:r>
              <a:rPr lang="en-US" sz="2400" i="1" dirty="0">
                <a:latin typeface="Times New Roman" pitchFamily="18" charset="0"/>
              </a:rPr>
              <a:t>x</a:t>
            </a:r>
            <a:endParaRPr lang="en-GB" sz="2400" i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161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16894" y="4050015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88194" y="448562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4896652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8896E2-D8DB-4758-8A10-D5AAB1A6E5AC}"/>
              </a:ext>
            </a:extLst>
          </p:cNvPr>
          <p:cNvSpPr txBox="1"/>
          <p:nvPr/>
        </p:nvSpPr>
        <p:spPr>
          <a:xfrm>
            <a:off x="76200" y="5342672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20% off in your next purchase from our website, just use this code when checkout: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MSUPPORT_20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305</TotalTime>
  <Words>385</Words>
  <Application>Microsoft Office PowerPoint</Application>
  <PresentationFormat>On-screen Show (4:3)</PresentationFormat>
  <Paragraphs>80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Comic Sans MS</vt:lpstr>
      <vt:lpstr>Times New Roman</vt:lpstr>
      <vt:lpstr>Wingdings 2</vt:lpstr>
      <vt:lpstr>Theme1</vt:lpstr>
      <vt:lpstr>Further expansion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solving using linear equations</dc:title>
  <dc:creator>Mathssupport</dc:creator>
  <cp:lastModifiedBy>Orlando Hurtado</cp:lastModifiedBy>
  <cp:revision>28</cp:revision>
  <dcterms:created xsi:type="dcterms:W3CDTF">2020-12-17T09:22:17Z</dcterms:created>
  <dcterms:modified xsi:type="dcterms:W3CDTF">2021-02-19T05:36:49Z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