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318" r:id="rId4"/>
    <p:sldId id="319" r:id="rId5"/>
    <p:sldId id="320" r:id="rId6"/>
    <p:sldId id="317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6600"/>
    <a:srgbClr val="FF6600"/>
    <a:srgbClr val="CC0099"/>
    <a:srgbClr val="99CCFF"/>
    <a:srgbClr val="FF7C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19 February 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19 February 2021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Further expansion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7086600" cy="914400"/>
          </a:xfrm>
        </p:spPr>
        <p:txBody>
          <a:bodyPr/>
          <a:lstStyle/>
          <a:p>
            <a:pPr marL="688975" indent="-688975"/>
            <a:r>
              <a:rPr lang="en-US" dirty="0"/>
              <a:t>LO: </a:t>
            </a:r>
            <a:r>
              <a:rPr lang="en-US" altLang="en-US" dirty="0"/>
              <a:t>To </a:t>
            </a:r>
            <a:r>
              <a:rPr lang="en-GB" altLang="en-US" dirty="0"/>
              <a:t>e</a:t>
            </a:r>
            <a:r>
              <a:rPr lang="en-GB" dirty="0"/>
              <a:t>xpand more complicated brackets</a:t>
            </a:r>
            <a:r>
              <a:rPr lang="en-US" dirty="0"/>
              <a:t>.</a:t>
            </a:r>
            <a:endParaRPr lang="en-GB" dirty="0"/>
          </a:p>
          <a:p>
            <a:pPr marL="633413" indent="-633413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5F99B81-612F-4C1F-B9B7-4F4F8E3214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2C81566D-A50D-4C1A-A63C-77B37B98522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 Box 6">
            <a:extLst>
              <a:ext uri="{FF2B5EF4-FFF2-40B4-BE49-F238E27FC236}">
                <a16:creationId xmlns:a16="http://schemas.microsoft.com/office/drawing/2014/main" id="{A128085C-F5A6-4211-AD74-F3C694B68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1988840"/>
            <a:ext cx="3034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Expand and simplify</a:t>
            </a:r>
          </a:p>
        </p:txBody>
      </p:sp>
      <p:sp>
        <p:nvSpPr>
          <p:cNvPr id="97" name="Text Box 7">
            <a:extLst>
              <a:ext uri="{FF2B5EF4-FFF2-40B4-BE49-F238E27FC236}">
                <a16:creationId xmlns:a16="http://schemas.microsoft.com/office/drawing/2014/main" id="{3A9824A7-D1BD-4C5B-8E48-6990A7C55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1757" y="3017267"/>
            <a:ext cx="40286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(3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+ 2) 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2</a:t>
            </a:r>
            <a:r>
              <a:rPr lang="en-GB" sz="3200" dirty="0"/>
              <a:t> – 4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+ 1) </a:t>
            </a:r>
          </a:p>
        </p:txBody>
      </p:sp>
      <p:sp>
        <p:nvSpPr>
          <p:cNvPr id="98" name="Text Box 8">
            <a:extLst>
              <a:ext uri="{FF2B5EF4-FFF2-40B4-BE49-F238E27FC236}">
                <a16:creationId xmlns:a16="http://schemas.microsoft.com/office/drawing/2014/main" id="{91689DAC-6E0C-4352-BFBD-D655C4EEA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4221088"/>
            <a:ext cx="3982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3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 multiplied by each term in the second brackets</a:t>
            </a:r>
          </a:p>
        </p:txBody>
      </p:sp>
      <p:sp>
        <p:nvSpPr>
          <p:cNvPr id="99" name="AutoShape 9">
            <a:extLst>
              <a:ext uri="{FF2B5EF4-FFF2-40B4-BE49-F238E27FC236}">
                <a16:creationId xmlns:a16="http://schemas.microsoft.com/office/drawing/2014/main" id="{B1D80E9C-C0A0-4D2D-8D43-950868B6E04F}"/>
              </a:ext>
            </a:extLst>
          </p:cNvPr>
          <p:cNvSpPr>
            <a:spLocks/>
          </p:cNvSpPr>
          <p:nvPr/>
        </p:nvSpPr>
        <p:spPr bwMode="auto">
          <a:xfrm rot="5400000">
            <a:off x="3800132" y="2099053"/>
            <a:ext cx="577826" cy="1541972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00" name="AutoShape 10">
            <a:extLst>
              <a:ext uri="{FF2B5EF4-FFF2-40B4-BE49-F238E27FC236}">
                <a16:creationId xmlns:a16="http://schemas.microsoft.com/office/drawing/2014/main" id="{6F3388F2-6613-4B10-A5C1-AF0A8A7062F0}"/>
              </a:ext>
            </a:extLst>
          </p:cNvPr>
          <p:cNvSpPr>
            <a:spLocks/>
          </p:cNvSpPr>
          <p:nvPr/>
        </p:nvSpPr>
        <p:spPr bwMode="auto">
          <a:xfrm rot="5400000" flipH="1">
            <a:off x="4807527" y="2932807"/>
            <a:ext cx="314571" cy="1518631"/>
          </a:xfrm>
          <a:prstGeom prst="leftBracket">
            <a:avLst>
              <a:gd name="adj" fmla="val 104198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01" name="AutoShape 11">
            <a:extLst>
              <a:ext uri="{FF2B5EF4-FFF2-40B4-BE49-F238E27FC236}">
                <a16:creationId xmlns:a16="http://schemas.microsoft.com/office/drawing/2014/main" id="{29FA9B58-698C-49E7-89F3-DCFC3E09FF2F}"/>
              </a:ext>
            </a:extLst>
          </p:cNvPr>
          <p:cNvSpPr>
            <a:spLocks/>
          </p:cNvSpPr>
          <p:nvPr/>
        </p:nvSpPr>
        <p:spPr bwMode="auto">
          <a:xfrm rot="5400000" flipH="1">
            <a:off x="4348099" y="3365346"/>
            <a:ext cx="360039" cy="663823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02" name="AutoShape 12">
            <a:extLst>
              <a:ext uri="{FF2B5EF4-FFF2-40B4-BE49-F238E27FC236}">
                <a16:creationId xmlns:a16="http://schemas.microsoft.com/office/drawing/2014/main" id="{0927ABE7-82D0-4BC2-9F40-128315223332}"/>
              </a:ext>
            </a:extLst>
          </p:cNvPr>
          <p:cNvSpPr>
            <a:spLocks/>
          </p:cNvSpPr>
          <p:nvPr/>
        </p:nvSpPr>
        <p:spPr bwMode="auto">
          <a:xfrm rot="5400000">
            <a:off x="4276264" y="1625433"/>
            <a:ext cx="505816" cy="2389912"/>
          </a:xfrm>
          <a:prstGeom prst="leftBracket">
            <a:avLst>
              <a:gd name="adj" fmla="val 16081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03" name="Text Box 13">
            <a:extLst>
              <a:ext uri="{FF2B5EF4-FFF2-40B4-BE49-F238E27FC236}">
                <a16:creationId xmlns:a16="http://schemas.microsoft.com/office/drawing/2014/main" id="{2BC011FE-7AA2-42BC-982A-902F07C54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6247" y="5404816"/>
            <a:ext cx="753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3</a:t>
            </a:r>
          </a:p>
        </p:txBody>
      </p:sp>
      <p:sp>
        <p:nvSpPr>
          <p:cNvPr id="104" name="Text Box 14">
            <a:extLst>
              <a:ext uri="{FF2B5EF4-FFF2-40B4-BE49-F238E27FC236}">
                <a16:creationId xmlns:a16="http://schemas.microsoft.com/office/drawing/2014/main" id="{F0BE329B-F5D6-4293-9548-66EAAC3B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837" y="5404817"/>
            <a:ext cx="12330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-</a:t>
            </a:r>
            <a:r>
              <a:rPr lang="en-GB" sz="3200" dirty="0"/>
              <a:t> 10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05" name="Text Box 15">
            <a:extLst>
              <a:ext uri="{FF2B5EF4-FFF2-40B4-BE49-F238E27FC236}">
                <a16:creationId xmlns:a16="http://schemas.microsoft.com/office/drawing/2014/main" id="{B4A1D939-3D9D-4C0A-84E3-EC28E89E1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986" y="5415248"/>
            <a:ext cx="9124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- 5</a:t>
            </a:r>
            <a:r>
              <a:rPr lang="en-GB" sz="3200" i="1" dirty="0">
                <a:latin typeface="Times New Roman" pitchFamily="18" charset="0"/>
              </a:rPr>
              <a:t>x</a:t>
            </a:r>
          </a:p>
        </p:txBody>
      </p:sp>
      <p:sp>
        <p:nvSpPr>
          <p:cNvPr id="106" name="Text Box 16">
            <a:extLst>
              <a:ext uri="{FF2B5EF4-FFF2-40B4-BE49-F238E27FC236}">
                <a16:creationId xmlns:a16="http://schemas.microsoft.com/office/drawing/2014/main" id="{502BAF8B-7A77-4E3A-897C-91CF0AEF6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333" y="5407751"/>
            <a:ext cx="7553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+ 2</a:t>
            </a:r>
            <a:endParaRPr lang="en-GB" sz="3200" i="1" dirty="0">
              <a:latin typeface="Times New Roman" pitchFamily="18" charset="0"/>
            </a:endParaRPr>
          </a:p>
        </p:txBody>
      </p:sp>
      <p:sp>
        <p:nvSpPr>
          <p:cNvPr id="107" name="Rectangle 20">
            <a:extLst>
              <a:ext uri="{FF2B5EF4-FFF2-40B4-BE49-F238E27FC236}">
                <a16:creationId xmlns:a16="http://schemas.microsoft.com/office/drawing/2014/main" id="{B9CB58B6-D999-43B2-8C36-3BEAE197C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0813"/>
            <a:ext cx="77724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>
                <a:solidFill>
                  <a:srgbClr val="5B0091"/>
                </a:solidFill>
              </a:rPr>
              <a:t>Expanding brackets then simplifying</a:t>
            </a:r>
            <a:endParaRPr lang="en-GB" sz="2800"/>
          </a:p>
        </p:txBody>
      </p:sp>
      <p:sp>
        <p:nvSpPr>
          <p:cNvPr id="108" name="Text Box 8">
            <a:extLst>
              <a:ext uri="{FF2B5EF4-FFF2-40B4-BE49-F238E27FC236}">
                <a16:creationId xmlns:a16="http://schemas.microsoft.com/office/drawing/2014/main" id="{B3DBAD61-0C6E-41AB-BCFC-79C767432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46" y="980728"/>
            <a:ext cx="84771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When expressions containing more than two terms are multiplied together, we can still use the </a:t>
            </a:r>
            <a:r>
              <a:rPr lang="en-GB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distributive law</a:t>
            </a:r>
            <a:r>
              <a:rPr lang="en-GB" sz="2400" dirty="0">
                <a:latin typeface="Comic Sans MS" panose="030F0702030302020204" pitchFamily="66" charset="0"/>
              </a:rPr>
              <a:t>. </a:t>
            </a:r>
          </a:p>
        </p:txBody>
      </p:sp>
      <p:sp>
        <p:nvSpPr>
          <p:cNvPr id="109" name="AutoShape 12">
            <a:extLst>
              <a:ext uri="{FF2B5EF4-FFF2-40B4-BE49-F238E27FC236}">
                <a16:creationId xmlns:a16="http://schemas.microsoft.com/office/drawing/2014/main" id="{9C193AE4-2811-473B-A929-6352E74027A8}"/>
              </a:ext>
            </a:extLst>
          </p:cNvPr>
          <p:cNvSpPr>
            <a:spLocks/>
          </p:cNvSpPr>
          <p:nvPr/>
        </p:nvSpPr>
        <p:spPr bwMode="auto">
          <a:xfrm rot="5400000">
            <a:off x="4658660" y="1216932"/>
            <a:ext cx="505816" cy="3209296"/>
          </a:xfrm>
          <a:prstGeom prst="leftBracket">
            <a:avLst>
              <a:gd name="adj" fmla="val 16081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10" name="AutoShape 10">
            <a:extLst>
              <a:ext uri="{FF2B5EF4-FFF2-40B4-BE49-F238E27FC236}">
                <a16:creationId xmlns:a16="http://schemas.microsoft.com/office/drawing/2014/main" id="{D1D0B867-F8D2-4FE7-9C51-BE5257279351}"/>
              </a:ext>
            </a:extLst>
          </p:cNvPr>
          <p:cNvSpPr>
            <a:spLocks/>
          </p:cNvSpPr>
          <p:nvPr/>
        </p:nvSpPr>
        <p:spPr bwMode="auto">
          <a:xfrm rot="5400000" flipH="1">
            <a:off x="5164937" y="2525999"/>
            <a:ext cx="382549" cy="2320007"/>
          </a:xfrm>
          <a:prstGeom prst="leftBracket">
            <a:avLst>
              <a:gd name="adj" fmla="val 14583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11" name="Text Box 13">
            <a:extLst>
              <a:ext uri="{FF2B5EF4-FFF2-40B4-BE49-F238E27FC236}">
                <a16:creationId xmlns:a16="http://schemas.microsoft.com/office/drawing/2014/main" id="{6AC4E95C-E66D-49A0-8439-22CBC9058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098" y="4164711"/>
            <a:ext cx="753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3</a:t>
            </a:r>
          </a:p>
        </p:txBody>
      </p:sp>
      <p:sp>
        <p:nvSpPr>
          <p:cNvPr id="112" name="Text Box 14">
            <a:extLst>
              <a:ext uri="{FF2B5EF4-FFF2-40B4-BE49-F238E27FC236}">
                <a16:creationId xmlns:a16="http://schemas.microsoft.com/office/drawing/2014/main" id="{6A521E3D-829B-415C-904C-8969B953D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586" y="4164711"/>
            <a:ext cx="12330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- 12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13" name="Text Box 15">
            <a:extLst>
              <a:ext uri="{FF2B5EF4-FFF2-40B4-BE49-F238E27FC236}">
                <a16:creationId xmlns:a16="http://schemas.microsoft.com/office/drawing/2014/main" id="{810652E9-B91D-430F-AFA4-F14A123DB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176" y="4164711"/>
            <a:ext cx="9380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+ 3</a:t>
            </a:r>
            <a:r>
              <a:rPr lang="en-GB" sz="3200" i="1" dirty="0">
                <a:latin typeface="Times New Roman" pitchFamily="18" charset="0"/>
              </a:rPr>
              <a:t>x</a:t>
            </a:r>
          </a:p>
        </p:txBody>
      </p:sp>
      <p:sp>
        <p:nvSpPr>
          <p:cNvPr id="114" name="Text Box 8">
            <a:extLst>
              <a:ext uri="{FF2B5EF4-FFF2-40B4-BE49-F238E27FC236}">
                <a16:creationId xmlns:a16="http://schemas.microsoft.com/office/drawing/2014/main" id="{54981AC3-B1FB-4CF0-97CB-1C9EE64A1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4942909"/>
            <a:ext cx="3982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2 multiplied by each term in the second brackets</a:t>
            </a:r>
          </a:p>
        </p:txBody>
      </p:sp>
      <p:sp>
        <p:nvSpPr>
          <p:cNvPr id="115" name="Text Box 13">
            <a:extLst>
              <a:ext uri="{FF2B5EF4-FFF2-40B4-BE49-F238E27FC236}">
                <a16:creationId xmlns:a16="http://schemas.microsoft.com/office/drawing/2014/main" id="{5DA0F478-99D2-4CD1-8EFE-55E461DE8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837" y="4744532"/>
            <a:ext cx="1074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+ 2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i="1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16" name="Text Box 14">
            <a:extLst>
              <a:ext uri="{FF2B5EF4-FFF2-40B4-BE49-F238E27FC236}">
                <a16:creationId xmlns:a16="http://schemas.microsoft.com/office/drawing/2014/main" id="{8EC2C360-C320-4DFA-AA3E-CC6C0055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621" y="4718784"/>
            <a:ext cx="9124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- 8</a:t>
            </a:r>
            <a:r>
              <a:rPr lang="en-GB" sz="3200" i="1" dirty="0">
                <a:latin typeface="Times New Roman" pitchFamily="18" charset="0"/>
              </a:rPr>
              <a:t>x</a:t>
            </a:r>
          </a:p>
        </p:txBody>
      </p:sp>
      <p:sp>
        <p:nvSpPr>
          <p:cNvPr id="117" name="Text Box 15">
            <a:extLst>
              <a:ext uri="{FF2B5EF4-FFF2-40B4-BE49-F238E27FC236}">
                <a16:creationId xmlns:a16="http://schemas.microsoft.com/office/drawing/2014/main" id="{4FF0AB61-46E1-4B44-9327-174023677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8806" y="4755876"/>
            <a:ext cx="7553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+ 2</a:t>
            </a:r>
            <a:endParaRPr lang="en-GB" sz="3200" i="1" dirty="0">
              <a:latin typeface="Times New Roman" pitchFamily="18" charset="0"/>
            </a:endParaRPr>
          </a:p>
        </p:txBody>
      </p:sp>
      <p:sp>
        <p:nvSpPr>
          <p:cNvPr id="118" name="Text Box 8">
            <a:extLst>
              <a:ext uri="{FF2B5EF4-FFF2-40B4-BE49-F238E27FC236}">
                <a16:creationId xmlns:a16="http://schemas.microsoft.com/office/drawing/2014/main" id="{A782D4D5-857F-4E93-9D05-0FFDAAE26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662989"/>
            <a:ext cx="3982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Collecting like terms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6FB5437-90D5-44C4-B22A-EA435444D7FB}"/>
              </a:ext>
            </a:extLst>
          </p:cNvPr>
          <p:cNvCxnSpPr/>
          <p:nvPr/>
        </p:nvCxnSpPr>
        <p:spPr>
          <a:xfrm>
            <a:off x="4716016" y="5404816"/>
            <a:ext cx="367465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0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98" grpId="0" autoUpdateAnimBg="0"/>
      <p:bldP spid="99" grpId="0" animBg="1"/>
      <p:bldP spid="100" grpId="0" animBg="1"/>
      <p:bldP spid="101" grpId="0" animBg="1"/>
      <p:bldP spid="102" grpId="0" animBg="1"/>
      <p:bldP spid="103" grpId="0" autoUpdateAnimBg="0"/>
      <p:bldP spid="104" grpId="0" autoUpdateAnimBg="0"/>
      <p:bldP spid="105" grpId="0" autoUpdateAnimBg="0"/>
      <p:bldP spid="106" grpId="0" autoUpdateAnimBg="0"/>
      <p:bldP spid="108" grpId="0" autoUpdateAnimBg="0"/>
      <p:bldP spid="109" grpId="0" animBg="1"/>
      <p:bldP spid="110" grpId="0" animBg="1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F6D09933-3977-4134-9770-59CC626D0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1252538"/>
            <a:ext cx="1377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81270DAD-13FD-46D8-8707-F4797240F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0813"/>
            <a:ext cx="77724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>
                <a:solidFill>
                  <a:srgbClr val="5B0091"/>
                </a:solidFill>
              </a:rPr>
              <a:t>Expanding brackets then simplifying</a:t>
            </a:r>
            <a:endParaRPr lang="en-GB" sz="2800"/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42D1521A-F471-47E4-AD73-6A419D70E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910" y="1177238"/>
            <a:ext cx="15295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+ 4)</a:t>
            </a:r>
            <a:r>
              <a:rPr lang="en-GB" sz="3200" baseline="30000" dirty="0"/>
              <a:t>3</a:t>
            </a:r>
            <a:endParaRPr lang="en-GB" sz="3200" dirty="0"/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5C954822-06F1-45A8-8C2E-4B94BD760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502" y="1196752"/>
            <a:ext cx="4299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= 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+ 4) 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+ 4) 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+ 4)</a:t>
            </a: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439EA09B-5F24-452E-9354-45850B91B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2052137"/>
            <a:ext cx="32480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= 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+ 4) 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+ 4)</a:t>
            </a:r>
            <a:r>
              <a:rPr lang="en-GB" sz="3200" baseline="30000" dirty="0"/>
              <a:t>2</a:t>
            </a: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E1FC0FA8-8961-4D40-A344-D816A32FD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3017267"/>
            <a:ext cx="16962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= 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+ 4)</a:t>
            </a: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A2CB80A8-FD7E-4138-8E56-71E5E9C1D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4221088"/>
            <a:ext cx="3982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 multiplied by each term in the second brackets</a:t>
            </a:r>
          </a:p>
        </p:txBody>
      </p:sp>
      <p:sp>
        <p:nvSpPr>
          <p:cNvPr id="22" name="AutoShape 9">
            <a:extLst>
              <a:ext uri="{FF2B5EF4-FFF2-40B4-BE49-F238E27FC236}">
                <a16:creationId xmlns:a16="http://schemas.microsoft.com/office/drawing/2014/main" id="{FDDFAAB3-1D4F-4769-A1A8-E92A7365D105}"/>
              </a:ext>
            </a:extLst>
          </p:cNvPr>
          <p:cNvSpPr>
            <a:spLocks/>
          </p:cNvSpPr>
          <p:nvPr/>
        </p:nvSpPr>
        <p:spPr bwMode="auto">
          <a:xfrm rot="5400000">
            <a:off x="4920100" y="2099053"/>
            <a:ext cx="577826" cy="1541972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23" name="AutoShape 10">
            <a:extLst>
              <a:ext uri="{FF2B5EF4-FFF2-40B4-BE49-F238E27FC236}">
                <a16:creationId xmlns:a16="http://schemas.microsoft.com/office/drawing/2014/main" id="{3267AC0F-E643-4BA9-9E62-2CC51652C658}"/>
              </a:ext>
            </a:extLst>
          </p:cNvPr>
          <p:cNvSpPr>
            <a:spLocks/>
          </p:cNvSpPr>
          <p:nvPr/>
        </p:nvSpPr>
        <p:spPr bwMode="auto">
          <a:xfrm rot="5400000" flipH="1">
            <a:off x="5889307" y="2865600"/>
            <a:ext cx="285552" cy="1624025"/>
          </a:xfrm>
          <a:prstGeom prst="leftBracket">
            <a:avLst>
              <a:gd name="adj" fmla="val 104198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24" name="AutoShape 11">
            <a:extLst>
              <a:ext uri="{FF2B5EF4-FFF2-40B4-BE49-F238E27FC236}">
                <a16:creationId xmlns:a16="http://schemas.microsoft.com/office/drawing/2014/main" id="{E8A2264F-A261-4272-A789-180F42BDC2C4}"/>
              </a:ext>
            </a:extLst>
          </p:cNvPr>
          <p:cNvSpPr>
            <a:spLocks/>
          </p:cNvSpPr>
          <p:nvPr/>
        </p:nvSpPr>
        <p:spPr bwMode="auto">
          <a:xfrm rot="5400000" flipH="1">
            <a:off x="5356528" y="3380781"/>
            <a:ext cx="303151" cy="576064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4144DF8E-451A-463F-A11D-664BA2A28972}"/>
              </a:ext>
            </a:extLst>
          </p:cNvPr>
          <p:cNvSpPr>
            <a:spLocks/>
          </p:cNvSpPr>
          <p:nvPr/>
        </p:nvSpPr>
        <p:spPr bwMode="auto">
          <a:xfrm rot="5400000">
            <a:off x="5396232" y="1625433"/>
            <a:ext cx="505816" cy="2389912"/>
          </a:xfrm>
          <a:prstGeom prst="leftBracket">
            <a:avLst>
              <a:gd name="adj" fmla="val 16081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id="{9D2EC8CC-185D-4F70-AEC2-AA9CAA82B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6291" y="5474852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3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DEB2171C-9BFE-4A7C-9332-DF3A18A9F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986" y="5461199"/>
            <a:ext cx="12586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+</a:t>
            </a:r>
            <a:r>
              <a:rPr lang="en-GB" sz="3200" dirty="0"/>
              <a:t> 12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28" name="Text Box 15">
            <a:extLst>
              <a:ext uri="{FF2B5EF4-FFF2-40B4-BE49-F238E27FC236}">
                <a16:creationId xmlns:a16="http://schemas.microsoft.com/office/drawing/2014/main" id="{BC80A13F-9FE5-4F24-8B86-973C1D1A7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829" y="5461199"/>
            <a:ext cx="1188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+ 48</a:t>
            </a:r>
            <a:r>
              <a:rPr lang="en-GB" sz="3200" i="1" dirty="0">
                <a:latin typeface="Times New Roman" pitchFamily="18" charset="0"/>
              </a:rPr>
              <a:t>x</a:t>
            </a: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2DC3DFC3-621D-4AAD-B6E0-A87BD5079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716" y="5461199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+ 64</a:t>
            </a:r>
            <a:endParaRPr lang="en-GB" sz="3200" i="1" dirty="0">
              <a:latin typeface="Times New Roman" pitchFamily="18" charset="0"/>
            </a:endParaRPr>
          </a:p>
        </p:txBody>
      </p:sp>
      <p:sp>
        <p:nvSpPr>
          <p:cNvPr id="30" name="AutoShape 12">
            <a:extLst>
              <a:ext uri="{FF2B5EF4-FFF2-40B4-BE49-F238E27FC236}">
                <a16:creationId xmlns:a16="http://schemas.microsoft.com/office/drawing/2014/main" id="{38D97B19-43B5-4D0B-84E6-ED17738134E1}"/>
              </a:ext>
            </a:extLst>
          </p:cNvPr>
          <p:cNvSpPr>
            <a:spLocks/>
          </p:cNvSpPr>
          <p:nvPr/>
        </p:nvSpPr>
        <p:spPr bwMode="auto">
          <a:xfrm rot="5400000">
            <a:off x="5778628" y="1216932"/>
            <a:ext cx="505816" cy="3209296"/>
          </a:xfrm>
          <a:prstGeom prst="leftBracket">
            <a:avLst>
              <a:gd name="adj" fmla="val 16081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31" name="AutoShape 10">
            <a:extLst>
              <a:ext uri="{FF2B5EF4-FFF2-40B4-BE49-F238E27FC236}">
                <a16:creationId xmlns:a16="http://schemas.microsoft.com/office/drawing/2014/main" id="{C6C7E53D-3389-48FA-87D3-62829733F0BB}"/>
              </a:ext>
            </a:extLst>
          </p:cNvPr>
          <p:cNvSpPr>
            <a:spLocks/>
          </p:cNvSpPr>
          <p:nvPr/>
        </p:nvSpPr>
        <p:spPr bwMode="auto">
          <a:xfrm rot="5400000" flipH="1">
            <a:off x="6265295" y="2449502"/>
            <a:ext cx="325662" cy="2416111"/>
          </a:xfrm>
          <a:prstGeom prst="leftBracket">
            <a:avLst>
              <a:gd name="adj" fmla="val 14583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77F05A08-D4F6-4FAD-9438-7BCE310CE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86" y="4090670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3</a:t>
            </a: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D32B897A-FA9B-49CF-AD2B-B53ADA702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459" y="4090670"/>
            <a:ext cx="1074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+ 8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A44F9AEF-3AE4-4FC6-B756-2C9423D2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3759" y="4090670"/>
            <a:ext cx="11224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+ 16</a:t>
            </a:r>
            <a:r>
              <a:rPr lang="en-GB" sz="3200" i="1" dirty="0">
                <a:latin typeface="Times New Roman" pitchFamily="18" charset="0"/>
              </a:rPr>
              <a:t>x</a:t>
            </a:r>
          </a:p>
        </p:txBody>
      </p:sp>
      <p:sp>
        <p:nvSpPr>
          <p:cNvPr id="35" name="Text Box 8">
            <a:extLst>
              <a:ext uri="{FF2B5EF4-FFF2-40B4-BE49-F238E27FC236}">
                <a16:creationId xmlns:a16="http://schemas.microsoft.com/office/drawing/2014/main" id="{C02EE897-2C6B-49CB-8748-07E30AC70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77" y="4884551"/>
            <a:ext cx="3982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4 multiplied by each term in the second brackets</a:t>
            </a:r>
          </a:p>
        </p:txBody>
      </p:sp>
      <p:sp>
        <p:nvSpPr>
          <p:cNvPr id="36" name="Text Box 13">
            <a:extLst>
              <a:ext uri="{FF2B5EF4-FFF2-40B4-BE49-F238E27FC236}">
                <a16:creationId xmlns:a16="http://schemas.microsoft.com/office/drawing/2014/main" id="{3D354B2A-9B69-4F36-917B-798534519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750" y="4755876"/>
            <a:ext cx="1074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+ 4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i="1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37" name="Text Box 14">
            <a:extLst>
              <a:ext uri="{FF2B5EF4-FFF2-40B4-BE49-F238E27FC236}">
                <a16:creationId xmlns:a16="http://schemas.microsoft.com/office/drawing/2014/main" id="{84D5101C-5F26-4C4B-87EA-7BBED4489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3083" y="4755876"/>
            <a:ext cx="1188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+ 32</a:t>
            </a:r>
            <a:r>
              <a:rPr lang="en-GB" sz="3200" i="1" dirty="0">
                <a:latin typeface="Times New Roman" pitchFamily="18" charset="0"/>
              </a:rPr>
              <a:t>x</a:t>
            </a:r>
          </a:p>
        </p:txBody>
      </p:sp>
      <p:sp>
        <p:nvSpPr>
          <p:cNvPr id="38" name="Text Box 15">
            <a:extLst>
              <a:ext uri="{FF2B5EF4-FFF2-40B4-BE49-F238E27FC236}">
                <a16:creationId xmlns:a16="http://schemas.microsoft.com/office/drawing/2014/main" id="{D7DE3662-1DC8-4F11-A6B9-E22651FB3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716" y="4755876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+ 64</a:t>
            </a:r>
            <a:endParaRPr lang="en-GB" sz="3200" i="1" dirty="0">
              <a:latin typeface="Times New Roman" pitchFamily="18" charset="0"/>
            </a:endParaRPr>
          </a:p>
        </p:txBody>
      </p:sp>
      <p:sp>
        <p:nvSpPr>
          <p:cNvPr id="39" name="Text Box 8">
            <a:extLst>
              <a:ext uri="{FF2B5EF4-FFF2-40B4-BE49-F238E27FC236}">
                <a16:creationId xmlns:a16="http://schemas.microsoft.com/office/drawing/2014/main" id="{25357AA6-4053-4350-97F8-03D8E6444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662989"/>
            <a:ext cx="3982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Collecting like terms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092771C-D0C4-4006-8413-0F5D38F838F1}"/>
              </a:ext>
            </a:extLst>
          </p:cNvPr>
          <p:cNvCxnSpPr/>
          <p:nvPr/>
        </p:nvCxnSpPr>
        <p:spPr>
          <a:xfrm>
            <a:off x="4716016" y="5404816"/>
            <a:ext cx="367465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8">
            <a:extLst>
              <a:ext uri="{FF2B5EF4-FFF2-40B4-BE49-F238E27FC236}">
                <a16:creationId xmlns:a16="http://schemas.microsoft.com/office/drawing/2014/main" id="{41BDA565-1214-4E82-A5B4-118F7406E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77" y="3112982"/>
            <a:ext cx="3982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Expanding the perfect square</a:t>
            </a: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59660C37-18B4-4A52-8875-BE1F372C2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403" y="2995160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2</a:t>
            </a:r>
            <a:endParaRPr lang="en-GB" sz="3200" dirty="0"/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37B7938D-A7F7-49A0-B448-D7BA31764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690" y="3006424"/>
            <a:ext cx="9380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+ 8</a:t>
            </a:r>
            <a:r>
              <a:rPr lang="en-GB" sz="3200" i="1" dirty="0">
                <a:latin typeface="Times New Roman" pitchFamily="18" charset="0"/>
              </a:rPr>
              <a:t>x</a:t>
            </a:r>
            <a:endParaRPr lang="en-GB" sz="3200" dirty="0"/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14970CF1-4290-460E-B25B-4F4337DDF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832" y="3008922"/>
            <a:ext cx="1063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+ 16 </a:t>
            </a: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8D51B92E-7256-4E99-8C5A-7A07C6685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952" y="3023794"/>
            <a:ext cx="27077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(                 ) </a:t>
            </a:r>
          </a:p>
        </p:txBody>
      </p:sp>
    </p:spTree>
    <p:extLst>
      <p:ext uri="{BB962C8B-B14F-4D97-AF65-F5344CB8AC3E}">
        <p14:creationId xmlns:p14="http://schemas.microsoft.com/office/powerpoint/2010/main" val="348662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 autoUpdateAnimBg="0"/>
      <p:bldP spid="22" grpId="0" animBg="1"/>
      <p:bldP spid="23" grpId="0" animBg="1"/>
      <p:bldP spid="24" grpId="0" animBg="1"/>
      <p:bldP spid="25" grpId="0" animBg="1"/>
      <p:bldP spid="26" grpId="0" autoUpdateAnimBg="0"/>
      <p:bldP spid="27" grpId="0" autoUpdateAnimBg="0"/>
      <p:bldP spid="28" grpId="0" autoUpdateAnimBg="0"/>
      <p:bldP spid="29" grpId="0" autoUpdateAnimBg="0"/>
      <p:bldP spid="30" grpId="0" animBg="1"/>
      <p:bldP spid="31" grpId="0" animBg="1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1" grpId="0" autoUpdateAnimBg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2CA5160-1CC9-484A-AB34-1256C7261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1252538"/>
            <a:ext cx="1377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5" name="AutoShape 9">
            <a:extLst>
              <a:ext uri="{FF2B5EF4-FFF2-40B4-BE49-F238E27FC236}">
                <a16:creationId xmlns:a16="http://schemas.microsoft.com/office/drawing/2014/main" id="{64DC229D-B407-4691-9791-EFD54E4B5794}"/>
              </a:ext>
            </a:extLst>
          </p:cNvPr>
          <p:cNvSpPr>
            <a:spLocks/>
          </p:cNvSpPr>
          <p:nvPr/>
        </p:nvSpPr>
        <p:spPr bwMode="auto">
          <a:xfrm rot="5400000">
            <a:off x="2678793" y="985618"/>
            <a:ext cx="258022" cy="360041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E236E37F-EDC2-4F15-9198-B9DE09D56222}"/>
              </a:ext>
            </a:extLst>
          </p:cNvPr>
          <p:cNvSpPr>
            <a:spLocks/>
          </p:cNvSpPr>
          <p:nvPr/>
        </p:nvSpPr>
        <p:spPr bwMode="auto">
          <a:xfrm rot="5400000">
            <a:off x="2967974" y="621466"/>
            <a:ext cx="299017" cy="978364"/>
          </a:xfrm>
          <a:prstGeom prst="leftBracket">
            <a:avLst>
              <a:gd name="adj" fmla="val 16081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3AA0C2BF-5991-4EB9-8A93-BE2218ECC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0813"/>
            <a:ext cx="77724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>
                <a:solidFill>
                  <a:srgbClr val="5B0091"/>
                </a:solidFill>
              </a:rPr>
              <a:t>Expanding brackets then simplifying</a:t>
            </a:r>
            <a:endParaRPr lang="en-GB" sz="2800"/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1BE711B-747E-4852-BEAB-0ADB88F25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578" y="1112116"/>
            <a:ext cx="29706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+ 3) 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 + 5) 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B8560934-F50A-473B-BF92-E8E27407F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228178"/>
            <a:ext cx="3982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 multiplied by each term in the first brackets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DE84A4A7-D4AF-4537-8C19-8733B2C7F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126" y="5034598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3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F2B309DE-2F77-46C7-BB3E-02281BA73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640" y="5034598"/>
            <a:ext cx="1074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+</a:t>
            </a:r>
            <a:r>
              <a:rPr lang="en-GB" sz="3200" dirty="0"/>
              <a:t> 8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BB5F1A11-3FE6-466A-BDAE-6D712BF55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740" y="5034598"/>
            <a:ext cx="11224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+ 15</a:t>
            </a:r>
            <a:r>
              <a:rPr lang="en-GB" sz="3200" i="1" dirty="0">
                <a:latin typeface="Times New Roman" pitchFamily="18" charset="0"/>
              </a:rPr>
              <a:t>x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E668754B-A5A8-4F44-854B-A5399B848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016" y="2270569"/>
            <a:ext cx="6543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(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FADDF6C9-2BA3-496B-903E-14C08D707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2850" y="2270569"/>
            <a:ext cx="1088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+ 3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dirty="0"/>
              <a:t>)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E624314-E686-4EB9-B7F7-A921C8AAF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2294" y="2270569"/>
            <a:ext cx="13420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(</a:t>
            </a:r>
            <a:r>
              <a:rPr lang="en-GB" sz="3200" i="1" dirty="0">
                <a:latin typeface="Times New Roman" pitchFamily="18" charset="0"/>
              </a:rPr>
              <a:t>x </a:t>
            </a:r>
            <a:r>
              <a:rPr lang="en-GB" sz="3200" dirty="0"/>
              <a:t>+ 5)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36EBD564-0A24-46BB-A9B0-699227F8F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64" y="4502683"/>
            <a:ext cx="3982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3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 multiplied by each term in the second brackets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BE6D8D14-D160-40D5-ABFF-0A07FCBFF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823" y="4471929"/>
            <a:ext cx="1074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+ 3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i="1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8E4B7421-0D40-423B-B806-DEE47F09A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495" y="4471929"/>
            <a:ext cx="11224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+ 15</a:t>
            </a:r>
            <a:r>
              <a:rPr lang="en-GB" sz="3200" i="1" dirty="0">
                <a:latin typeface="Times New Roman" pitchFamily="18" charset="0"/>
              </a:rPr>
              <a:t>x</a:t>
            </a: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B5682ABF-956D-48A5-92DD-B49CE5283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63" y="5219936"/>
            <a:ext cx="3982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Collecting like terms</a:t>
            </a:r>
          </a:p>
        </p:txBody>
      </p:sp>
      <p:sp>
        <p:nvSpPr>
          <p:cNvPr id="22" name="AutoShape 9">
            <a:extLst>
              <a:ext uri="{FF2B5EF4-FFF2-40B4-BE49-F238E27FC236}">
                <a16:creationId xmlns:a16="http://schemas.microsoft.com/office/drawing/2014/main" id="{E01581A0-18E5-48E7-AE27-13C84F6F8353}"/>
              </a:ext>
            </a:extLst>
          </p:cNvPr>
          <p:cNvSpPr>
            <a:spLocks/>
          </p:cNvSpPr>
          <p:nvPr/>
        </p:nvSpPr>
        <p:spPr bwMode="auto">
          <a:xfrm rot="5400000">
            <a:off x="5668568" y="1575003"/>
            <a:ext cx="253083" cy="1442210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3" name="AutoShape 10">
            <a:extLst>
              <a:ext uri="{FF2B5EF4-FFF2-40B4-BE49-F238E27FC236}">
                <a16:creationId xmlns:a16="http://schemas.microsoft.com/office/drawing/2014/main" id="{79B99542-279B-4E3E-B3B7-BC3AB83C2E82}"/>
              </a:ext>
            </a:extLst>
          </p:cNvPr>
          <p:cNvSpPr>
            <a:spLocks/>
          </p:cNvSpPr>
          <p:nvPr/>
        </p:nvSpPr>
        <p:spPr bwMode="auto">
          <a:xfrm rot="5400000" flipH="1">
            <a:off x="6361263" y="2211605"/>
            <a:ext cx="258067" cy="1374140"/>
          </a:xfrm>
          <a:prstGeom prst="leftBracket">
            <a:avLst>
              <a:gd name="adj" fmla="val 14583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" name="AutoShape 11">
            <a:extLst>
              <a:ext uri="{FF2B5EF4-FFF2-40B4-BE49-F238E27FC236}">
                <a16:creationId xmlns:a16="http://schemas.microsoft.com/office/drawing/2014/main" id="{53A0FD96-1281-4E3C-83C7-B8E824DE4A50}"/>
              </a:ext>
            </a:extLst>
          </p:cNvPr>
          <p:cNvSpPr>
            <a:spLocks/>
          </p:cNvSpPr>
          <p:nvPr/>
        </p:nvSpPr>
        <p:spPr bwMode="auto">
          <a:xfrm rot="5400000" flipH="1">
            <a:off x="6059415" y="2534497"/>
            <a:ext cx="206639" cy="706959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BF585669-E868-4D49-B02C-B7BBF0D4AB7E}"/>
              </a:ext>
            </a:extLst>
          </p:cNvPr>
          <p:cNvSpPr>
            <a:spLocks/>
          </p:cNvSpPr>
          <p:nvPr/>
        </p:nvSpPr>
        <p:spPr bwMode="auto">
          <a:xfrm rot="5400000">
            <a:off x="6014901" y="1205713"/>
            <a:ext cx="212317" cy="2070123"/>
          </a:xfrm>
          <a:prstGeom prst="leftBracket">
            <a:avLst>
              <a:gd name="adj" fmla="val 16081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DCED7C56-C31A-4744-86FF-21CAE0B61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43" y="3849738"/>
            <a:ext cx="3982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baseline="300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 multiplied by each term in the second brackets</a:t>
            </a: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4009474F-B874-406A-8627-F480F1CC0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126" y="3722232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3</a:t>
            </a: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id="{19E34E56-7638-41C1-B479-EE5E99202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9399" y="3722232"/>
            <a:ext cx="1074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+ 5</a:t>
            </a:r>
            <a:r>
              <a:rPr lang="en-GB" sz="3200" i="1" dirty="0">
                <a:latin typeface="Times New Roman" pitchFamily="18" charset="0"/>
              </a:rPr>
              <a:t>x</a:t>
            </a:r>
            <a:r>
              <a:rPr lang="en-GB" sz="3200" baseline="30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D847B25-7C70-42E2-9C00-DED0CAEDAE35}"/>
              </a:ext>
            </a:extLst>
          </p:cNvPr>
          <p:cNvCxnSpPr/>
          <p:nvPr/>
        </p:nvCxnSpPr>
        <p:spPr>
          <a:xfrm>
            <a:off x="4932040" y="5034598"/>
            <a:ext cx="2553878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11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utoUpdateAnimBg="0"/>
      <p:bldP spid="10" grpId="0" autoUpdateAnimBg="0"/>
      <p:bldP spid="11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nimBg="1"/>
      <p:bldP spid="23" grpId="0" animBg="1"/>
      <p:bldP spid="24" grpId="0" animBg="1"/>
      <p:bldP spid="25" grpId="0" animBg="1"/>
      <p:bldP spid="26" grpId="0" autoUpdateAnimBg="0"/>
      <p:bldP spid="27" grpId="0" autoUpdateAnimBg="0"/>
      <p:bldP spid="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18579DE-C6A5-4B81-A745-00002C495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238250"/>
            <a:ext cx="8443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We can find the volume of a cuboid by multiplying the area of the base by the height.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Line 12">
            <a:extLst>
              <a:ext uri="{FF2B5EF4-FFF2-40B4-BE49-F238E27FC236}">
                <a16:creationId xmlns:a16="http://schemas.microsoft.com/office/drawing/2014/main" id="{6B18DDBC-8C70-4567-8E2B-EEEA80B6A5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4514850"/>
            <a:ext cx="14398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" name="Line 13">
            <a:extLst>
              <a:ext uri="{FF2B5EF4-FFF2-40B4-BE49-F238E27FC236}">
                <a16:creationId xmlns:a16="http://schemas.microsoft.com/office/drawing/2014/main" id="{04A4D06B-020F-4AB8-9DFC-E957F00FD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2725" y="4730750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D2CF3EE3-1313-4BE4-A674-A37364479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722688"/>
            <a:ext cx="0" cy="165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49073873-33C5-4021-821E-4CA20921A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2725" y="3074988"/>
            <a:ext cx="0" cy="165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B9D7E23A-1097-4B16-845B-FA66476FE67E}"/>
              </a:ext>
            </a:extLst>
          </p:cNvPr>
          <p:cNvSpPr>
            <a:spLocks/>
          </p:cNvSpPr>
          <p:nvPr/>
        </p:nvSpPr>
        <p:spPr bwMode="auto">
          <a:xfrm>
            <a:off x="1482725" y="2209800"/>
            <a:ext cx="2519363" cy="1512888"/>
          </a:xfrm>
          <a:custGeom>
            <a:avLst/>
            <a:gdLst/>
            <a:ahLst/>
            <a:cxnLst>
              <a:cxn ang="0">
                <a:pos x="907" y="0"/>
              </a:cxn>
              <a:cxn ang="0">
                <a:pos x="0" y="545"/>
              </a:cxn>
              <a:cxn ang="0">
                <a:pos x="680" y="953"/>
              </a:cxn>
              <a:cxn ang="0">
                <a:pos x="1587" y="409"/>
              </a:cxn>
              <a:cxn ang="0">
                <a:pos x="907" y="0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Line 17">
            <a:extLst>
              <a:ext uri="{FF2B5EF4-FFF2-40B4-BE49-F238E27FC236}">
                <a16:creationId xmlns:a16="http://schemas.microsoft.com/office/drawing/2014/main" id="{8E18C0E7-1570-48C1-9544-D6CB7C7C1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2588" y="3867150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1" name="Line 18">
            <a:extLst>
              <a:ext uri="{FF2B5EF4-FFF2-40B4-BE49-F238E27FC236}">
                <a16:creationId xmlns:a16="http://schemas.microsoft.com/office/drawing/2014/main" id="{3E2185E8-1C22-4BCD-87E2-4E97C67FF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82725" y="3867150"/>
            <a:ext cx="1439863" cy="863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4" name="Line 19">
            <a:extLst>
              <a:ext uri="{FF2B5EF4-FFF2-40B4-BE49-F238E27FC236}">
                <a16:creationId xmlns:a16="http://schemas.microsoft.com/office/drawing/2014/main" id="{E757DBA3-1D6B-4EDB-B9C6-0ED27E5D0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2088" y="2859088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5" name="Line 20">
            <a:extLst>
              <a:ext uri="{FF2B5EF4-FFF2-40B4-BE49-F238E27FC236}">
                <a16:creationId xmlns:a16="http://schemas.microsoft.com/office/drawing/2014/main" id="{D37E78FE-45AA-45B9-9A85-43A0159E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2588" y="2209800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6747B894-324F-4E27-9676-6702E2679FB0}"/>
              </a:ext>
            </a:extLst>
          </p:cNvPr>
          <p:cNvSpPr>
            <a:spLocks/>
          </p:cNvSpPr>
          <p:nvPr/>
        </p:nvSpPr>
        <p:spPr bwMode="auto">
          <a:xfrm>
            <a:off x="2562225" y="2859088"/>
            <a:ext cx="1439863" cy="2520950"/>
          </a:xfrm>
          <a:custGeom>
            <a:avLst/>
            <a:gdLst/>
            <a:ahLst/>
            <a:cxnLst>
              <a:cxn ang="0">
                <a:pos x="907" y="0"/>
              </a:cxn>
              <a:cxn ang="0">
                <a:pos x="0" y="545"/>
              </a:cxn>
              <a:cxn ang="0">
                <a:pos x="0" y="1588"/>
              </a:cxn>
              <a:cxn ang="0">
                <a:pos x="907" y="1044"/>
              </a:cxn>
              <a:cxn ang="0">
                <a:pos x="907" y="0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39B4DB"/>
              </a:gs>
              <a:gs pos="100000">
                <a:srgbClr val="80D0E8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7" name="Freeform 22">
            <a:extLst>
              <a:ext uri="{FF2B5EF4-FFF2-40B4-BE49-F238E27FC236}">
                <a16:creationId xmlns:a16="http://schemas.microsoft.com/office/drawing/2014/main" id="{A67E33D9-70C6-407D-8C95-53665D1B4EAC}"/>
              </a:ext>
            </a:extLst>
          </p:cNvPr>
          <p:cNvSpPr>
            <a:spLocks/>
          </p:cNvSpPr>
          <p:nvPr/>
        </p:nvSpPr>
        <p:spPr bwMode="auto">
          <a:xfrm>
            <a:off x="1482725" y="2209800"/>
            <a:ext cx="2519363" cy="1512888"/>
          </a:xfrm>
          <a:custGeom>
            <a:avLst/>
            <a:gdLst/>
            <a:ahLst/>
            <a:cxnLst>
              <a:cxn ang="0">
                <a:pos x="907" y="0"/>
              </a:cxn>
              <a:cxn ang="0">
                <a:pos x="0" y="545"/>
              </a:cxn>
              <a:cxn ang="0">
                <a:pos x="680" y="953"/>
              </a:cxn>
              <a:cxn ang="0">
                <a:pos x="1587" y="409"/>
              </a:cxn>
              <a:cxn ang="0">
                <a:pos x="907" y="0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39B4DB"/>
              </a:gs>
              <a:gs pos="100000">
                <a:srgbClr val="80D0E8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8" name="Freeform 23">
            <a:extLst>
              <a:ext uri="{FF2B5EF4-FFF2-40B4-BE49-F238E27FC236}">
                <a16:creationId xmlns:a16="http://schemas.microsoft.com/office/drawing/2014/main" id="{11703C2C-1404-4CC0-9FD2-C60469736E94}"/>
              </a:ext>
            </a:extLst>
          </p:cNvPr>
          <p:cNvSpPr>
            <a:spLocks/>
          </p:cNvSpPr>
          <p:nvPr/>
        </p:nvSpPr>
        <p:spPr bwMode="auto">
          <a:xfrm>
            <a:off x="1482725" y="3074988"/>
            <a:ext cx="1079500" cy="230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43"/>
              </a:cxn>
              <a:cxn ang="0">
                <a:pos x="680" y="1451"/>
              </a:cxn>
              <a:cxn ang="0">
                <a:pos x="680" y="408"/>
              </a:cxn>
              <a:cxn ang="0">
                <a:pos x="0" y="0"/>
              </a:cxn>
            </a:cxnLst>
            <a:rect l="0" t="0" r="r" b="b"/>
            <a:pathLst>
              <a:path w="680" h="1451">
                <a:moveTo>
                  <a:pt x="0" y="0"/>
                </a:moveTo>
                <a:lnTo>
                  <a:pt x="0" y="1043"/>
                </a:lnTo>
                <a:lnTo>
                  <a:pt x="680" y="1451"/>
                </a:lnTo>
                <a:lnTo>
                  <a:pt x="680" y="40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80D0E8"/>
              </a:gs>
              <a:gs pos="100000">
                <a:srgbClr val="39B4DB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9" name="Line 24">
            <a:extLst>
              <a:ext uri="{FF2B5EF4-FFF2-40B4-BE49-F238E27FC236}">
                <a16:creationId xmlns:a16="http://schemas.microsoft.com/office/drawing/2014/main" id="{F8CF066A-E8BB-4104-85CC-8E12F1ED7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1138" y="4933950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20" name="Line 25">
            <a:extLst>
              <a:ext uri="{FF2B5EF4-FFF2-40B4-BE49-F238E27FC236}">
                <a16:creationId xmlns:a16="http://schemas.microsoft.com/office/drawing/2014/main" id="{820FD311-CA8D-4CB0-A00F-3233C8EC95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4659313"/>
            <a:ext cx="14398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21" name="Line 26">
            <a:extLst>
              <a:ext uri="{FF2B5EF4-FFF2-40B4-BE49-F238E27FC236}">
                <a16:creationId xmlns:a16="http://schemas.microsoft.com/office/drawing/2014/main" id="{35A9C94A-C661-43B4-BFED-9932DC543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8263" y="3074988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DC3CEE66-CC47-482F-9A7B-4FE043479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58" y="3627438"/>
            <a:ext cx="397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 x</a:t>
            </a:r>
            <a:endParaRPr lang="en-GB" sz="2400" i="1" dirty="0">
              <a:latin typeface="Times New Roman" pitchFamily="18" charset="0"/>
            </a:endParaRPr>
          </a:p>
        </p:txBody>
      </p:sp>
      <p:sp>
        <p:nvSpPr>
          <p:cNvPr id="23" name="Text Box 28">
            <a:extLst>
              <a:ext uri="{FF2B5EF4-FFF2-40B4-BE49-F238E27FC236}">
                <a16:creationId xmlns:a16="http://schemas.microsoft.com/office/drawing/2014/main" id="{C2BC4170-4385-4066-8EC0-ED6F5829B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199063"/>
            <a:ext cx="885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x +</a:t>
            </a:r>
            <a:r>
              <a:rPr lang="en-US" sz="2400" dirty="0"/>
              <a:t> 2</a:t>
            </a:r>
            <a:endParaRPr lang="en-GB" sz="2400" i="1" dirty="0">
              <a:latin typeface="Times New Roman" pitchFamily="18" charset="0"/>
            </a:endParaRPr>
          </a:p>
        </p:txBody>
      </p:sp>
      <p:sp>
        <p:nvSpPr>
          <p:cNvPr id="24" name="Text Box 29">
            <a:extLst>
              <a:ext uri="{FF2B5EF4-FFF2-40B4-BE49-F238E27FC236}">
                <a16:creationId xmlns:a16="http://schemas.microsoft.com/office/drawing/2014/main" id="{997AF4CB-3247-4776-AA08-ABC339E76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380038"/>
            <a:ext cx="881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 x </a:t>
            </a:r>
            <a:r>
              <a:rPr lang="en-US" sz="2400" dirty="0"/>
              <a:t>- 3</a:t>
            </a:r>
            <a:endParaRPr lang="en-GB" sz="2400" dirty="0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4898A0A0-2D0C-4FF3-AE46-C9F9AA2FD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5" y="2068513"/>
            <a:ext cx="32944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The area of the base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039EC95A-1694-4988-B7C0-E30F1194D0A2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0"/>
            <a:ext cx="8229600" cy="54868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 the Volume of a cuboid</a:t>
            </a:r>
            <a:endParaRPr kumimoji="0" lang="en-GB" sz="3100" b="1" i="0" u="none" strike="noStrike" kern="1200" cap="none" spc="0" normalizeH="0" baseline="0" noProof="0" dirty="0">
              <a:ln>
                <a:noFill/>
              </a:ln>
              <a:solidFill>
                <a:srgbClr val="5B00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7" name="Group 33">
            <a:extLst>
              <a:ext uri="{FF2B5EF4-FFF2-40B4-BE49-F238E27FC236}">
                <a16:creationId xmlns:a16="http://schemas.microsoft.com/office/drawing/2014/main" id="{010E8786-E44F-4250-A910-3DC15C40077A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4219578"/>
            <a:ext cx="3600450" cy="1441450"/>
            <a:chOff x="3107" y="2658"/>
            <a:chExt cx="2268" cy="908"/>
          </a:xfrm>
        </p:grpSpPr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CD2D0F0C-B0E3-4DF4-85D3-C120C7968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658"/>
              <a:ext cx="2268" cy="90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29" name="Text Box 8">
              <a:extLst>
                <a:ext uri="{FF2B5EF4-FFF2-40B4-BE49-F238E27FC236}">
                  <a16:creationId xmlns:a16="http://schemas.microsoft.com/office/drawing/2014/main" id="{A2B306F7-5D52-4F72-AA44-8CB7F5E400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2" y="2676"/>
              <a:ext cx="18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Comic Sans MS" panose="030F0702030302020204" pitchFamily="66" charset="0"/>
                </a:rPr>
                <a:t>Volume of a cuboid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0" name="Text Box 31">
            <a:extLst>
              <a:ext uri="{FF2B5EF4-FFF2-40B4-BE49-F238E27FC236}">
                <a16:creationId xmlns:a16="http://schemas.microsoft.com/office/drawing/2014/main" id="{F19BE5AA-31D5-4FB5-8706-9D47CC966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7060" y="2564904"/>
            <a:ext cx="2210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(</a:t>
            </a:r>
            <a:r>
              <a:rPr lang="en-US" sz="2400" i="1" dirty="0">
                <a:latin typeface="Times New Roman" pitchFamily="18" charset="0"/>
              </a:rPr>
              <a:t>x </a:t>
            </a:r>
            <a:r>
              <a:rPr lang="en-US" sz="2400" dirty="0"/>
              <a:t>– 3)(</a:t>
            </a:r>
            <a:r>
              <a:rPr lang="en-US" sz="2400" i="1" dirty="0">
                <a:latin typeface="Times New Roman" pitchFamily="18" charset="0"/>
              </a:rPr>
              <a:t>x +</a:t>
            </a:r>
            <a:r>
              <a:rPr lang="en-US" sz="2400" dirty="0"/>
              <a:t> 2</a:t>
            </a:r>
            <a:r>
              <a:rPr lang="en-GB" sz="2400" dirty="0"/>
              <a:t>)</a:t>
            </a:r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6935DA58-9459-4F26-B6BE-0EB4CD5D9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6" y="31877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So,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E661C3CF-86B6-44B4-BF42-0E271FA6D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3212976"/>
            <a:ext cx="3228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the area of the base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3" name="Text Box 9">
            <a:extLst>
              <a:ext uri="{FF2B5EF4-FFF2-40B4-BE49-F238E27FC236}">
                <a16:creationId xmlns:a16="http://schemas.microsoft.com/office/drawing/2014/main" id="{4FA54809-08F0-435C-9EE7-BC5FC42EA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128" y="3687415"/>
            <a:ext cx="16562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i="1" baseline="30000" dirty="0">
                <a:latin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– </a:t>
            </a:r>
            <a:r>
              <a:rPr lang="en-US" sz="2400" i="1" dirty="0">
                <a:latin typeface="Times New Roman" pitchFamily="18" charset="0"/>
              </a:rPr>
              <a:t>x </a:t>
            </a:r>
            <a:r>
              <a:rPr lang="en-US" sz="2400" dirty="0"/>
              <a:t>– 6</a:t>
            </a:r>
            <a:endParaRPr lang="en-GB" sz="2400" dirty="0"/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885F5FAD-BFEA-4E44-B469-4B7889069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6" y="4725992"/>
            <a:ext cx="195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/>
              <a:t>(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i="1" baseline="30000" dirty="0">
                <a:latin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– </a:t>
            </a:r>
            <a:r>
              <a:rPr lang="en-US" sz="2400" i="1" dirty="0">
                <a:latin typeface="Times New Roman" pitchFamily="18" charset="0"/>
              </a:rPr>
              <a:t>x </a:t>
            </a:r>
            <a:r>
              <a:rPr lang="en-US" sz="2400" dirty="0"/>
              <a:t>– 6)</a:t>
            </a:r>
            <a:endParaRPr lang="en-GB" sz="2400" dirty="0"/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46CD16A1-5E0C-4CFE-9C0E-F5612ED0A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6" y="5203829"/>
            <a:ext cx="1843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i="1" baseline="30000" dirty="0">
                <a:latin typeface="Times New Roman" pitchFamily="18" charset="0"/>
              </a:rPr>
              <a:t>3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–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i="1" baseline="30000" dirty="0">
                <a:latin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– 6</a:t>
            </a:r>
            <a:r>
              <a:rPr lang="en-US" sz="2400" i="1" dirty="0">
                <a:latin typeface="Times New Roman" pitchFamily="18" charset="0"/>
              </a:rPr>
              <a:t>x</a:t>
            </a:r>
            <a:endParaRPr lang="en-GB" sz="240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6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305</TotalTime>
  <Words>385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Comic Sans MS</vt:lpstr>
      <vt:lpstr>Times New Roman</vt:lpstr>
      <vt:lpstr>Wingdings 2</vt:lpstr>
      <vt:lpstr>Theme1</vt:lpstr>
      <vt:lpstr>Further expansion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using linear equations</dc:title>
  <dc:creator>Mathssupport</dc:creator>
  <cp:lastModifiedBy>Orlando Hurtado</cp:lastModifiedBy>
  <cp:revision>28</cp:revision>
  <dcterms:created xsi:type="dcterms:W3CDTF">2020-12-17T09:22:17Z</dcterms:created>
  <dcterms:modified xsi:type="dcterms:W3CDTF">2021-02-19T05:36:49Z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