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17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6600"/>
    <a:srgbClr val="CC0099"/>
    <a:srgbClr val="99CCFF"/>
    <a:srgbClr val="FF7C8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18 February 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2/18/2021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18 February 2021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sz="4000" cap="none" dirty="0">
                <a:ln w="635"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/>
              </a:rPr>
              <a:t>The product </a:t>
            </a:r>
            <a:br>
              <a:rPr lang="en-US" sz="4000" cap="none" dirty="0">
                <a:ln w="635"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/>
              </a:rPr>
            </a:br>
            <a:r>
              <a:rPr lang="en-US" sz="4000" cap="none" dirty="0">
                <a:ln w="635"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/>
              </a:rPr>
              <a:t>(a + b)(c + d)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7086600" cy="914400"/>
          </a:xfrm>
        </p:spPr>
        <p:txBody>
          <a:bodyPr/>
          <a:lstStyle/>
          <a:p>
            <a:pPr marL="688975" indent="-688975"/>
            <a:r>
              <a:rPr lang="en-US" dirty="0"/>
              <a:t>LO: </a:t>
            </a:r>
            <a:r>
              <a:rPr lang="en-US" altLang="en-US" dirty="0"/>
              <a:t>To expand two brackets</a:t>
            </a:r>
            <a:r>
              <a:rPr lang="en-US" dirty="0"/>
              <a:t>.</a:t>
            </a:r>
            <a:endParaRPr lang="en-GB" dirty="0"/>
          </a:p>
          <a:p>
            <a:pPr marL="633413" indent="-633413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5F99B81-612F-4C1F-B9B7-4F4F8E3214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2C81566D-A50D-4C1A-A63C-77B37B98522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4C9C36-A838-43EF-8B15-C5B874BDA368}"/>
              </a:ext>
            </a:extLst>
          </p:cNvPr>
          <p:cNvSpPr txBox="1">
            <a:spLocks noChangeArrowheads="1"/>
          </p:cNvSpPr>
          <p:nvPr/>
        </p:nvSpPr>
        <p:spPr>
          <a:xfrm>
            <a:off x="350335" y="153611"/>
            <a:ext cx="7772400" cy="6111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two brackets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6CA32197-CB62-438F-9AB5-692A9A73C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" y="941387"/>
            <a:ext cx="86725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With practice we can expand the product of two linear expressions in fewer steps. For example,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285D686B-4780-452E-89CE-B6E8BF22F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315" y="2149330"/>
            <a:ext cx="1986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5)(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+ 2) 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4A4BA344-939A-48B0-9E07-CF11C3E03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885" y="310267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6400E73A-2BDF-42BF-B723-947EAEA44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235" y="3101083"/>
            <a:ext cx="75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C1ED038E-2CA2-4ABD-9C49-81891A06E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035" y="3101083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id="{C69DE60C-B23C-42D9-B439-83882F5D4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3835" y="3099495"/>
            <a:ext cx="77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10</a:t>
            </a:r>
            <a:endParaRPr kumimoji="0" lang="en-GB" sz="2400" b="0" i="0" u="none" strike="noStrike" kern="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9">
            <a:extLst>
              <a:ext uri="{FF2B5EF4-FFF2-40B4-BE49-F238E27FC236}">
                <a16:creationId xmlns:a16="http://schemas.microsoft.com/office/drawing/2014/main" id="{EF729DCA-0722-43F1-A882-C74A18A33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198" y="3570288"/>
            <a:ext cx="2044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3000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3000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10</a:t>
            </a:r>
          </a:p>
        </p:txBody>
      </p:sp>
      <p:sp>
        <p:nvSpPr>
          <p:cNvPr id="14" name="Text Box 20">
            <a:extLst>
              <a:ext uri="{FF2B5EF4-FFF2-40B4-BE49-F238E27FC236}">
                <a16:creationId xmlns:a16="http://schemas.microsoft.com/office/drawing/2014/main" id="{CB38347B-D8B0-4493-8146-79B629844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399" y="4443413"/>
            <a:ext cx="21140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Notice that –3 is the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sum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–5 and 2 …</a:t>
            </a:r>
          </a:p>
        </p:txBody>
      </p:sp>
      <p:sp>
        <p:nvSpPr>
          <p:cNvPr id="15" name="Line 21">
            <a:extLst>
              <a:ext uri="{FF2B5EF4-FFF2-40B4-BE49-F238E27FC236}">
                <a16:creationId xmlns:a16="http://schemas.microsoft.com/office/drawing/2014/main" id="{48685D31-F041-4FEF-9F4D-10FE2C1CA7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50761" y="4000501"/>
            <a:ext cx="485775" cy="47783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22">
            <a:extLst>
              <a:ext uri="{FF2B5EF4-FFF2-40B4-BE49-F238E27FC236}">
                <a16:creationId xmlns:a16="http://schemas.microsoft.com/office/drawing/2014/main" id="{9D7731B7-20D1-42FC-83A7-AAEF59F2C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9510" y="4465638"/>
            <a:ext cx="2340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… and that –10 is the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–5 and 2.</a:t>
            </a:r>
          </a:p>
        </p:txBody>
      </p:sp>
      <p:sp>
        <p:nvSpPr>
          <p:cNvPr id="17" name="Line 23">
            <a:extLst>
              <a:ext uri="{FF2B5EF4-FFF2-40B4-BE49-F238E27FC236}">
                <a16:creationId xmlns:a16="http://schemas.microsoft.com/office/drawing/2014/main" id="{5411DF12-3F43-47CB-8381-57BAC4DD546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33473" y="3986213"/>
            <a:ext cx="544513" cy="5143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24">
            <a:extLst>
              <a:ext uri="{FF2B5EF4-FFF2-40B4-BE49-F238E27FC236}">
                <a16:creationId xmlns:a16="http://schemas.microsoft.com/office/drawing/2014/main" id="{78B7CFFB-9850-4113-ACC8-002CD272B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148" y="3570288"/>
            <a:ext cx="485775" cy="430213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25">
            <a:extLst>
              <a:ext uri="{FF2B5EF4-FFF2-40B4-BE49-F238E27FC236}">
                <a16:creationId xmlns:a16="http://schemas.microsoft.com/office/drawing/2014/main" id="{6F0E845F-209C-4B0C-8BEA-F39FFCB14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8823" y="3570288"/>
            <a:ext cx="701675" cy="430213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489A510C-090E-444A-90DF-FE4567AD9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259" y="3125759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1" name="AutoShape 14">
            <a:extLst>
              <a:ext uri="{FF2B5EF4-FFF2-40B4-BE49-F238E27FC236}">
                <a16:creationId xmlns:a16="http://schemas.microsoft.com/office/drawing/2014/main" id="{71A64DF4-E9B8-4811-9CB1-5F410C65F4C9}"/>
              </a:ext>
            </a:extLst>
          </p:cNvPr>
          <p:cNvSpPr>
            <a:spLocks/>
          </p:cNvSpPr>
          <p:nvPr/>
        </p:nvSpPr>
        <p:spPr bwMode="auto">
          <a:xfrm rot="5400000" flipH="1">
            <a:off x="4049952" y="2067906"/>
            <a:ext cx="323103" cy="1332286"/>
          </a:xfrm>
          <a:prstGeom prst="leftBracket">
            <a:avLst>
              <a:gd name="adj" fmla="val 820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AutoShape 15">
            <a:extLst>
              <a:ext uri="{FF2B5EF4-FFF2-40B4-BE49-F238E27FC236}">
                <a16:creationId xmlns:a16="http://schemas.microsoft.com/office/drawing/2014/main" id="{03A8E4C6-8904-40C9-867E-DD94A318EDA3}"/>
              </a:ext>
            </a:extLst>
          </p:cNvPr>
          <p:cNvSpPr>
            <a:spLocks/>
          </p:cNvSpPr>
          <p:nvPr/>
        </p:nvSpPr>
        <p:spPr bwMode="auto">
          <a:xfrm rot="5400000">
            <a:off x="3810848" y="1643655"/>
            <a:ext cx="298450" cy="829423"/>
          </a:xfrm>
          <a:prstGeom prst="leftBracket">
            <a:avLst>
              <a:gd name="adj" fmla="val 14940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AutoShape 16">
            <a:extLst>
              <a:ext uri="{FF2B5EF4-FFF2-40B4-BE49-F238E27FC236}">
                <a16:creationId xmlns:a16="http://schemas.microsoft.com/office/drawing/2014/main" id="{13461B7E-7964-4A63-9807-EBAA03F79949}"/>
              </a:ext>
            </a:extLst>
          </p:cNvPr>
          <p:cNvSpPr>
            <a:spLocks/>
          </p:cNvSpPr>
          <p:nvPr/>
        </p:nvSpPr>
        <p:spPr bwMode="auto">
          <a:xfrm rot="5400000" flipH="1">
            <a:off x="4110713" y="2420713"/>
            <a:ext cx="124460" cy="358590"/>
          </a:xfrm>
          <a:prstGeom prst="leftBracket">
            <a:avLst>
              <a:gd name="adj" fmla="val 6375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AutoShape 17">
            <a:extLst>
              <a:ext uri="{FF2B5EF4-FFF2-40B4-BE49-F238E27FC236}">
                <a16:creationId xmlns:a16="http://schemas.microsoft.com/office/drawing/2014/main" id="{78C5825D-B274-402D-A914-8C77EAE6B3A4}"/>
              </a:ext>
            </a:extLst>
          </p:cNvPr>
          <p:cNvSpPr>
            <a:spLocks/>
          </p:cNvSpPr>
          <p:nvPr/>
        </p:nvSpPr>
        <p:spPr bwMode="auto">
          <a:xfrm rot="5400000">
            <a:off x="4304858" y="1634803"/>
            <a:ext cx="284126" cy="861452"/>
          </a:xfrm>
          <a:prstGeom prst="leftBracket">
            <a:avLst>
              <a:gd name="adj" fmla="val 13297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ECAEE0-713F-4D64-8DEB-E651E7C1D4BF}"/>
              </a:ext>
            </a:extLst>
          </p:cNvPr>
          <p:cNvSpPr/>
          <p:nvPr/>
        </p:nvSpPr>
        <p:spPr>
          <a:xfrm>
            <a:off x="3805577" y="1616843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F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5D8D953-E780-4D22-B338-0F22E10FF11A}"/>
              </a:ext>
            </a:extLst>
          </p:cNvPr>
          <p:cNvSpPr/>
          <p:nvPr/>
        </p:nvSpPr>
        <p:spPr>
          <a:xfrm>
            <a:off x="3993648" y="2838106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O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8A98BAE-AB7D-480C-AF6F-7E41AD969184}"/>
              </a:ext>
            </a:extLst>
          </p:cNvPr>
          <p:cNvSpPr/>
          <p:nvPr/>
        </p:nvSpPr>
        <p:spPr>
          <a:xfrm>
            <a:off x="4040058" y="2600008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I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EE132F4-E71C-47ED-8FCC-2E80F351AB25}"/>
              </a:ext>
            </a:extLst>
          </p:cNvPr>
          <p:cNvSpPr/>
          <p:nvPr/>
        </p:nvSpPr>
        <p:spPr>
          <a:xfrm>
            <a:off x="4351362" y="160714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L</a:t>
            </a:r>
            <a:endParaRPr lang="en-GB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29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">
            <a:extLst>
              <a:ext uri="{FF2B5EF4-FFF2-40B4-BE49-F238E27FC236}">
                <a16:creationId xmlns:a16="http://schemas.microsoft.com/office/drawing/2014/main" id="{6EF446E0-9DAF-4833-9ABC-597B8A8D44F5}"/>
              </a:ext>
            </a:extLst>
          </p:cNvPr>
          <p:cNvSpPr txBox="1">
            <a:spLocks noChangeArrowheads="1"/>
          </p:cNvSpPr>
          <p:nvPr/>
        </p:nvSpPr>
        <p:spPr>
          <a:xfrm>
            <a:off x="275942" y="69334"/>
            <a:ext cx="7772400" cy="6111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Find the area of the rectangle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47" name="Text Box 5">
            <a:extLst>
              <a:ext uri="{FF2B5EF4-FFF2-40B4-BE49-F238E27FC236}">
                <a16:creationId xmlns:a16="http://schemas.microsoft.com/office/drawing/2014/main" id="{CC39B69B-B761-4164-B877-7AD1A8572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15329"/>
            <a:ext cx="8179676" cy="830997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is the area of a rectangle of length (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and width (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p:grpSp>
        <p:nvGrpSpPr>
          <p:cNvPr id="48" name="Group 28">
            <a:extLst>
              <a:ext uri="{FF2B5EF4-FFF2-40B4-BE49-F238E27FC236}">
                <a16:creationId xmlns:a16="http://schemas.microsoft.com/office/drawing/2014/main" id="{66921F2E-5AD4-4FF9-969C-C893FCCA9DA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645722"/>
            <a:ext cx="3344863" cy="2427288"/>
            <a:chOff x="1104" y="1348"/>
            <a:chExt cx="2107" cy="1529"/>
          </a:xfrm>
        </p:grpSpPr>
        <p:sp>
          <p:nvSpPr>
            <p:cNvPr id="49" name="Text Box 15">
              <a:extLst>
                <a:ext uri="{FF2B5EF4-FFF2-40B4-BE49-F238E27FC236}">
                  <a16:creationId xmlns:a16="http://schemas.microsoft.com/office/drawing/2014/main" id="{8A1EC06C-20B6-42BA-A7EA-4E53A53603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134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0" name="Text Box 16">
              <a:extLst>
                <a:ext uri="{FF2B5EF4-FFF2-40B4-BE49-F238E27FC236}">
                  <a16:creationId xmlns:a16="http://schemas.microsoft.com/office/drawing/2014/main" id="{7FA69533-7EE1-453E-9BF2-82C00D97C8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4" y="135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51" name="Text Box 17">
              <a:extLst>
                <a:ext uri="{FF2B5EF4-FFF2-40B4-BE49-F238E27FC236}">
                  <a16:creationId xmlns:a16="http://schemas.microsoft.com/office/drawing/2014/main" id="{9E847F16-628E-48D6-8752-3354D62DD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66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52" name="Text Box 18">
              <a:extLst>
                <a:ext uri="{FF2B5EF4-FFF2-40B4-BE49-F238E27FC236}">
                  <a16:creationId xmlns:a16="http://schemas.microsoft.com/office/drawing/2014/main" id="{383654A2-F0AD-4626-AA7F-BC258CFFA5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32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53" name="Rectangle 11">
              <a:extLst>
                <a:ext uri="{FF2B5EF4-FFF2-40B4-BE49-F238E27FC236}">
                  <a16:creationId xmlns:a16="http://schemas.microsoft.com/office/drawing/2014/main" id="{321A5262-E24E-4617-9FA1-40F9E6A94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" y="1636"/>
              <a:ext cx="1305" cy="413"/>
            </a:xfrm>
            <a:prstGeom prst="rect">
              <a:avLst/>
            </a:prstGeom>
            <a:gradFill rotWithShape="0">
              <a:gsLst>
                <a:gs pos="0">
                  <a:srgbClr val="A2E8A2"/>
                </a:gs>
                <a:gs pos="100000">
                  <a:srgbClr val="D4F4D4"/>
                </a:gs>
              </a:gsLst>
              <a:lin ang="18900000" scaled="1"/>
            </a:gradFill>
            <a:ln w="2857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12">
              <a:extLst>
                <a:ext uri="{FF2B5EF4-FFF2-40B4-BE49-F238E27FC236}">
                  <a16:creationId xmlns:a16="http://schemas.microsoft.com/office/drawing/2014/main" id="{46AF2F75-6507-4F38-9C98-8E94C10EF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" y="1639"/>
              <a:ext cx="586" cy="410"/>
            </a:xfrm>
            <a:prstGeom prst="rect">
              <a:avLst/>
            </a:prstGeom>
            <a:gradFill rotWithShape="0">
              <a:gsLst>
                <a:gs pos="0">
                  <a:srgbClr val="91C8FF"/>
                </a:gs>
                <a:gs pos="100000">
                  <a:srgbClr val="DCEEFF"/>
                </a:gs>
              </a:gsLst>
              <a:lin ang="18900000" scaled="1"/>
            </a:gradFill>
            <a:ln w="2857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13">
              <a:extLst>
                <a:ext uri="{FF2B5EF4-FFF2-40B4-BE49-F238E27FC236}">
                  <a16:creationId xmlns:a16="http://schemas.microsoft.com/office/drawing/2014/main" id="{22BF1717-4E78-44B6-94CC-57F0F8527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6" y="2052"/>
              <a:ext cx="1309" cy="825"/>
            </a:xfrm>
            <a:prstGeom prst="rect">
              <a:avLst/>
            </a:prstGeom>
            <a:gradFill rotWithShape="0">
              <a:gsLst>
                <a:gs pos="0">
                  <a:srgbClr val="FFFF99"/>
                </a:gs>
                <a:gs pos="100000">
                  <a:srgbClr val="FFFFDC"/>
                </a:gs>
              </a:gsLst>
              <a:lin ang="18900000" scaled="1"/>
            </a:gradFill>
            <a:ln w="2857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14">
              <a:extLst>
                <a:ext uri="{FF2B5EF4-FFF2-40B4-BE49-F238E27FC236}">
                  <a16:creationId xmlns:a16="http://schemas.microsoft.com/office/drawing/2014/main" id="{995E56A0-0A15-48FD-9F3B-5A2403F53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" y="2054"/>
              <a:ext cx="578" cy="815"/>
            </a:xfrm>
            <a:prstGeom prst="rect">
              <a:avLst/>
            </a:prstGeom>
            <a:gradFill rotWithShape="0">
              <a:gsLst>
                <a:gs pos="0">
                  <a:srgbClr val="DFD0EA"/>
                </a:gs>
                <a:gs pos="100000">
                  <a:srgbClr val="F4EFF8"/>
                </a:gs>
              </a:gsLst>
              <a:lin ang="18900000" scaled="1"/>
            </a:gradFill>
            <a:ln w="2857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7" name="Text Box 20">
            <a:extLst>
              <a:ext uri="{FF2B5EF4-FFF2-40B4-BE49-F238E27FC236}">
                <a16:creationId xmlns:a16="http://schemas.microsoft.com/office/drawing/2014/main" id="{0B97F94A-D2A2-49B1-95C6-96B5515A1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495" y="2212560"/>
            <a:ext cx="471487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ac</a:t>
            </a:r>
          </a:p>
        </p:txBody>
      </p:sp>
      <p:sp>
        <p:nvSpPr>
          <p:cNvPr id="58" name="Text Box 21">
            <a:extLst>
              <a:ext uri="{FF2B5EF4-FFF2-40B4-BE49-F238E27FC236}">
                <a16:creationId xmlns:a16="http://schemas.microsoft.com/office/drawing/2014/main" id="{D6AF8BB8-F199-496F-8581-88420CED5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688" y="2212560"/>
            <a:ext cx="471487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bc</a:t>
            </a:r>
            <a:endParaRPr kumimoji="0" lang="en-GB" sz="2400" b="0" i="1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9" name="Text Box 22">
            <a:extLst>
              <a:ext uri="{FF2B5EF4-FFF2-40B4-BE49-F238E27FC236}">
                <a16:creationId xmlns:a16="http://schemas.microsoft.com/office/drawing/2014/main" id="{D39D3DF0-E2A3-4207-AD7A-582E63D76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495" y="3273998"/>
            <a:ext cx="488950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ad</a:t>
            </a:r>
          </a:p>
        </p:txBody>
      </p:sp>
      <p:sp>
        <p:nvSpPr>
          <p:cNvPr id="60" name="Text Box 23">
            <a:extLst>
              <a:ext uri="{FF2B5EF4-FFF2-40B4-BE49-F238E27FC236}">
                <a16:creationId xmlns:a16="http://schemas.microsoft.com/office/drawing/2014/main" id="{70BFAD6E-5B5D-48FF-8898-6AF449E26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957" y="3273998"/>
            <a:ext cx="488950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bd</a:t>
            </a:r>
            <a:endParaRPr kumimoji="0" lang="en-GB" sz="2400" b="0" i="1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1" name="Text Box 24">
            <a:extLst>
              <a:ext uri="{FF2B5EF4-FFF2-40B4-BE49-F238E27FC236}">
                <a16:creationId xmlns:a16="http://schemas.microsoft.com/office/drawing/2014/main" id="{5D75EE54-97C4-447D-85A9-DB4A26E4B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433" y="1920521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general,</a:t>
            </a:r>
          </a:p>
        </p:txBody>
      </p:sp>
      <p:sp>
        <p:nvSpPr>
          <p:cNvPr id="62" name="Text Box 25">
            <a:extLst>
              <a:ext uri="{FF2B5EF4-FFF2-40B4-BE49-F238E27FC236}">
                <a16:creationId xmlns:a16="http://schemas.microsoft.com/office/drawing/2014/main" id="{BA76E224-3EF4-4331-BBCB-3D2FEA3D1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6297" y="2991203"/>
            <a:ext cx="2136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=</a:t>
            </a:r>
          </a:p>
        </p:txBody>
      </p:sp>
      <p:sp>
        <p:nvSpPr>
          <p:cNvPr id="63" name="Text Box 26">
            <a:extLst>
              <a:ext uri="{FF2B5EF4-FFF2-40B4-BE49-F238E27FC236}">
                <a16:creationId xmlns:a16="http://schemas.microsoft.com/office/drawing/2014/main" id="{60C2287A-07DE-4632-B6E9-69A6CDE5E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872" y="2989616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 dirty="0"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64" name="AutoShape 20">
            <a:extLst>
              <a:ext uri="{FF2B5EF4-FFF2-40B4-BE49-F238E27FC236}">
                <a16:creationId xmlns:a16="http://schemas.microsoft.com/office/drawing/2014/main" id="{697FE9C0-505D-4F9E-AA17-3258097C0998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4780034" y="2889079"/>
            <a:ext cx="351165" cy="1358532"/>
          </a:xfrm>
          <a:prstGeom prst="rightBracket">
            <a:avLst>
              <a:gd name="adj" fmla="val 225232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 Box 24">
            <a:extLst>
              <a:ext uri="{FF2B5EF4-FFF2-40B4-BE49-F238E27FC236}">
                <a16:creationId xmlns:a16="http://schemas.microsoft.com/office/drawing/2014/main" id="{01E41D81-41D2-4EA3-930A-D0BEAC960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48" y="4526646"/>
            <a:ext cx="7082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ac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 the product of the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irst terms of each bracket.</a:t>
            </a:r>
          </a:p>
        </p:txBody>
      </p:sp>
      <p:sp>
        <p:nvSpPr>
          <p:cNvPr id="66" name="Text Box 26">
            <a:extLst>
              <a:ext uri="{FF2B5EF4-FFF2-40B4-BE49-F238E27FC236}">
                <a16:creationId xmlns:a16="http://schemas.microsoft.com/office/drawing/2014/main" id="{81BB1455-243D-4192-86DA-A629586E8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505" y="3014113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ad</a:t>
            </a:r>
          </a:p>
        </p:txBody>
      </p:sp>
      <p:sp>
        <p:nvSpPr>
          <p:cNvPr id="67" name="Text Box 26">
            <a:extLst>
              <a:ext uri="{FF2B5EF4-FFF2-40B4-BE49-F238E27FC236}">
                <a16:creationId xmlns:a16="http://schemas.microsoft.com/office/drawing/2014/main" id="{D4656942-C117-4A6B-9D83-79C67E353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320" y="3014114"/>
            <a:ext cx="739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bc</a:t>
            </a:r>
            <a:endParaRPr kumimoji="0" lang="en-GB" sz="2400" b="0" i="1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8" name="Text Box 26">
            <a:extLst>
              <a:ext uri="{FF2B5EF4-FFF2-40B4-BE49-F238E27FC236}">
                <a16:creationId xmlns:a16="http://schemas.microsoft.com/office/drawing/2014/main" id="{A321979F-5E44-48C7-B8D2-2658FE46C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4778" y="3014114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bd</a:t>
            </a:r>
            <a:endParaRPr kumimoji="0" lang="en-GB" sz="2400" b="0" i="1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9" name="Text Box 24">
            <a:extLst>
              <a:ext uri="{FF2B5EF4-FFF2-40B4-BE49-F238E27FC236}">
                <a16:creationId xmlns:a16="http://schemas.microsoft.com/office/drawing/2014/main" id="{C73FCA86-2149-4D3F-B8C0-18705AD96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420" y="4862333"/>
            <a:ext cx="72715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ad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 the product of the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uter terms of each bracket.</a:t>
            </a:r>
          </a:p>
        </p:txBody>
      </p:sp>
      <p:sp>
        <p:nvSpPr>
          <p:cNvPr id="70" name="Text Box 24">
            <a:extLst>
              <a:ext uri="{FF2B5EF4-FFF2-40B4-BE49-F238E27FC236}">
                <a16:creationId xmlns:a16="http://schemas.microsoft.com/office/drawing/2014/main" id="{EE607953-3335-4E22-858F-786827D59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420" y="5253485"/>
            <a:ext cx="72715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bc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 the product of the 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nner terms of each bracket.</a:t>
            </a:r>
          </a:p>
        </p:txBody>
      </p:sp>
      <p:sp>
        <p:nvSpPr>
          <p:cNvPr id="71" name="Text Box 24">
            <a:extLst>
              <a:ext uri="{FF2B5EF4-FFF2-40B4-BE49-F238E27FC236}">
                <a16:creationId xmlns:a16="http://schemas.microsoft.com/office/drawing/2014/main" id="{5225E84C-123D-4296-BE4D-4F9C38246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420" y="5634335"/>
            <a:ext cx="71849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bd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 the product of the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ast terms of each bracket.</a:t>
            </a:r>
          </a:p>
        </p:txBody>
      </p:sp>
      <p:sp>
        <p:nvSpPr>
          <p:cNvPr id="72" name="AutoShape 19">
            <a:extLst>
              <a:ext uri="{FF2B5EF4-FFF2-40B4-BE49-F238E27FC236}">
                <a16:creationId xmlns:a16="http://schemas.microsoft.com/office/drawing/2014/main" id="{0D97690C-0A45-4F0C-A48E-E98884B722E9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4869254" y="3272347"/>
            <a:ext cx="160186" cy="381000"/>
          </a:xfrm>
          <a:prstGeom prst="rightBracket">
            <a:avLst>
              <a:gd name="adj" fmla="val 117697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AutoShape 20">
            <a:extLst>
              <a:ext uri="{FF2B5EF4-FFF2-40B4-BE49-F238E27FC236}">
                <a16:creationId xmlns:a16="http://schemas.microsoft.com/office/drawing/2014/main" id="{F08A03C7-6735-4F0C-AF27-FE01B3CC780E}"/>
              </a:ext>
            </a:extLst>
          </p:cNvPr>
          <p:cNvSpPr>
            <a:spLocks/>
          </p:cNvSpPr>
          <p:nvPr/>
        </p:nvSpPr>
        <p:spPr bwMode="auto">
          <a:xfrm rot="16200000">
            <a:off x="5105089" y="2535099"/>
            <a:ext cx="234163" cy="825425"/>
          </a:xfrm>
          <a:prstGeom prst="rightBracket">
            <a:avLst>
              <a:gd name="adj" fmla="val 225232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AutoShape 20">
            <a:extLst>
              <a:ext uri="{FF2B5EF4-FFF2-40B4-BE49-F238E27FC236}">
                <a16:creationId xmlns:a16="http://schemas.microsoft.com/office/drawing/2014/main" id="{A4B99A19-C55E-4656-B662-C975462CEE89}"/>
              </a:ext>
            </a:extLst>
          </p:cNvPr>
          <p:cNvSpPr>
            <a:spLocks/>
          </p:cNvSpPr>
          <p:nvPr/>
        </p:nvSpPr>
        <p:spPr bwMode="auto">
          <a:xfrm rot="16200000">
            <a:off x="4610053" y="2550198"/>
            <a:ext cx="234163" cy="825425"/>
          </a:xfrm>
          <a:prstGeom prst="rightBracket">
            <a:avLst>
              <a:gd name="adj" fmla="val 225232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0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 animBg="1"/>
      <p:bldP spid="73" grpId="0" animBg="1"/>
      <p:bldP spid="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545CAB-5331-49BF-82FC-8F24463DA9FB}"/>
              </a:ext>
            </a:extLst>
          </p:cNvPr>
          <p:cNvSpPr txBox="1">
            <a:spLocks noChangeArrowheads="1"/>
          </p:cNvSpPr>
          <p:nvPr/>
        </p:nvSpPr>
        <p:spPr>
          <a:xfrm>
            <a:off x="250825" y="93783"/>
            <a:ext cx="7772400" cy="6111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two brackets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0B52C94-8350-4AA8-BFD5-70D34029C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32330"/>
            <a:ext cx="471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Look at this algebraic expression: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2A684F45-1315-4733-8A56-2F404DF83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1465730"/>
            <a:ext cx="19094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+ 3)(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+ 2)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ED18ABE2-DD67-4711-948B-90C01BE97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991794"/>
            <a:ext cx="82073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 expand or multiply out this expression we use the FOIL rule.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688660A9-7D94-4368-AE52-0EBD968D8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616" y="3355891"/>
            <a:ext cx="19944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+ 3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+ 2) 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14">
            <a:extLst>
              <a:ext uri="{FF2B5EF4-FFF2-40B4-BE49-F238E27FC236}">
                <a16:creationId xmlns:a16="http://schemas.microsoft.com/office/drawing/2014/main" id="{503F9052-C0A5-4816-A135-33C2F049FA84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048367" y="3358990"/>
            <a:ext cx="528178" cy="1360207"/>
          </a:xfrm>
          <a:prstGeom prst="leftBracket">
            <a:avLst>
              <a:gd name="adj" fmla="val 820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15">
            <a:extLst>
              <a:ext uri="{FF2B5EF4-FFF2-40B4-BE49-F238E27FC236}">
                <a16:creationId xmlns:a16="http://schemas.microsoft.com/office/drawing/2014/main" id="{D00D698A-540D-420D-9448-CE1BB30EBFE3}"/>
              </a:ext>
            </a:extLst>
          </p:cNvPr>
          <p:cNvSpPr>
            <a:spLocks/>
          </p:cNvSpPr>
          <p:nvPr/>
        </p:nvSpPr>
        <p:spPr bwMode="auto">
          <a:xfrm rot="5400000">
            <a:off x="2941712" y="2857576"/>
            <a:ext cx="321274" cy="829422"/>
          </a:xfrm>
          <a:prstGeom prst="leftBracket">
            <a:avLst>
              <a:gd name="adj" fmla="val 14940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16">
            <a:extLst>
              <a:ext uri="{FF2B5EF4-FFF2-40B4-BE49-F238E27FC236}">
                <a16:creationId xmlns:a16="http://schemas.microsoft.com/office/drawing/2014/main" id="{058A2163-4A4E-41AE-BDA5-B64BCF5447DB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191402" y="3708459"/>
            <a:ext cx="292728" cy="358588"/>
          </a:xfrm>
          <a:prstGeom prst="leftBracket">
            <a:avLst>
              <a:gd name="adj" fmla="val 6375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>
            <a:extLst>
              <a:ext uri="{FF2B5EF4-FFF2-40B4-BE49-F238E27FC236}">
                <a16:creationId xmlns:a16="http://schemas.microsoft.com/office/drawing/2014/main" id="{10E07457-CD66-4082-8254-B5871223D61E}"/>
              </a:ext>
            </a:extLst>
          </p:cNvPr>
          <p:cNvSpPr>
            <a:spLocks/>
          </p:cNvSpPr>
          <p:nvPr/>
        </p:nvSpPr>
        <p:spPr bwMode="auto">
          <a:xfrm rot="5400000">
            <a:off x="3446463" y="2864000"/>
            <a:ext cx="298450" cy="793750"/>
          </a:xfrm>
          <a:prstGeom prst="leftBracket">
            <a:avLst>
              <a:gd name="adj" fmla="val 13297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1ACAFD2D-81F5-4921-876E-D8E21CAEE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871" y="4677114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6193E328-0C84-447D-8209-77E33388F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645" y="4670871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kumimoji="0" lang="en-GB" sz="24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B02A13AA-06DD-4CE8-9082-A1EECA14E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8115" y="4671183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8" name="Text Box 21">
            <a:extLst>
              <a:ext uri="{FF2B5EF4-FFF2-40B4-BE49-F238E27FC236}">
                <a16:creationId xmlns:a16="http://schemas.microsoft.com/office/drawing/2014/main" id="{930AFBAC-0B9F-4698-AF7A-35D64739A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3185" y="4670871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+ 3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9" name="Text Box 23">
            <a:extLst>
              <a:ext uri="{FF2B5EF4-FFF2-40B4-BE49-F238E27FC236}">
                <a16:creationId xmlns:a16="http://schemas.microsoft.com/office/drawing/2014/main" id="{D2322044-E963-4394-B084-E16421698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871" y="5102473"/>
            <a:ext cx="19046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b="1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b="1" kern="0" baseline="30000" dirty="0">
                <a:solidFill>
                  <a:srgbClr val="FF6600"/>
                </a:solidFill>
              </a:rPr>
              <a:t>2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+ 5</a:t>
            </a:r>
            <a:r>
              <a:rPr kumimoji="0" lang="en-GB" sz="2400" b="1" i="1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GB" b="1" kern="0" dirty="0">
                <a:solidFill>
                  <a:srgbClr val="FF6600"/>
                </a:solidFill>
              </a:rPr>
              <a:t>6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28">
            <a:extLst>
              <a:ext uri="{FF2B5EF4-FFF2-40B4-BE49-F238E27FC236}">
                <a16:creationId xmlns:a16="http://schemas.microsoft.com/office/drawing/2014/main" id="{4522C1EC-41A3-43F6-BF66-4AD9CFD0F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50" y="4042669"/>
            <a:ext cx="1962150" cy="1290637"/>
          </a:xfrm>
          <a:prstGeom prst="wedgeRoundRectCallout">
            <a:avLst>
              <a:gd name="adj1" fmla="val -140592"/>
              <a:gd name="adj2" fmla="val 53186"/>
              <a:gd name="adj3" fmla="val 16667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is a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quadratic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expression.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6A64F968-6BCC-42C2-85BE-BA61E2E63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3754" y="4677284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+ 6</a:t>
            </a:r>
            <a:endParaRPr kumimoji="0" lang="en-GB" sz="2400" b="0" i="1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64074A5-D953-4C4D-94E0-9BB7A6E103C0}"/>
              </a:ext>
            </a:extLst>
          </p:cNvPr>
          <p:cNvSpPr/>
          <p:nvPr/>
        </p:nvSpPr>
        <p:spPr>
          <a:xfrm>
            <a:off x="2947854" y="2819351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F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D5D4D7-BD79-4783-9785-7CDE05BDDDFB}"/>
              </a:ext>
            </a:extLst>
          </p:cNvPr>
          <p:cNvSpPr/>
          <p:nvPr/>
        </p:nvSpPr>
        <p:spPr>
          <a:xfrm>
            <a:off x="3112322" y="4303184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O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CF7491-8CEF-4ED8-BC1E-71D299D04A7D}"/>
              </a:ext>
            </a:extLst>
          </p:cNvPr>
          <p:cNvSpPr/>
          <p:nvPr/>
        </p:nvSpPr>
        <p:spPr>
          <a:xfrm>
            <a:off x="3158472" y="398999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I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139FB6D-DA40-4904-AC59-B5BF1ADA45BB}"/>
              </a:ext>
            </a:extLst>
          </p:cNvPr>
          <p:cNvSpPr/>
          <p:nvPr/>
        </p:nvSpPr>
        <p:spPr>
          <a:xfrm>
            <a:off x="3493639" y="280965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L</a:t>
            </a:r>
            <a:endParaRPr lang="en-GB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96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380BED-78A9-480D-AAC6-A7BD0B763D51}"/>
              </a:ext>
            </a:extLst>
          </p:cNvPr>
          <p:cNvSpPr txBox="1">
            <a:spLocks noChangeArrowheads="1"/>
          </p:cNvSpPr>
          <p:nvPr/>
        </p:nvSpPr>
        <p:spPr>
          <a:xfrm>
            <a:off x="217159" y="180813"/>
            <a:ext cx="7772400" cy="6111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two brackets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3D16782-E7A1-440C-92A2-75028538E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32330"/>
            <a:ext cx="471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Look at this algebraic expression: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2CEDC24-6F8A-402E-996B-9FADDD6F6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1465730"/>
            <a:ext cx="20730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– 3)(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+ 5)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9584A6C8-4944-43C7-A1B7-5638D8466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991794"/>
            <a:ext cx="87106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 expand or multiply out this expression we multiply every term in the second bracket by every term in the first bracket.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042A8E26-9EBD-4351-8D28-FB0C38530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616" y="3355891"/>
            <a:ext cx="21579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kern="0" dirty="0"/>
              <a:t>2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– 3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+ 5) 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14">
            <a:extLst>
              <a:ext uri="{FF2B5EF4-FFF2-40B4-BE49-F238E27FC236}">
                <a16:creationId xmlns:a16="http://schemas.microsoft.com/office/drawing/2014/main" id="{7FAB2A33-F415-49AD-8E45-08DF92FF3BD0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163776" y="3298866"/>
            <a:ext cx="528178" cy="1480456"/>
          </a:xfrm>
          <a:prstGeom prst="leftBracket">
            <a:avLst>
              <a:gd name="adj" fmla="val 820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15">
            <a:extLst>
              <a:ext uri="{FF2B5EF4-FFF2-40B4-BE49-F238E27FC236}">
                <a16:creationId xmlns:a16="http://schemas.microsoft.com/office/drawing/2014/main" id="{B6F359E6-6A94-4F52-B0B8-401CB5451A56}"/>
              </a:ext>
            </a:extLst>
          </p:cNvPr>
          <p:cNvSpPr>
            <a:spLocks/>
          </p:cNvSpPr>
          <p:nvPr/>
        </p:nvSpPr>
        <p:spPr bwMode="auto">
          <a:xfrm rot="5400000">
            <a:off x="3033357" y="2765931"/>
            <a:ext cx="295354" cy="986791"/>
          </a:xfrm>
          <a:prstGeom prst="leftBracket">
            <a:avLst>
              <a:gd name="adj" fmla="val 14940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16">
            <a:extLst>
              <a:ext uri="{FF2B5EF4-FFF2-40B4-BE49-F238E27FC236}">
                <a16:creationId xmlns:a16="http://schemas.microsoft.com/office/drawing/2014/main" id="{AF28C30F-F238-478E-B188-507AEDD24044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329201" y="3707563"/>
            <a:ext cx="292728" cy="358588"/>
          </a:xfrm>
          <a:prstGeom prst="leftBracket">
            <a:avLst>
              <a:gd name="adj" fmla="val 6375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>
            <a:extLst>
              <a:ext uri="{FF2B5EF4-FFF2-40B4-BE49-F238E27FC236}">
                <a16:creationId xmlns:a16="http://schemas.microsoft.com/office/drawing/2014/main" id="{3A47B1ED-83F5-4CCD-AE00-9DD175D8B0D1}"/>
              </a:ext>
            </a:extLst>
          </p:cNvPr>
          <p:cNvSpPr>
            <a:spLocks/>
          </p:cNvSpPr>
          <p:nvPr/>
        </p:nvSpPr>
        <p:spPr bwMode="auto">
          <a:xfrm rot="5400000">
            <a:off x="3598829" y="2846044"/>
            <a:ext cx="298450" cy="840078"/>
          </a:xfrm>
          <a:prstGeom prst="leftBracket">
            <a:avLst>
              <a:gd name="adj" fmla="val 13297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FF965DC2-FA7D-40EF-A3F2-EC7544FA9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871" y="4677114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F2C90359-26E9-4DD3-993D-383C37802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645" y="4670871"/>
            <a:ext cx="606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2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kumimoji="0" lang="en-GB" sz="24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D27DCCBA-517C-4C05-B23D-A0517957D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797" y="4671183"/>
            <a:ext cx="928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+ 10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8" name="Text Box 21">
            <a:extLst>
              <a:ext uri="{FF2B5EF4-FFF2-40B4-BE49-F238E27FC236}">
                <a16:creationId xmlns:a16="http://schemas.microsoft.com/office/drawing/2014/main" id="{B15A200B-4C45-467E-85F6-FF2BB208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4890" y="4670871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–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9" name="Text Box 23">
            <a:extLst>
              <a:ext uri="{FF2B5EF4-FFF2-40B4-BE49-F238E27FC236}">
                <a16:creationId xmlns:a16="http://schemas.microsoft.com/office/drawing/2014/main" id="{2FBAC991-2F76-4ADC-8755-F790FA080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871" y="5102473"/>
            <a:ext cx="2247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b="1" kern="0" dirty="0">
                <a:solidFill>
                  <a:srgbClr val="FF6600"/>
                </a:solidFill>
              </a:rPr>
              <a:t>2</a:t>
            </a:r>
            <a:r>
              <a:rPr lang="en-GB" b="1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b="1" kern="0" baseline="30000" dirty="0">
                <a:solidFill>
                  <a:srgbClr val="FF6600"/>
                </a:solidFill>
              </a:rPr>
              <a:t>2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+ 7</a:t>
            </a:r>
            <a:r>
              <a:rPr kumimoji="0" lang="en-GB" sz="2400" b="1" i="1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lang="en-GB" kern="0" dirty="0">
                <a:solidFill>
                  <a:srgbClr val="FF6600"/>
                </a:solidFill>
              </a:rPr>
              <a:t>–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kern="0" dirty="0">
                <a:solidFill>
                  <a:srgbClr val="FF6600"/>
                </a:solidFill>
              </a:rPr>
              <a:t>15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28">
            <a:extLst>
              <a:ext uri="{FF2B5EF4-FFF2-40B4-BE49-F238E27FC236}">
                <a16:creationId xmlns:a16="http://schemas.microsoft.com/office/drawing/2014/main" id="{7AC80F2B-75C8-4DC9-8684-4D9D7C774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7791" y="3989996"/>
            <a:ext cx="1962150" cy="1290637"/>
          </a:xfrm>
          <a:prstGeom prst="wedgeRoundRectCallout">
            <a:avLst>
              <a:gd name="adj1" fmla="val -140592"/>
              <a:gd name="adj2" fmla="val 53186"/>
              <a:gd name="adj3" fmla="val 16667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is a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quadratic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expression.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1A50BB84-6616-4F55-8405-DBB1C26A3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459" y="4677284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–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15</a:t>
            </a:r>
            <a:endParaRPr kumimoji="0" lang="en-GB" sz="2400" b="0" i="1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78613D2-3DAC-450B-B821-7B1A126C35B6}"/>
              </a:ext>
            </a:extLst>
          </p:cNvPr>
          <p:cNvSpPr/>
          <p:nvPr/>
        </p:nvSpPr>
        <p:spPr>
          <a:xfrm>
            <a:off x="2947854" y="2819351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F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33A833-4A97-45B8-9F8F-D87982537B09}"/>
              </a:ext>
            </a:extLst>
          </p:cNvPr>
          <p:cNvSpPr/>
          <p:nvPr/>
        </p:nvSpPr>
        <p:spPr>
          <a:xfrm>
            <a:off x="3254330" y="4288638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O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6CC6DD3-FD85-47B4-9E0F-0956473BD6E2}"/>
              </a:ext>
            </a:extLst>
          </p:cNvPr>
          <p:cNvSpPr/>
          <p:nvPr/>
        </p:nvSpPr>
        <p:spPr>
          <a:xfrm>
            <a:off x="3296271" y="398910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I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D03DA-79F4-4063-8924-08CB2DBA4E29}"/>
              </a:ext>
            </a:extLst>
          </p:cNvPr>
          <p:cNvSpPr/>
          <p:nvPr/>
        </p:nvSpPr>
        <p:spPr>
          <a:xfrm>
            <a:off x="3623342" y="2809301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L</a:t>
            </a:r>
            <a:endParaRPr lang="en-GB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47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54FFD3-4E50-4EFA-8DE4-282489F2637B}"/>
              </a:ext>
            </a:extLst>
          </p:cNvPr>
          <p:cNvSpPr txBox="1">
            <a:spLocks noChangeArrowheads="1"/>
          </p:cNvSpPr>
          <p:nvPr/>
        </p:nvSpPr>
        <p:spPr>
          <a:xfrm>
            <a:off x="310661" y="221142"/>
            <a:ext cx="7772400" cy="6111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two brackets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CD7E48FA-C90F-4571-AC7B-024167729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32330"/>
            <a:ext cx="471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Look at this algebraic expression: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9F20FACE-7B63-47EB-988E-5ED8936B1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1465730"/>
            <a:ext cx="20649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– 4)(3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kern="0" dirty="0"/>
              <a:t>–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2)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F6671707-515D-4746-ADBB-8E77B6024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991794"/>
            <a:ext cx="87106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 expand or multiply out this expression we multiply every term in the second bracket by every term in the first bracket.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2F36F1DD-CDDC-4A13-A53A-16E368155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616" y="3233059"/>
            <a:ext cx="22637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– 4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kern="0" dirty="0"/>
              <a:t>3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sz="3200" kern="0" dirty="0"/>
              <a:t> </a:t>
            </a:r>
            <a:r>
              <a:rPr lang="en-GB" kern="0" dirty="0"/>
              <a:t>–</a:t>
            </a:r>
            <a:r>
              <a:rPr lang="en-GB" sz="3200" kern="0" dirty="0"/>
              <a:t> </a:t>
            </a:r>
            <a:r>
              <a:rPr lang="en-GB" kern="0" dirty="0"/>
              <a:t>2) 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14">
            <a:extLst>
              <a:ext uri="{FF2B5EF4-FFF2-40B4-BE49-F238E27FC236}">
                <a16:creationId xmlns:a16="http://schemas.microsoft.com/office/drawing/2014/main" id="{F03AE284-BE9E-447E-A8B5-6F0D88FF3950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169999" y="3237358"/>
            <a:ext cx="528178" cy="1603471"/>
          </a:xfrm>
          <a:prstGeom prst="leftBracket">
            <a:avLst>
              <a:gd name="adj" fmla="val 820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15">
            <a:extLst>
              <a:ext uri="{FF2B5EF4-FFF2-40B4-BE49-F238E27FC236}">
                <a16:creationId xmlns:a16="http://schemas.microsoft.com/office/drawing/2014/main" id="{4FE31DAD-43AC-4F81-AE52-0483FABD91F9}"/>
              </a:ext>
            </a:extLst>
          </p:cNvPr>
          <p:cNvSpPr>
            <a:spLocks/>
          </p:cNvSpPr>
          <p:nvPr/>
        </p:nvSpPr>
        <p:spPr bwMode="auto">
          <a:xfrm rot="5400000">
            <a:off x="2992438" y="2806850"/>
            <a:ext cx="298450" cy="908050"/>
          </a:xfrm>
          <a:prstGeom prst="leftBracket">
            <a:avLst>
              <a:gd name="adj" fmla="val 14940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16">
            <a:extLst>
              <a:ext uri="{FF2B5EF4-FFF2-40B4-BE49-F238E27FC236}">
                <a16:creationId xmlns:a16="http://schemas.microsoft.com/office/drawing/2014/main" id="{79075260-F9BE-4CC2-9161-C12AEC7B6778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191402" y="3708459"/>
            <a:ext cx="292728" cy="358588"/>
          </a:xfrm>
          <a:prstGeom prst="leftBracket">
            <a:avLst>
              <a:gd name="adj" fmla="val 6375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>
            <a:extLst>
              <a:ext uri="{FF2B5EF4-FFF2-40B4-BE49-F238E27FC236}">
                <a16:creationId xmlns:a16="http://schemas.microsoft.com/office/drawing/2014/main" id="{BFBC25FF-2564-4D08-A99F-CEAFA26DCD04}"/>
              </a:ext>
            </a:extLst>
          </p:cNvPr>
          <p:cNvSpPr>
            <a:spLocks/>
          </p:cNvSpPr>
          <p:nvPr/>
        </p:nvSpPr>
        <p:spPr bwMode="auto">
          <a:xfrm rot="5400000">
            <a:off x="3575255" y="2749531"/>
            <a:ext cx="284126" cy="1037011"/>
          </a:xfrm>
          <a:prstGeom prst="leftBracket">
            <a:avLst>
              <a:gd name="adj" fmla="val 13297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9AA83F5E-4DF4-4655-BCFB-4D526940F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871" y="4677114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416929E6-92CD-49FF-92A1-5E3BEC052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645" y="4670871"/>
            <a:ext cx="606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3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kumimoji="0" lang="en-GB" sz="24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04C2BD20-44D4-4CF3-B268-4678B7F18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797" y="4671183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–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8" name="Text Box 21">
            <a:extLst>
              <a:ext uri="{FF2B5EF4-FFF2-40B4-BE49-F238E27FC236}">
                <a16:creationId xmlns:a16="http://schemas.microsoft.com/office/drawing/2014/main" id="{F6BD2457-5820-4A3F-9D07-48DE10D76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5053" y="4670871"/>
            <a:ext cx="9204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–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9" name="Text Box 23">
            <a:extLst>
              <a:ext uri="{FF2B5EF4-FFF2-40B4-BE49-F238E27FC236}">
                <a16:creationId xmlns:a16="http://schemas.microsoft.com/office/drawing/2014/main" id="{67103B24-5741-45D3-B2A3-6A5C34B1C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871" y="5102473"/>
            <a:ext cx="22397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b="1" kern="0" dirty="0">
                <a:solidFill>
                  <a:srgbClr val="FF6600"/>
                </a:solidFill>
              </a:rPr>
              <a:t>2</a:t>
            </a:r>
            <a:r>
              <a:rPr lang="en-GB" b="1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b="1" kern="0" baseline="30000" dirty="0">
                <a:solidFill>
                  <a:srgbClr val="FF6600"/>
                </a:solidFill>
              </a:rPr>
              <a:t>2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kern="0" dirty="0">
                <a:solidFill>
                  <a:srgbClr val="FF6600"/>
                </a:solidFill>
              </a:rPr>
              <a:t>–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14</a:t>
            </a:r>
            <a:r>
              <a:rPr kumimoji="0" lang="en-GB" sz="2400" b="1" i="1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lang="en-GB" kern="0" dirty="0">
                <a:solidFill>
                  <a:srgbClr val="FF6600"/>
                </a:solidFill>
              </a:rPr>
              <a:t>+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kern="0" dirty="0">
                <a:solidFill>
                  <a:srgbClr val="FF6600"/>
                </a:solidFill>
              </a:rPr>
              <a:t>8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28">
            <a:extLst>
              <a:ext uri="{FF2B5EF4-FFF2-40B4-BE49-F238E27FC236}">
                <a16:creationId xmlns:a16="http://schemas.microsoft.com/office/drawing/2014/main" id="{CD971211-B2BD-40EB-AE30-2CB7D14FB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7791" y="3989996"/>
            <a:ext cx="1962150" cy="1290637"/>
          </a:xfrm>
          <a:prstGeom prst="wedgeRoundRectCallout">
            <a:avLst>
              <a:gd name="adj1" fmla="val -140592"/>
              <a:gd name="adj2" fmla="val 53186"/>
              <a:gd name="adj3" fmla="val 16667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is a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quadratic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expression.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480992B6-B2B2-424A-AFBE-A74EE767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459" y="4677284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+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  <a:endParaRPr kumimoji="0" lang="en-GB" sz="2400" b="0" i="1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717DEF-1D11-45C6-A978-8015174B14E2}"/>
              </a:ext>
            </a:extLst>
          </p:cNvPr>
          <p:cNvSpPr/>
          <p:nvPr/>
        </p:nvSpPr>
        <p:spPr>
          <a:xfrm>
            <a:off x="2947854" y="2819351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F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F44568D-837D-4EF5-B0A7-008182DF78A4}"/>
              </a:ext>
            </a:extLst>
          </p:cNvPr>
          <p:cNvSpPr/>
          <p:nvPr/>
        </p:nvSpPr>
        <p:spPr>
          <a:xfrm>
            <a:off x="3112322" y="4303184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O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FE3C4B-AB74-4386-9456-06AECA05719D}"/>
              </a:ext>
            </a:extLst>
          </p:cNvPr>
          <p:cNvSpPr/>
          <p:nvPr/>
        </p:nvSpPr>
        <p:spPr>
          <a:xfrm>
            <a:off x="3158472" y="398999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I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5E8324-BDEB-4261-AF7D-DB6D6EF5F4ED}"/>
              </a:ext>
            </a:extLst>
          </p:cNvPr>
          <p:cNvSpPr/>
          <p:nvPr/>
        </p:nvSpPr>
        <p:spPr>
          <a:xfrm>
            <a:off x="3493639" y="280965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L</a:t>
            </a:r>
            <a:endParaRPr lang="en-GB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77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6D6484-F456-4E39-84C4-2A909C9BDACC}"/>
              </a:ext>
            </a:extLst>
          </p:cNvPr>
          <p:cNvSpPr txBox="1">
            <a:spLocks noChangeArrowheads="1"/>
          </p:cNvSpPr>
          <p:nvPr/>
        </p:nvSpPr>
        <p:spPr>
          <a:xfrm>
            <a:off x="240274" y="192970"/>
            <a:ext cx="7772400" cy="6111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two brackets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B8D03C89-674E-4184-A330-DB874F7BA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32330"/>
            <a:ext cx="471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Look at this algebraic expression: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A97F71F5-B245-424F-9999-EEB275445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1465730"/>
            <a:ext cx="195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(3 +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)(4 – 2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62B05E08-7039-40DE-BC24-D6D6D33BE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4655" y="2916149"/>
            <a:ext cx="1970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(3 +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)(4 – 2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CDFB9E50-1226-4191-B6DC-67189E1E3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13" y="4306307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A6416C76-5F2A-449E-AB24-2EDE24149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6100" y="4306307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5B071069-7EAC-4CD9-81E5-F1F636F89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2825" y="4306307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6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1" name="Text Box 21">
            <a:extLst>
              <a:ext uri="{FF2B5EF4-FFF2-40B4-BE49-F238E27FC236}">
                <a16:creationId xmlns:a16="http://schemas.microsoft.com/office/drawing/2014/main" id="{1185D1A4-9ACF-4690-812B-189B73890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8775" y="4306307"/>
            <a:ext cx="70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+ 4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4" name="Text Box 22">
            <a:extLst>
              <a:ext uri="{FF2B5EF4-FFF2-40B4-BE49-F238E27FC236}">
                <a16:creationId xmlns:a16="http://schemas.microsoft.com/office/drawing/2014/main" id="{D53906B5-355C-4415-BA2D-6307CA8BD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250" y="4306307"/>
            <a:ext cx="804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GB" sz="2400" b="0" i="0" u="none" strike="noStrike" kern="0" cap="none" spc="0" normalizeH="0" baseline="3000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5" name="Text Box 23">
            <a:extLst>
              <a:ext uri="{FF2B5EF4-FFF2-40B4-BE49-F238E27FC236}">
                <a16:creationId xmlns:a16="http://schemas.microsoft.com/office/drawing/2014/main" id="{F408CC43-24F5-4100-9D20-BF0B39613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300" y="4877807"/>
            <a:ext cx="208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 – 2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GB" sz="2400" b="1" i="0" u="none" strike="noStrike" kern="0" cap="none" spc="0" normalizeH="0" baseline="3000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GB" sz="2400" b="1" i="0" u="none" strike="noStrike" kern="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AutoShape 28">
            <a:extLst>
              <a:ext uri="{FF2B5EF4-FFF2-40B4-BE49-F238E27FC236}">
                <a16:creationId xmlns:a16="http://schemas.microsoft.com/office/drawing/2014/main" id="{C89C5270-B083-4EE4-8B40-3DA0D2354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350" y="4120570"/>
            <a:ext cx="1962150" cy="1290637"/>
          </a:xfrm>
          <a:prstGeom prst="wedgeRoundRectCallout">
            <a:avLst>
              <a:gd name="adj1" fmla="val -75486"/>
              <a:gd name="adj2" fmla="val 31306"/>
              <a:gd name="adj3" fmla="val 16667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is a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quadratic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expression.</a:t>
            </a: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203CB3D-98BF-4F74-8115-26B7AE9A3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856" y="1988392"/>
            <a:ext cx="4083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Using the FOIL rule.</a:t>
            </a:r>
          </a:p>
        </p:txBody>
      </p:sp>
      <p:sp>
        <p:nvSpPr>
          <p:cNvPr id="18" name="AutoShape 14">
            <a:extLst>
              <a:ext uri="{FF2B5EF4-FFF2-40B4-BE49-F238E27FC236}">
                <a16:creationId xmlns:a16="http://schemas.microsoft.com/office/drawing/2014/main" id="{E6C95EE9-209D-458E-B8A9-A0A5B014DCA9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689393" y="2899855"/>
            <a:ext cx="528178" cy="1427537"/>
          </a:xfrm>
          <a:prstGeom prst="leftBracket">
            <a:avLst>
              <a:gd name="adj" fmla="val 820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AutoShape 15">
            <a:extLst>
              <a:ext uri="{FF2B5EF4-FFF2-40B4-BE49-F238E27FC236}">
                <a16:creationId xmlns:a16="http://schemas.microsoft.com/office/drawing/2014/main" id="{4708EA25-4383-41D0-8154-611005964CD1}"/>
              </a:ext>
            </a:extLst>
          </p:cNvPr>
          <p:cNvSpPr>
            <a:spLocks/>
          </p:cNvSpPr>
          <p:nvPr/>
        </p:nvSpPr>
        <p:spPr bwMode="auto">
          <a:xfrm rot="5400000">
            <a:off x="3505201" y="2420693"/>
            <a:ext cx="298450" cy="829423"/>
          </a:xfrm>
          <a:prstGeom prst="leftBracket">
            <a:avLst>
              <a:gd name="adj" fmla="val 14940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6">
            <a:extLst>
              <a:ext uri="{FF2B5EF4-FFF2-40B4-BE49-F238E27FC236}">
                <a16:creationId xmlns:a16="http://schemas.microsoft.com/office/drawing/2014/main" id="{5C69D506-A752-4116-8CD6-EADF562538EF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743478" y="3282989"/>
            <a:ext cx="292728" cy="358588"/>
          </a:xfrm>
          <a:prstGeom prst="leftBracket">
            <a:avLst>
              <a:gd name="adj" fmla="val 6375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17">
            <a:extLst>
              <a:ext uri="{FF2B5EF4-FFF2-40B4-BE49-F238E27FC236}">
                <a16:creationId xmlns:a16="http://schemas.microsoft.com/office/drawing/2014/main" id="{88788A26-9473-4C68-BB11-260B2EDD91C1}"/>
              </a:ext>
            </a:extLst>
          </p:cNvPr>
          <p:cNvSpPr>
            <a:spLocks/>
          </p:cNvSpPr>
          <p:nvPr/>
        </p:nvSpPr>
        <p:spPr bwMode="auto">
          <a:xfrm rot="5400000">
            <a:off x="4067006" y="2384386"/>
            <a:ext cx="284126" cy="916361"/>
          </a:xfrm>
          <a:prstGeom prst="leftBracket">
            <a:avLst>
              <a:gd name="adj" fmla="val 13297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52AE92-4472-46B3-A2AB-93CE44074422}"/>
              </a:ext>
            </a:extLst>
          </p:cNvPr>
          <p:cNvSpPr/>
          <p:nvPr/>
        </p:nvSpPr>
        <p:spPr>
          <a:xfrm>
            <a:off x="3499930" y="2393881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F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114153-E6AB-48E5-A48A-2F124F6D8B05}"/>
              </a:ext>
            </a:extLst>
          </p:cNvPr>
          <p:cNvSpPr/>
          <p:nvPr/>
        </p:nvSpPr>
        <p:spPr>
          <a:xfrm>
            <a:off x="3664398" y="3877714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O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7ED8E20-0622-47B0-94E5-607FECFA9D85}"/>
              </a:ext>
            </a:extLst>
          </p:cNvPr>
          <p:cNvSpPr/>
          <p:nvPr/>
        </p:nvSpPr>
        <p:spPr>
          <a:xfrm>
            <a:off x="3710548" y="356452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I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FC1BB7-E4F5-414F-94C4-BD06464623E8}"/>
              </a:ext>
            </a:extLst>
          </p:cNvPr>
          <p:cNvSpPr/>
          <p:nvPr/>
        </p:nvSpPr>
        <p:spPr>
          <a:xfrm>
            <a:off x="4045715" y="238418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L</a:t>
            </a:r>
            <a:endParaRPr lang="en-GB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25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F441FA-3A6B-445E-B75E-6D650183B370}"/>
              </a:ext>
            </a:extLst>
          </p:cNvPr>
          <p:cNvSpPr txBox="1">
            <a:spLocks noChangeArrowheads="1"/>
          </p:cNvSpPr>
          <p:nvPr/>
        </p:nvSpPr>
        <p:spPr>
          <a:xfrm>
            <a:off x="255074" y="138690"/>
            <a:ext cx="7772400" cy="6111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two brackets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BD5253B7-6473-4DA4-B165-A19B11436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32330"/>
            <a:ext cx="471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Look at this algebraic expression: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FD0BFC74-E8C6-41CE-85E2-02E83549C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1465730"/>
            <a:ext cx="1901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+ 3)(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3)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1FCE21E1-81EE-4EAA-935C-3F578DE75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4655" y="2916149"/>
            <a:ext cx="1901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+ 3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– 3)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E833B27C-FB07-4B3B-9078-CB781DB8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13" y="4306307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DB84F63E-7E52-443F-8212-D4E1E2130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6100" y="4306307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baseline="30000" dirty="0"/>
              <a:t>2</a:t>
            </a: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2E3C7B95-A740-4F91-B873-4F6231CF9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2825" y="4306307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+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1" name="Text Box 21">
            <a:extLst>
              <a:ext uri="{FF2B5EF4-FFF2-40B4-BE49-F238E27FC236}">
                <a16:creationId xmlns:a16="http://schemas.microsoft.com/office/drawing/2014/main" id="{BFB2658A-E31D-4E1C-8D66-532091CFB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8775" y="4306307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–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4" name="Text Box 22">
            <a:extLst>
              <a:ext uri="{FF2B5EF4-FFF2-40B4-BE49-F238E27FC236}">
                <a16:creationId xmlns:a16="http://schemas.microsoft.com/office/drawing/2014/main" id="{BF326596-2E1E-42F1-98D8-E37CFBB36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250" y="4306307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9</a:t>
            </a:r>
            <a:endParaRPr kumimoji="0" lang="en-GB" sz="2400" b="0" i="0" u="none" strike="noStrike" kern="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23">
            <a:extLst>
              <a:ext uri="{FF2B5EF4-FFF2-40B4-BE49-F238E27FC236}">
                <a16:creationId xmlns:a16="http://schemas.microsoft.com/office/drawing/2014/main" id="{98C440FD-5982-4DF6-BB46-4C145BB72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300" y="4877807"/>
            <a:ext cx="1229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b="1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b="1" kern="0" baseline="30000" dirty="0">
                <a:solidFill>
                  <a:srgbClr val="FF6600"/>
                </a:solidFill>
              </a:rPr>
              <a:t>2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9</a:t>
            </a:r>
          </a:p>
        </p:txBody>
      </p:sp>
      <p:sp>
        <p:nvSpPr>
          <p:cNvPr id="16" name="AutoShape 28">
            <a:extLst>
              <a:ext uri="{FF2B5EF4-FFF2-40B4-BE49-F238E27FC236}">
                <a16:creationId xmlns:a16="http://schemas.microsoft.com/office/drawing/2014/main" id="{5D9CAB44-F067-4058-A0C6-CC8D50B36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100" y="4120570"/>
            <a:ext cx="2641600" cy="1290637"/>
          </a:xfrm>
          <a:prstGeom prst="wedgeRoundRectCallout">
            <a:avLst>
              <a:gd name="adj1" fmla="val -100486"/>
              <a:gd name="adj2" fmla="val 34258"/>
              <a:gd name="adj3" fmla="val 16667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do you notice about the two middle terms</a:t>
            </a: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CCBF1479-4F15-4936-9CEB-9270B4846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856" y="1988392"/>
            <a:ext cx="4083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Using the FOIL rule.</a:t>
            </a:r>
          </a:p>
        </p:txBody>
      </p:sp>
      <p:sp>
        <p:nvSpPr>
          <p:cNvPr id="18" name="AutoShape 14">
            <a:extLst>
              <a:ext uri="{FF2B5EF4-FFF2-40B4-BE49-F238E27FC236}">
                <a16:creationId xmlns:a16="http://schemas.microsoft.com/office/drawing/2014/main" id="{D23E872B-3516-4EAA-8651-D751A9F7DBE5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641768" y="2947481"/>
            <a:ext cx="528178" cy="1332286"/>
          </a:xfrm>
          <a:prstGeom prst="leftBracket">
            <a:avLst>
              <a:gd name="adj" fmla="val 820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AutoShape 15">
            <a:extLst>
              <a:ext uri="{FF2B5EF4-FFF2-40B4-BE49-F238E27FC236}">
                <a16:creationId xmlns:a16="http://schemas.microsoft.com/office/drawing/2014/main" id="{80AEBF6D-24FF-4DE7-89CA-555702ABAD46}"/>
              </a:ext>
            </a:extLst>
          </p:cNvPr>
          <p:cNvSpPr>
            <a:spLocks/>
          </p:cNvSpPr>
          <p:nvPr/>
        </p:nvSpPr>
        <p:spPr bwMode="auto">
          <a:xfrm rot="5400000">
            <a:off x="3505201" y="2420693"/>
            <a:ext cx="298450" cy="829423"/>
          </a:xfrm>
          <a:prstGeom prst="leftBracket">
            <a:avLst>
              <a:gd name="adj" fmla="val 14940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6">
            <a:extLst>
              <a:ext uri="{FF2B5EF4-FFF2-40B4-BE49-F238E27FC236}">
                <a16:creationId xmlns:a16="http://schemas.microsoft.com/office/drawing/2014/main" id="{5810701E-E602-41CF-BC3A-F89418DF1991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743478" y="3282989"/>
            <a:ext cx="292728" cy="358588"/>
          </a:xfrm>
          <a:prstGeom prst="leftBracket">
            <a:avLst>
              <a:gd name="adj" fmla="val 6375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17">
            <a:extLst>
              <a:ext uri="{FF2B5EF4-FFF2-40B4-BE49-F238E27FC236}">
                <a16:creationId xmlns:a16="http://schemas.microsoft.com/office/drawing/2014/main" id="{406A229E-D2DF-484D-9263-A57C2460DEEE}"/>
              </a:ext>
            </a:extLst>
          </p:cNvPr>
          <p:cNvSpPr>
            <a:spLocks/>
          </p:cNvSpPr>
          <p:nvPr/>
        </p:nvSpPr>
        <p:spPr bwMode="auto">
          <a:xfrm rot="5400000">
            <a:off x="3999211" y="2411841"/>
            <a:ext cx="284126" cy="861452"/>
          </a:xfrm>
          <a:prstGeom prst="leftBracket">
            <a:avLst>
              <a:gd name="adj" fmla="val 13297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CF19D4-448E-4962-AFC6-F92068EFC293}"/>
              </a:ext>
            </a:extLst>
          </p:cNvPr>
          <p:cNvSpPr/>
          <p:nvPr/>
        </p:nvSpPr>
        <p:spPr>
          <a:xfrm>
            <a:off x="3499930" y="2393881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F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C96DC64-E076-45E2-B249-519F27A66A5D}"/>
              </a:ext>
            </a:extLst>
          </p:cNvPr>
          <p:cNvSpPr/>
          <p:nvPr/>
        </p:nvSpPr>
        <p:spPr>
          <a:xfrm>
            <a:off x="3664398" y="3877714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O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D533AB2-3868-4660-BA2C-3AC359BD1BC8}"/>
              </a:ext>
            </a:extLst>
          </p:cNvPr>
          <p:cNvSpPr/>
          <p:nvPr/>
        </p:nvSpPr>
        <p:spPr>
          <a:xfrm>
            <a:off x="3710548" y="356452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I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0D158C-602A-4BE5-990C-8AE52CA74E65}"/>
              </a:ext>
            </a:extLst>
          </p:cNvPr>
          <p:cNvSpPr/>
          <p:nvPr/>
        </p:nvSpPr>
        <p:spPr>
          <a:xfrm>
            <a:off x="4045715" y="238418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L</a:t>
            </a:r>
            <a:endParaRPr lang="en-GB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42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703852-AF03-4EAB-A0AB-780CEA2BE33D}"/>
              </a:ext>
            </a:extLst>
          </p:cNvPr>
          <p:cNvSpPr txBox="1">
            <a:spLocks noChangeArrowheads="1"/>
          </p:cNvSpPr>
          <p:nvPr/>
        </p:nvSpPr>
        <p:spPr>
          <a:xfrm>
            <a:off x="250825" y="151055"/>
            <a:ext cx="7772400" cy="6111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two brackets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C53B036A-B44E-423F-82B7-0951A6771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32330"/>
            <a:ext cx="471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Look at this algebraic expression: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10796E2A-8B60-402C-B432-8371A121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1465730"/>
            <a:ext cx="23214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kern="0" dirty="0"/>
              <a:t>3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– 5)(3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+ 5)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1AE1E7C5-BEB7-4751-BF45-8693BE2AD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4655" y="2916149"/>
            <a:ext cx="2244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kern="0" dirty="0"/>
              <a:t>3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– 5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kern="0" dirty="0"/>
              <a:t>3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+ 5)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A37CBDDD-65CC-4319-B1D1-9897EE5C4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0817" y="4242618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51FEA5DE-802F-4B0D-8A97-9E1B349D0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7204" y="4242618"/>
            <a:ext cx="606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9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baseline="30000" dirty="0"/>
              <a:t>2</a:t>
            </a: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EA107CBA-B849-40B7-B33D-3EBDE4AA4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3929" y="4242618"/>
            <a:ext cx="9204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– 15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1" name="Text Box 21">
            <a:extLst>
              <a:ext uri="{FF2B5EF4-FFF2-40B4-BE49-F238E27FC236}">
                <a16:creationId xmlns:a16="http://schemas.microsoft.com/office/drawing/2014/main" id="{8E6F8220-BA59-4A2C-9AFE-B7C96E5DE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295" y="4242618"/>
            <a:ext cx="928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+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15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4" name="Text Box 22">
            <a:extLst>
              <a:ext uri="{FF2B5EF4-FFF2-40B4-BE49-F238E27FC236}">
                <a16:creationId xmlns:a16="http://schemas.microsoft.com/office/drawing/2014/main" id="{DF4BBBDA-BDFB-46F3-9447-124DC7974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1927" y="424261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25</a:t>
            </a:r>
            <a:endParaRPr kumimoji="0" lang="en-GB" sz="2400" b="0" i="0" u="none" strike="noStrike" kern="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23">
            <a:extLst>
              <a:ext uri="{FF2B5EF4-FFF2-40B4-BE49-F238E27FC236}">
                <a16:creationId xmlns:a16="http://schemas.microsoft.com/office/drawing/2014/main" id="{C118E2E4-4FC1-447D-AF41-727CB6FB3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2404" y="4814118"/>
            <a:ext cx="15728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b="1" kern="0" dirty="0">
                <a:solidFill>
                  <a:srgbClr val="FF6600"/>
                </a:solidFill>
              </a:rPr>
              <a:t>9</a:t>
            </a:r>
            <a:r>
              <a:rPr lang="en-GB" b="1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b="1" kern="0" baseline="30000" dirty="0">
                <a:solidFill>
                  <a:srgbClr val="FF6600"/>
                </a:solidFill>
              </a:rPr>
              <a:t>2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25</a:t>
            </a:r>
          </a:p>
        </p:txBody>
      </p:sp>
      <p:sp>
        <p:nvSpPr>
          <p:cNvPr id="16" name="AutoShape 28">
            <a:extLst>
              <a:ext uri="{FF2B5EF4-FFF2-40B4-BE49-F238E27FC236}">
                <a16:creationId xmlns:a16="http://schemas.microsoft.com/office/drawing/2014/main" id="{E495706D-A8A3-4194-8C89-AF4DF1E17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100" y="4120570"/>
            <a:ext cx="2641600" cy="1290637"/>
          </a:xfrm>
          <a:prstGeom prst="wedgeRoundRectCallout">
            <a:avLst>
              <a:gd name="adj1" fmla="val -100486"/>
              <a:gd name="adj2" fmla="val 34258"/>
              <a:gd name="adj3" fmla="val 16667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do you notice about the two middle terms</a:t>
            </a: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63F9E2D-BABD-46BE-92F9-5B306043F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856" y="1988392"/>
            <a:ext cx="4083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Using the FOIL rule.</a:t>
            </a:r>
          </a:p>
        </p:txBody>
      </p:sp>
      <p:sp>
        <p:nvSpPr>
          <p:cNvPr id="18" name="AutoShape 14">
            <a:extLst>
              <a:ext uri="{FF2B5EF4-FFF2-40B4-BE49-F238E27FC236}">
                <a16:creationId xmlns:a16="http://schemas.microsoft.com/office/drawing/2014/main" id="{131F09F2-135B-41CA-9259-7B1420A7BF40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810837" y="2778412"/>
            <a:ext cx="528178" cy="1670424"/>
          </a:xfrm>
          <a:prstGeom prst="leftBracket">
            <a:avLst>
              <a:gd name="adj" fmla="val 820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AutoShape 15">
            <a:extLst>
              <a:ext uri="{FF2B5EF4-FFF2-40B4-BE49-F238E27FC236}">
                <a16:creationId xmlns:a16="http://schemas.microsoft.com/office/drawing/2014/main" id="{F3A39F98-419E-4CD5-9A6F-04500BF0BDC5}"/>
              </a:ext>
            </a:extLst>
          </p:cNvPr>
          <p:cNvSpPr>
            <a:spLocks/>
          </p:cNvSpPr>
          <p:nvPr/>
        </p:nvSpPr>
        <p:spPr bwMode="auto">
          <a:xfrm rot="5400000">
            <a:off x="3628368" y="2297526"/>
            <a:ext cx="298450" cy="1075757"/>
          </a:xfrm>
          <a:prstGeom prst="leftBracket">
            <a:avLst>
              <a:gd name="adj" fmla="val 14940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6">
            <a:extLst>
              <a:ext uri="{FF2B5EF4-FFF2-40B4-BE49-F238E27FC236}">
                <a16:creationId xmlns:a16="http://schemas.microsoft.com/office/drawing/2014/main" id="{038694E0-EF5B-4676-9B9E-C92EFA2E9C1A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961837" y="3263899"/>
            <a:ext cx="292728" cy="414542"/>
          </a:xfrm>
          <a:prstGeom prst="leftBracket">
            <a:avLst>
              <a:gd name="adj" fmla="val 6375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17">
            <a:extLst>
              <a:ext uri="{FF2B5EF4-FFF2-40B4-BE49-F238E27FC236}">
                <a16:creationId xmlns:a16="http://schemas.microsoft.com/office/drawing/2014/main" id="{209CD590-1814-437E-A247-BCFEE4F0248B}"/>
              </a:ext>
            </a:extLst>
          </p:cNvPr>
          <p:cNvSpPr>
            <a:spLocks/>
          </p:cNvSpPr>
          <p:nvPr/>
        </p:nvSpPr>
        <p:spPr bwMode="auto">
          <a:xfrm rot="5400000">
            <a:off x="4262320" y="2336709"/>
            <a:ext cx="284126" cy="1011510"/>
          </a:xfrm>
          <a:prstGeom prst="leftBracket">
            <a:avLst>
              <a:gd name="adj" fmla="val 13297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5C6498-DAF2-4CE1-987E-B06CDFB85299}"/>
              </a:ext>
            </a:extLst>
          </p:cNvPr>
          <p:cNvSpPr/>
          <p:nvPr/>
        </p:nvSpPr>
        <p:spPr>
          <a:xfrm>
            <a:off x="3499930" y="2393881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F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31C2A0-B6AB-4062-B394-75641B30C8A9}"/>
              </a:ext>
            </a:extLst>
          </p:cNvPr>
          <p:cNvSpPr/>
          <p:nvPr/>
        </p:nvSpPr>
        <p:spPr>
          <a:xfrm>
            <a:off x="3918421" y="3844199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O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7A0B7A5-E446-4121-AFBE-E933A5BCF556}"/>
              </a:ext>
            </a:extLst>
          </p:cNvPr>
          <p:cNvSpPr/>
          <p:nvPr/>
        </p:nvSpPr>
        <p:spPr>
          <a:xfrm>
            <a:off x="3952549" y="355916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I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B58EF67-480B-464D-90FF-EF4CAA45F433}"/>
              </a:ext>
            </a:extLst>
          </p:cNvPr>
          <p:cNvSpPr/>
          <p:nvPr/>
        </p:nvSpPr>
        <p:spPr>
          <a:xfrm>
            <a:off x="4315472" y="2393881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L</a:t>
            </a:r>
            <a:endParaRPr lang="en-GB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4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D58BD6-2E8E-4F12-AA6D-D3002B074D97}"/>
              </a:ext>
            </a:extLst>
          </p:cNvPr>
          <p:cNvSpPr txBox="1">
            <a:spLocks noChangeArrowheads="1"/>
          </p:cNvSpPr>
          <p:nvPr/>
        </p:nvSpPr>
        <p:spPr>
          <a:xfrm>
            <a:off x="250825" y="95202"/>
            <a:ext cx="7772400" cy="6111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two brackets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48797125-FE13-4C10-8634-D76152D37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32330"/>
            <a:ext cx="471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Look at this algebraic expression: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0121B886-A994-4544-A42F-55193E79F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1465730"/>
            <a:ext cx="1160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+ 3)</a:t>
            </a:r>
            <a:r>
              <a:rPr kumimoji="0" lang="en-GB" sz="24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4B538C17-0E11-4E74-9BDF-BA3E433E2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4655" y="2916149"/>
            <a:ext cx="1901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+ 3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dirty="0"/>
              <a:t> + 3)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DD9879BB-CA0C-4E28-9817-57FBE0BF8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13" y="4306307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3586745B-7DA8-4D4A-8478-35E67DF24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6100" y="4306307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i="1" kern="0" dirty="0">
                <a:latin typeface="Times New Roman" panose="02020603050405020304" pitchFamily="18" charset="0"/>
              </a:rPr>
              <a:t>x</a:t>
            </a:r>
            <a:r>
              <a:rPr lang="en-GB" kern="0" baseline="30000" dirty="0"/>
              <a:t>2</a:t>
            </a: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D1262C65-34CD-431B-9B20-220BEA44B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2825" y="4306307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+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1" name="Text Box 21">
            <a:extLst>
              <a:ext uri="{FF2B5EF4-FFF2-40B4-BE49-F238E27FC236}">
                <a16:creationId xmlns:a16="http://schemas.microsoft.com/office/drawing/2014/main" id="{9FD1AEB3-2CEF-431F-BDAD-91A80F9D7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8775" y="4306307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0" dirty="0"/>
              <a:t>+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4" name="Text Box 22">
            <a:extLst>
              <a:ext uri="{FF2B5EF4-FFF2-40B4-BE49-F238E27FC236}">
                <a16:creationId xmlns:a16="http://schemas.microsoft.com/office/drawing/2014/main" id="{0A49E018-18D5-4154-B951-4D1DBAD7D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250" y="4306307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+ 9</a:t>
            </a:r>
            <a:endParaRPr kumimoji="0" lang="en-GB" sz="2400" b="0" i="0" u="none" strike="noStrike" kern="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23">
            <a:extLst>
              <a:ext uri="{FF2B5EF4-FFF2-40B4-BE49-F238E27FC236}">
                <a16:creationId xmlns:a16="http://schemas.microsoft.com/office/drawing/2014/main" id="{04670612-8FE4-4E48-849C-1FBE648C2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300" y="4877807"/>
            <a:ext cx="1930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b="1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b="1" kern="0" baseline="30000" dirty="0">
                <a:solidFill>
                  <a:srgbClr val="FF6600"/>
                </a:solidFill>
              </a:rPr>
              <a:t>2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+ 6x + 9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B2D6952D-0663-47AE-B16F-B2757F9EA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856" y="1988392"/>
            <a:ext cx="4083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Using the FOIL rule.</a:t>
            </a:r>
          </a:p>
        </p:txBody>
      </p:sp>
      <p:sp>
        <p:nvSpPr>
          <p:cNvPr id="17" name="AutoShape 14">
            <a:extLst>
              <a:ext uri="{FF2B5EF4-FFF2-40B4-BE49-F238E27FC236}">
                <a16:creationId xmlns:a16="http://schemas.microsoft.com/office/drawing/2014/main" id="{9A0E985A-D7CE-442D-AEB3-CECABB92FE56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641768" y="2947481"/>
            <a:ext cx="528178" cy="1332286"/>
          </a:xfrm>
          <a:prstGeom prst="leftBracket">
            <a:avLst>
              <a:gd name="adj" fmla="val 820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utoShape 15">
            <a:extLst>
              <a:ext uri="{FF2B5EF4-FFF2-40B4-BE49-F238E27FC236}">
                <a16:creationId xmlns:a16="http://schemas.microsoft.com/office/drawing/2014/main" id="{012C6EFC-9410-490B-81A3-D68CE1F41B9F}"/>
              </a:ext>
            </a:extLst>
          </p:cNvPr>
          <p:cNvSpPr>
            <a:spLocks/>
          </p:cNvSpPr>
          <p:nvPr/>
        </p:nvSpPr>
        <p:spPr bwMode="auto">
          <a:xfrm rot="5400000">
            <a:off x="3505201" y="2420693"/>
            <a:ext cx="298450" cy="829423"/>
          </a:xfrm>
          <a:prstGeom prst="leftBracket">
            <a:avLst>
              <a:gd name="adj" fmla="val 14940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AutoShape 16">
            <a:extLst>
              <a:ext uri="{FF2B5EF4-FFF2-40B4-BE49-F238E27FC236}">
                <a16:creationId xmlns:a16="http://schemas.microsoft.com/office/drawing/2014/main" id="{249369F9-FB54-4E32-ACA8-4E2FF7C8E295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743478" y="3282989"/>
            <a:ext cx="292728" cy="358588"/>
          </a:xfrm>
          <a:prstGeom prst="leftBracket">
            <a:avLst>
              <a:gd name="adj" fmla="val 6375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7">
            <a:extLst>
              <a:ext uri="{FF2B5EF4-FFF2-40B4-BE49-F238E27FC236}">
                <a16:creationId xmlns:a16="http://schemas.microsoft.com/office/drawing/2014/main" id="{F6E0D027-04FE-4F3F-8F0B-10E2D82DE880}"/>
              </a:ext>
            </a:extLst>
          </p:cNvPr>
          <p:cNvSpPr>
            <a:spLocks/>
          </p:cNvSpPr>
          <p:nvPr/>
        </p:nvSpPr>
        <p:spPr bwMode="auto">
          <a:xfrm rot="5400000">
            <a:off x="3999211" y="2411841"/>
            <a:ext cx="284126" cy="861452"/>
          </a:xfrm>
          <a:prstGeom prst="leftBracket">
            <a:avLst>
              <a:gd name="adj" fmla="val 13297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631E43-D531-470C-87EE-211D1B0D032F}"/>
              </a:ext>
            </a:extLst>
          </p:cNvPr>
          <p:cNvSpPr/>
          <p:nvPr/>
        </p:nvSpPr>
        <p:spPr>
          <a:xfrm>
            <a:off x="3499930" y="2393881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F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CA6CF6-E240-4C8D-9C3E-0419DA7A4DBB}"/>
              </a:ext>
            </a:extLst>
          </p:cNvPr>
          <p:cNvSpPr/>
          <p:nvPr/>
        </p:nvSpPr>
        <p:spPr>
          <a:xfrm>
            <a:off x="3664398" y="3877714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O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975CF-BD19-4B4A-B56A-73E12D0A914D}"/>
              </a:ext>
            </a:extLst>
          </p:cNvPr>
          <p:cNvSpPr/>
          <p:nvPr/>
        </p:nvSpPr>
        <p:spPr>
          <a:xfrm>
            <a:off x="3710548" y="356452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I</a:t>
            </a:r>
            <a:endParaRPr lang="en-GB" dirty="0">
              <a:solidFill>
                <a:srgbClr val="CC3399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398244D-1CF4-4708-BA90-B3A815737A68}"/>
              </a:ext>
            </a:extLst>
          </p:cNvPr>
          <p:cNvSpPr/>
          <p:nvPr/>
        </p:nvSpPr>
        <p:spPr>
          <a:xfrm>
            <a:off x="4045715" y="238418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C3399"/>
                </a:solidFill>
                <a:latin typeface="Comic Sans MS"/>
              </a:rPr>
              <a:t>L</a:t>
            </a:r>
            <a:endParaRPr lang="en-GB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5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272</TotalTime>
  <Words>682</Words>
  <Application>Microsoft Office PowerPoint</Application>
  <PresentationFormat>On-screen Show (4:3)</PresentationFormat>
  <Paragraphs>155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Wingdings 2</vt:lpstr>
      <vt:lpstr>Theme1</vt:lpstr>
      <vt:lpstr>The product  (a + b)(c + 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using linear equations</dc:title>
  <dc:creator>Mathssupport</dc:creator>
  <cp:lastModifiedBy>Orlando Hurtado</cp:lastModifiedBy>
  <cp:revision>25</cp:revision>
  <dcterms:created xsi:type="dcterms:W3CDTF">2020-12-17T09:22:17Z</dcterms:created>
  <dcterms:modified xsi:type="dcterms:W3CDTF">2021-02-18T15:24:04Z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