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56" r:id="rId2"/>
    <p:sldId id="390" r:id="rId3"/>
    <p:sldId id="257" r:id="rId4"/>
    <p:sldId id="270" r:id="rId5"/>
    <p:sldId id="271" r:id="rId6"/>
    <p:sldId id="272" r:id="rId7"/>
    <p:sldId id="273" r:id="rId8"/>
    <p:sldId id="384" r:id="rId9"/>
    <p:sldId id="385" r:id="rId10"/>
    <p:sldId id="386" r:id="rId11"/>
    <p:sldId id="389" r:id="rId12"/>
    <p:sldId id="387" r:id="rId13"/>
    <p:sldId id="388" r:id="rId14"/>
    <p:sldId id="358" r:id="rId15"/>
    <p:sldId id="359" r:id="rId16"/>
    <p:sldId id="360" r:id="rId17"/>
    <p:sldId id="371" r:id="rId18"/>
    <p:sldId id="372" r:id="rId19"/>
    <p:sldId id="373" r:id="rId20"/>
    <p:sldId id="374" r:id="rId21"/>
    <p:sldId id="375" r:id="rId22"/>
    <p:sldId id="383" r:id="rId23"/>
    <p:sldId id="361" r:id="rId24"/>
    <p:sldId id="362" r:id="rId25"/>
    <p:sldId id="363" r:id="rId26"/>
    <p:sldId id="365" r:id="rId27"/>
    <p:sldId id="364" r:id="rId28"/>
    <p:sldId id="366" r:id="rId29"/>
    <p:sldId id="317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253" autoAdjust="0"/>
  </p:normalViewPr>
  <p:slideViewPr>
    <p:cSldViewPr>
      <p:cViewPr varScale="1">
        <p:scale>
          <a:sx n="59" d="100"/>
          <a:sy n="59" d="100"/>
        </p:scale>
        <p:origin x="81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B36E32-F811-4187-9CD6-5DCDA0D59A56}" type="datetimeFigureOut">
              <a:rPr lang="en-GB" smtClean="0"/>
              <a:pPr/>
              <a:t>09/08/2022</a:t>
            </a:fld>
            <a:endParaRPr lang="en-GB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78D60-4EF3-45D8-860B-F042BB67CFE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786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556AE8-DD12-4983-82EF-FFDAE5A10828}" type="slidenum">
              <a:rPr lang="en-GB"/>
              <a:pPr/>
              <a:t>2</a:t>
            </a:fld>
            <a:endParaRPr lang="en-GB"/>
          </a:p>
        </p:txBody>
      </p:sp>
      <p:sp>
        <p:nvSpPr>
          <p:cNvPr id="56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5469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556AE8-DD12-4983-82EF-FFDAE5A10828}" type="slidenum">
              <a:rPr lang="en-GB"/>
              <a:pPr/>
              <a:t>11</a:t>
            </a:fld>
            <a:endParaRPr lang="en-GB"/>
          </a:p>
        </p:txBody>
      </p:sp>
      <p:sp>
        <p:nvSpPr>
          <p:cNvPr id="56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73125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556AE8-DD12-4983-82EF-FFDAE5A10828}" type="slidenum">
              <a:rPr lang="en-GB"/>
              <a:pPr/>
              <a:t>12</a:t>
            </a:fld>
            <a:endParaRPr lang="en-GB"/>
          </a:p>
        </p:txBody>
      </p:sp>
      <p:sp>
        <p:nvSpPr>
          <p:cNvPr id="56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56787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556AE8-DD12-4983-82EF-FFDAE5A10828}" type="slidenum">
              <a:rPr lang="en-GB"/>
              <a:pPr/>
              <a:t>13</a:t>
            </a:fld>
            <a:endParaRPr lang="en-GB"/>
          </a:p>
        </p:txBody>
      </p:sp>
      <p:sp>
        <p:nvSpPr>
          <p:cNvPr id="56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77411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556AE8-DD12-4983-82EF-FFDAE5A10828}" type="slidenum">
              <a:rPr lang="en-GB"/>
              <a:pPr/>
              <a:t>14</a:t>
            </a:fld>
            <a:endParaRPr lang="en-GB"/>
          </a:p>
        </p:txBody>
      </p:sp>
      <p:sp>
        <p:nvSpPr>
          <p:cNvPr id="56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70109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556AE8-DD12-4983-82EF-FFDAE5A10828}" type="slidenum">
              <a:rPr lang="en-GB"/>
              <a:pPr/>
              <a:t>15</a:t>
            </a:fld>
            <a:endParaRPr lang="en-GB"/>
          </a:p>
        </p:txBody>
      </p:sp>
      <p:sp>
        <p:nvSpPr>
          <p:cNvPr id="56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40558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556AE8-DD12-4983-82EF-FFDAE5A10828}" type="slidenum">
              <a:rPr lang="en-GB"/>
              <a:pPr/>
              <a:t>16</a:t>
            </a:fld>
            <a:endParaRPr lang="en-GB"/>
          </a:p>
        </p:txBody>
      </p:sp>
      <p:sp>
        <p:nvSpPr>
          <p:cNvPr id="56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2512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556AE8-DD12-4983-82EF-FFDAE5A10828}" type="slidenum">
              <a:rPr lang="en-GB"/>
              <a:pPr/>
              <a:t>17</a:t>
            </a:fld>
            <a:endParaRPr lang="en-GB"/>
          </a:p>
        </p:txBody>
      </p:sp>
      <p:sp>
        <p:nvSpPr>
          <p:cNvPr id="56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57814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556AE8-DD12-4983-82EF-FFDAE5A10828}" type="slidenum">
              <a:rPr lang="en-GB"/>
              <a:pPr/>
              <a:t>18</a:t>
            </a:fld>
            <a:endParaRPr lang="en-GB"/>
          </a:p>
        </p:txBody>
      </p:sp>
      <p:sp>
        <p:nvSpPr>
          <p:cNvPr id="56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60306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556AE8-DD12-4983-82EF-FFDAE5A10828}" type="slidenum">
              <a:rPr lang="en-GB"/>
              <a:pPr/>
              <a:t>19</a:t>
            </a:fld>
            <a:endParaRPr lang="en-GB"/>
          </a:p>
        </p:txBody>
      </p:sp>
      <p:sp>
        <p:nvSpPr>
          <p:cNvPr id="56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83311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556AE8-DD12-4983-82EF-FFDAE5A10828}" type="slidenum">
              <a:rPr lang="en-GB"/>
              <a:pPr/>
              <a:t>20</a:t>
            </a:fld>
            <a:endParaRPr lang="en-GB"/>
          </a:p>
        </p:txBody>
      </p:sp>
      <p:sp>
        <p:nvSpPr>
          <p:cNvPr id="56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744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556AE8-DD12-4983-82EF-FFDAE5A10828}" type="slidenum">
              <a:rPr lang="en-GB"/>
              <a:pPr/>
              <a:t>3</a:t>
            </a:fld>
            <a:endParaRPr lang="en-GB"/>
          </a:p>
        </p:txBody>
      </p:sp>
      <p:sp>
        <p:nvSpPr>
          <p:cNvPr id="56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30232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556AE8-DD12-4983-82EF-FFDAE5A10828}" type="slidenum">
              <a:rPr lang="en-GB"/>
              <a:pPr/>
              <a:t>21</a:t>
            </a:fld>
            <a:endParaRPr lang="en-GB"/>
          </a:p>
        </p:txBody>
      </p:sp>
      <p:sp>
        <p:nvSpPr>
          <p:cNvPr id="56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48196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556AE8-DD12-4983-82EF-FFDAE5A10828}" type="slidenum">
              <a:rPr lang="en-GB"/>
              <a:pPr/>
              <a:t>22</a:t>
            </a:fld>
            <a:endParaRPr lang="en-GB"/>
          </a:p>
        </p:txBody>
      </p:sp>
      <p:sp>
        <p:nvSpPr>
          <p:cNvPr id="56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09249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556AE8-DD12-4983-82EF-FFDAE5A10828}" type="slidenum">
              <a:rPr lang="en-GB"/>
              <a:pPr/>
              <a:t>23</a:t>
            </a:fld>
            <a:endParaRPr lang="en-GB"/>
          </a:p>
        </p:txBody>
      </p:sp>
      <p:sp>
        <p:nvSpPr>
          <p:cNvPr id="56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4583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556AE8-DD12-4983-82EF-FFDAE5A10828}" type="slidenum">
              <a:rPr lang="en-GB"/>
              <a:pPr/>
              <a:t>24</a:t>
            </a:fld>
            <a:endParaRPr lang="en-GB"/>
          </a:p>
        </p:txBody>
      </p:sp>
      <p:sp>
        <p:nvSpPr>
          <p:cNvPr id="56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22907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556AE8-DD12-4983-82EF-FFDAE5A10828}" type="slidenum">
              <a:rPr lang="en-GB"/>
              <a:pPr/>
              <a:t>25</a:t>
            </a:fld>
            <a:endParaRPr lang="en-GB"/>
          </a:p>
        </p:txBody>
      </p:sp>
      <p:sp>
        <p:nvSpPr>
          <p:cNvPr id="56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90801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556AE8-DD12-4983-82EF-FFDAE5A10828}" type="slidenum">
              <a:rPr lang="en-GB"/>
              <a:pPr/>
              <a:t>26</a:t>
            </a:fld>
            <a:endParaRPr lang="en-GB"/>
          </a:p>
        </p:txBody>
      </p:sp>
      <p:sp>
        <p:nvSpPr>
          <p:cNvPr id="56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03756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556AE8-DD12-4983-82EF-FFDAE5A10828}" type="slidenum">
              <a:rPr lang="en-GB"/>
              <a:pPr/>
              <a:t>27</a:t>
            </a:fld>
            <a:endParaRPr lang="en-GB"/>
          </a:p>
        </p:txBody>
      </p:sp>
      <p:sp>
        <p:nvSpPr>
          <p:cNvPr id="56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27672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556AE8-DD12-4983-82EF-FFDAE5A10828}" type="slidenum">
              <a:rPr lang="en-GB"/>
              <a:pPr/>
              <a:t>28</a:t>
            </a:fld>
            <a:endParaRPr lang="en-GB"/>
          </a:p>
        </p:txBody>
      </p:sp>
      <p:sp>
        <p:nvSpPr>
          <p:cNvPr id="56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7266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556AE8-DD12-4983-82EF-FFDAE5A10828}" type="slidenum">
              <a:rPr lang="en-GB"/>
              <a:pPr/>
              <a:t>4</a:t>
            </a:fld>
            <a:endParaRPr lang="en-GB"/>
          </a:p>
        </p:txBody>
      </p:sp>
      <p:sp>
        <p:nvSpPr>
          <p:cNvPr id="56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9102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556AE8-DD12-4983-82EF-FFDAE5A10828}" type="slidenum">
              <a:rPr lang="en-GB"/>
              <a:pPr/>
              <a:t>5</a:t>
            </a:fld>
            <a:endParaRPr lang="en-GB"/>
          </a:p>
        </p:txBody>
      </p:sp>
      <p:sp>
        <p:nvSpPr>
          <p:cNvPr id="56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6355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556AE8-DD12-4983-82EF-FFDAE5A10828}" type="slidenum">
              <a:rPr lang="en-GB"/>
              <a:pPr/>
              <a:t>6</a:t>
            </a:fld>
            <a:endParaRPr lang="en-GB"/>
          </a:p>
        </p:txBody>
      </p:sp>
      <p:sp>
        <p:nvSpPr>
          <p:cNvPr id="56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4049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556AE8-DD12-4983-82EF-FFDAE5A10828}" type="slidenum">
              <a:rPr lang="en-GB"/>
              <a:pPr/>
              <a:t>7</a:t>
            </a:fld>
            <a:endParaRPr lang="en-GB"/>
          </a:p>
        </p:txBody>
      </p:sp>
      <p:sp>
        <p:nvSpPr>
          <p:cNvPr id="56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0905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556AE8-DD12-4983-82EF-FFDAE5A10828}" type="slidenum">
              <a:rPr lang="en-GB"/>
              <a:pPr/>
              <a:t>8</a:t>
            </a:fld>
            <a:endParaRPr lang="en-GB"/>
          </a:p>
        </p:txBody>
      </p:sp>
      <p:sp>
        <p:nvSpPr>
          <p:cNvPr id="56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8597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556AE8-DD12-4983-82EF-FFDAE5A10828}" type="slidenum">
              <a:rPr lang="en-GB"/>
              <a:pPr/>
              <a:t>9</a:t>
            </a:fld>
            <a:endParaRPr lang="en-GB"/>
          </a:p>
        </p:txBody>
      </p:sp>
      <p:sp>
        <p:nvSpPr>
          <p:cNvPr id="56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66994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556AE8-DD12-4983-82EF-FFDAE5A10828}" type="slidenum">
              <a:rPr lang="en-GB"/>
              <a:pPr/>
              <a:t>10</a:t>
            </a:fld>
            <a:endParaRPr lang="en-GB"/>
          </a:p>
        </p:txBody>
      </p:sp>
      <p:sp>
        <p:nvSpPr>
          <p:cNvPr id="56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8871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2031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l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210300" y="243379"/>
            <a:ext cx="2476500" cy="476250"/>
          </a:xfrm>
        </p:spPr>
        <p:txBody>
          <a:bodyPr/>
          <a:lstStyle>
            <a:lvl1pPr>
              <a:defRPr sz="2000"/>
            </a:lvl1pPr>
          </a:lstStyle>
          <a:p>
            <a:fld id="{47C9B81F-C347-4BEF-BFDF-29C42F48304A}" type="datetimeFigureOut">
              <a:rPr lang="en-US" smtClean="0"/>
              <a:pPr/>
              <a:t>8/9/2022</a:t>
            </a:fld>
            <a:endParaRPr lang="en-U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6 Rectángulo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pic>
        <p:nvPicPr>
          <p:cNvPr id="15" name="Picture 14" descr="A close up of a cage&#10;&#10;Description automatically generated">
            <a:extLst>
              <a:ext uri="{FF2B5EF4-FFF2-40B4-BE49-F238E27FC236}">
                <a16:creationId xmlns:a16="http://schemas.microsoft.com/office/drawing/2014/main" id="{8DB13122-E156-4F56-B01E-886703548E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954" y="6117152"/>
            <a:ext cx="1003623" cy="64480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81E29B0-30D1-4948-A8C7-EDC20D5B8B65}"/>
              </a:ext>
            </a:extLst>
          </p:cNvPr>
          <p:cNvSpPr/>
          <p:nvPr/>
        </p:nvSpPr>
        <p:spPr>
          <a:xfrm>
            <a:off x="762000" y="6475511"/>
            <a:ext cx="2973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www.mathssupport.org</a:t>
            </a:r>
          </a:p>
        </p:txBody>
      </p:sp>
    </p:spTree>
    <p:extLst>
      <p:ext uri="{BB962C8B-B14F-4D97-AF65-F5344CB8AC3E}">
        <p14:creationId xmlns:p14="http://schemas.microsoft.com/office/powerpoint/2010/main" val="2068476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8/9/2022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68639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8/9/2022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34558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8/9/2022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5AE6F4-D447-4198-AB9D-8450669138EB}"/>
              </a:ext>
            </a:extLst>
          </p:cNvPr>
          <p:cNvSpPr/>
          <p:nvPr/>
        </p:nvSpPr>
        <p:spPr>
          <a:xfrm>
            <a:off x="762000" y="6475511"/>
            <a:ext cx="2973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www.mathssupport.org</a:t>
            </a:r>
          </a:p>
        </p:txBody>
      </p:sp>
    </p:spTree>
    <p:extLst>
      <p:ext uri="{BB962C8B-B14F-4D97-AF65-F5344CB8AC3E}">
        <p14:creationId xmlns:p14="http://schemas.microsoft.com/office/powerpoint/2010/main" val="1468519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2238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5465332" y="6201849"/>
            <a:ext cx="2476500" cy="476250"/>
          </a:xfrm>
        </p:spPr>
        <p:txBody>
          <a:bodyPr/>
          <a:lstStyle/>
          <a:p>
            <a:fld id="{47C9B81F-C347-4BEF-BFDF-29C42F48304A}" type="datetimeFigureOut">
              <a:rPr lang="en-US" smtClean="0"/>
              <a:pPr/>
              <a:t>8/9/2022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7" name="6 Rectángulo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pic>
        <p:nvPicPr>
          <p:cNvPr id="13" name="Picture 12" descr="A close up of a cage&#10;&#10;Description automatically generated">
            <a:extLst>
              <a:ext uri="{FF2B5EF4-FFF2-40B4-BE49-F238E27FC236}">
                <a16:creationId xmlns:a16="http://schemas.microsoft.com/office/drawing/2014/main" id="{AD73ABF7-01E0-40C9-AF32-E6F00652779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954" y="6117152"/>
            <a:ext cx="1003623" cy="64480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119D081-AE8D-41C7-90E9-AD0A0DFB1489}"/>
              </a:ext>
            </a:extLst>
          </p:cNvPr>
          <p:cNvSpPr/>
          <p:nvPr/>
        </p:nvSpPr>
        <p:spPr>
          <a:xfrm>
            <a:off x="762000" y="6475511"/>
            <a:ext cx="2973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www.mathssupport.org</a:t>
            </a:r>
          </a:p>
        </p:txBody>
      </p:sp>
    </p:spTree>
    <p:extLst>
      <p:ext uri="{BB962C8B-B14F-4D97-AF65-F5344CB8AC3E}">
        <p14:creationId xmlns:p14="http://schemas.microsoft.com/office/powerpoint/2010/main" val="29062404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8/9/2022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94A031-9F30-44BA-A1B1-4B67D3D312BF}"/>
              </a:ext>
            </a:extLst>
          </p:cNvPr>
          <p:cNvSpPr/>
          <p:nvPr/>
        </p:nvSpPr>
        <p:spPr>
          <a:xfrm>
            <a:off x="762000" y="6475511"/>
            <a:ext cx="2973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www.mathssupport.org</a:t>
            </a:r>
          </a:p>
        </p:txBody>
      </p:sp>
    </p:spTree>
    <p:extLst>
      <p:ext uri="{BB962C8B-B14F-4D97-AF65-F5344CB8AC3E}">
        <p14:creationId xmlns:p14="http://schemas.microsoft.com/office/powerpoint/2010/main" val="1564209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8/9/2022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08128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8/9/2022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25865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8/9/2022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54728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8/9/2022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C17ECA-20B4-4577-A86F-8A0DAADAFDE5}"/>
              </a:ext>
            </a:extLst>
          </p:cNvPr>
          <p:cNvSpPr/>
          <p:nvPr/>
        </p:nvSpPr>
        <p:spPr>
          <a:xfrm>
            <a:off x="762000" y="6475511"/>
            <a:ext cx="2973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www.mathssupport.org</a:t>
            </a:r>
          </a:p>
        </p:txBody>
      </p:sp>
    </p:spTree>
    <p:extLst>
      <p:ext uri="{BB962C8B-B14F-4D97-AF65-F5344CB8AC3E}">
        <p14:creationId xmlns:p14="http://schemas.microsoft.com/office/powerpoint/2010/main" val="3526170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8/9/2022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234951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2238"/>
            </a:avLst>
          </a:prstGeom>
          <a:blipFill rotWithShape="0">
            <a:blip r:embed="rId13">
              <a:duotone>
                <a:schemeClr val="bg1">
                  <a:tint val="95000"/>
                  <a:satMod val="200000"/>
                </a:schemeClr>
                <a:schemeClr val="bg1">
                  <a:shade val="80000"/>
                  <a:satMod val="100000"/>
                </a:schemeClr>
              </a:duotone>
            </a:blip>
            <a:tile tx="-65313" ty="-69755" sx="55000" sy="55000" flip="none" algn="tl"/>
          </a:blipFill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eaLnBrk="1" latinLnBrk="0" hangingPunct="1"/>
            <a:endParaRPr kumimoji="0" lang="en-U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8/9/2022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pic>
        <p:nvPicPr>
          <p:cNvPr id="10" name="Picture 9" descr="A close up of a cage&#10;&#10;Description automatically generated">
            <a:extLst>
              <a:ext uri="{FF2B5EF4-FFF2-40B4-BE49-F238E27FC236}">
                <a16:creationId xmlns:a16="http://schemas.microsoft.com/office/drawing/2014/main" id="{3947B0CA-B858-4459-ACB0-3F8573129FFC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954" y="6117152"/>
            <a:ext cx="1003623" cy="64480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2BF179C-024A-4D64-BCFA-43374F974387}"/>
              </a:ext>
            </a:extLst>
          </p:cNvPr>
          <p:cNvSpPr/>
          <p:nvPr/>
        </p:nvSpPr>
        <p:spPr>
          <a:xfrm>
            <a:off x="762000" y="6475511"/>
            <a:ext cx="2973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www.mathssupport.org</a:t>
            </a:r>
          </a:p>
        </p:txBody>
      </p:sp>
    </p:spTree>
    <p:extLst>
      <p:ext uri="{BB962C8B-B14F-4D97-AF65-F5344CB8AC3E}">
        <p14:creationId xmlns:p14="http://schemas.microsoft.com/office/powerpoint/2010/main" val="3460738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athssupport.org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athssupport.org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mathssupport.org/" TargetMode="Externa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athssupport.org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7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20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athssupport.org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athssupport.org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athssupport.org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athssupport.org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mathssupport.org/" TargetMode="External"/><Relationship Id="rId4" Type="http://schemas.openxmlformats.org/officeDocument/2006/relationships/slide" Target="slide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8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athssupport.org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athssupport.org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athssupport.org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athssupport.org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athssupport.org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athssupport.org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athssupport.org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athssupport.org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athssupport.org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s://www.mathssupport.org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mathssupport.org/" TargetMode="External"/><Relationship Id="rId4" Type="http://schemas.openxmlformats.org/officeDocument/2006/relationships/hyperlink" Target="mailto:info@mathssupport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athssupport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athssupport.or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athssupport.org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mathssupport.org/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mathssupport.org/" TargetMode="External"/><Relationship Id="rId4" Type="http://schemas.openxmlformats.org/officeDocument/2006/relationships/slide" Target="slide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athssupport.org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athssupport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Solving simultaneous equations using GDC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AA3EE3-354F-9416-2F99-CFE443F68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2040A-AE60-46DE-8FAF-D5612391A01F}" type="datetime3">
              <a:rPr lang="en-US" smtClean="0"/>
              <a:t>9 August 2022</a:t>
            </a:fld>
            <a:endParaRPr lang="en-US"/>
          </a:p>
        </p:txBody>
      </p:sp>
      <p:sp>
        <p:nvSpPr>
          <p:cNvPr id="4" name="Rectangle 3">
            <a:hlinkClick r:id="rId2"/>
            <a:extLst>
              <a:ext uri="{FF2B5EF4-FFF2-40B4-BE49-F238E27FC236}">
                <a16:creationId xmlns:a16="http://schemas.microsoft.com/office/drawing/2014/main" id="{5E4C451A-2EBF-0CF6-0F7A-A9E9AEDC8772}"/>
              </a:ext>
            </a:extLst>
          </p:cNvPr>
          <p:cNvSpPr/>
          <p:nvPr/>
        </p:nvSpPr>
        <p:spPr>
          <a:xfrm>
            <a:off x="8073550" y="6142894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5" name="Rectangle 4">
            <a:hlinkClick r:id="rId2"/>
            <a:extLst>
              <a:ext uri="{FF2B5EF4-FFF2-40B4-BE49-F238E27FC236}">
                <a16:creationId xmlns:a16="http://schemas.microsoft.com/office/drawing/2014/main" id="{4FDD9B36-E220-B30B-2724-63E1A5927D8D}"/>
              </a:ext>
            </a:extLst>
          </p:cNvPr>
          <p:cNvSpPr/>
          <p:nvPr/>
        </p:nvSpPr>
        <p:spPr>
          <a:xfrm>
            <a:off x="800100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30" name="Text Box 10"/>
          <p:cNvSpPr txBox="1">
            <a:spLocks noChangeArrowheads="1"/>
          </p:cNvSpPr>
          <p:nvPr/>
        </p:nvSpPr>
        <p:spPr bwMode="auto">
          <a:xfrm>
            <a:off x="4464050" y="3062075"/>
            <a:ext cx="43564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latin typeface="+mn-lt"/>
              </a:rPr>
              <a:t>Press 2 (</a:t>
            </a:r>
            <a:r>
              <a:rPr lang="en-US" sz="2000" dirty="0">
                <a:latin typeface="+mn-lt"/>
              </a:rPr>
              <a:t>SIMULTANEOUS EQN SOLVER</a:t>
            </a:r>
            <a:r>
              <a:rPr lang="en-US" sz="2400" dirty="0">
                <a:latin typeface="+mn-lt"/>
              </a:rPr>
              <a:t>)</a:t>
            </a:r>
            <a:endParaRPr lang="en-GB" sz="2400" dirty="0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85992" y="1104443"/>
            <a:ext cx="26056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2</a:t>
            </a:r>
            <a:r>
              <a:rPr lang="en-GB" sz="2400" i="1" dirty="0">
                <a:latin typeface="Times New Roman" pitchFamily="18" charset="0"/>
              </a:rPr>
              <a:t>x</a:t>
            </a:r>
            <a:r>
              <a:rPr lang="en-GB" sz="2400" dirty="0"/>
              <a:t> - 3</a:t>
            </a:r>
            <a:r>
              <a:rPr lang="en-GB" sz="2400" i="1" dirty="0">
                <a:latin typeface="Times New Roman" pitchFamily="18" charset="0"/>
              </a:rPr>
              <a:t>y </a:t>
            </a:r>
            <a:r>
              <a:rPr lang="en-GB" sz="2400" dirty="0"/>
              <a:t>= 4</a:t>
            </a:r>
          </a:p>
          <a:p>
            <a:r>
              <a:rPr lang="en-GB" sz="2400" dirty="0"/>
              <a:t>3</a:t>
            </a:r>
            <a:r>
              <a:rPr lang="en-GB" sz="2400" i="1" dirty="0">
                <a:latin typeface="Times New Roman" pitchFamily="18" charset="0"/>
              </a:rPr>
              <a:t>x </a:t>
            </a:r>
            <a:r>
              <a:rPr lang="en-GB" sz="2400" dirty="0"/>
              <a:t>+</a:t>
            </a:r>
            <a:r>
              <a:rPr lang="en-GB" sz="2400" i="1" dirty="0">
                <a:latin typeface="Times New Roman" pitchFamily="18" charset="0"/>
              </a:rPr>
              <a:t> </a:t>
            </a:r>
            <a:r>
              <a:rPr lang="en-GB" sz="2400" dirty="0"/>
              <a:t>2</a:t>
            </a:r>
            <a:r>
              <a:rPr lang="en-GB" sz="2400" i="1" dirty="0">
                <a:latin typeface="Times New Roman" pitchFamily="18" charset="0"/>
              </a:rPr>
              <a:t>y </a:t>
            </a:r>
            <a:r>
              <a:rPr lang="en-GB" sz="2400" dirty="0"/>
              <a:t>= 19</a:t>
            </a: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349250" y="34916"/>
            <a:ext cx="8229600" cy="509028"/>
          </a:xfrm>
          <a:prstGeom prst="rect">
            <a:avLst/>
          </a:prstGeom>
        </p:spPr>
        <p:txBody>
          <a:bodyPr vert="horz" lIns="0" rIns="0" bIns="0" anchor="b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Solving simultaneous equations using the GDC</a:t>
            </a:r>
            <a:endParaRPr lang="en-GB" sz="3600" dirty="0"/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078464BD-49B5-7817-DB8E-46A5F2E7C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018" y="747827"/>
            <a:ext cx="85899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>
                <a:latin typeface="+mn-lt"/>
              </a:rPr>
              <a:t>Use your GDC to solve these simultaneous equations.</a:t>
            </a:r>
            <a:endParaRPr lang="en-GB" sz="2400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F9A912-2314-555E-0380-32C59A616A9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" y="1188720"/>
            <a:ext cx="2216531" cy="5120640"/>
          </a:xfrm>
          <a:prstGeom prst="rect">
            <a:avLst/>
          </a:prstGeom>
        </p:spPr>
      </p:pic>
      <p:sp>
        <p:nvSpPr>
          <p:cNvPr id="6" name="Text Box 9">
            <a:extLst>
              <a:ext uri="{FF2B5EF4-FFF2-40B4-BE49-F238E27FC236}">
                <a16:creationId xmlns:a16="http://schemas.microsoft.com/office/drawing/2014/main" id="{4B9A0191-1932-8860-F65D-D35E1A85F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7780" y="2520404"/>
            <a:ext cx="3816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latin typeface="+mn-lt"/>
              </a:rPr>
              <a:t>Then press 9 (PlySmlt2)</a:t>
            </a:r>
            <a:endParaRPr lang="en-GB" sz="2400" dirty="0">
              <a:latin typeface="+mn-lt"/>
            </a:endParaRP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F002E842-403B-5CD2-BB81-9614CFB89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920240"/>
            <a:ext cx="43564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P</a:t>
            </a:r>
            <a:r>
              <a:rPr lang="en-US" sz="2400" dirty="0">
                <a:latin typeface="+mn-lt"/>
              </a:rPr>
              <a:t>ress the key </a:t>
            </a:r>
            <a:r>
              <a:rPr lang="en-US" sz="2400" i="1" dirty="0"/>
              <a:t>APPS</a:t>
            </a:r>
            <a:endParaRPr lang="en-GB" sz="2400" dirty="0"/>
          </a:p>
        </p:txBody>
      </p:sp>
      <p:sp>
        <p:nvSpPr>
          <p:cNvPr id="11" name="Rectangle 10">
            <a:hlinkClick r:id="rId4"/>
            <a:extLst>
              <a:ext uri="{FF2B5EF4-FFF2-40B4-BE49-F238E27FC236}">
                <a16:creationId xmlns:a16="http://schemas.microsoft.com/office/drawing/2014/main" id="{920296CF-4C80-6684-023E-A684F1CBCC43}"/>
              </a:ext>
            </a:extLst>
          </p:cNvPr>
          <p:cNvSpPr/>
          <p:nvPr/>
        </p:nvSpPr>
        <p:spPr>
          <a:xfrm>
            <a:off x="8073550" y="6142894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2" name="Rectangle 11">
            <a:hlinkClick r:id="rId4"/>
            <a:extLst>
              <a:ext uri="{FF2B5EF4-FFF2-40B4-BE49-F238E27FC236}">
                <a16:creationId xmlns:a16="http://schemas.microsoft.com/office/drawing/2014/main" id="{09A05382-8066-BC14-2544-C5747E0C66DF}"/>
              </a:ext>
            </a:extLst>
          </p:cNvPr>
          <p:cNvSpPr/>
          <p:nvPr/>
        </p:nvSpPr>
        <p:spPr>
          <a:xfrm>
            <a:off x="800100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497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30" name="Text Box 10"/>
          <p:cNvSpPr txBox="1">
            <a:spLocks noChangeArrowheads="1"/>
          </p:cNvSpPr>
          <p:nvPr/>
        </p:nvSpPr>
        <p:spPr bwMode="auto">
          <a:xfrm>
            <a:off x="4572000" y="3789040"/>
            <a:ext cx="43564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latin typeface="+mn-lt"/>
              </a:rPr>
              <a:t>We have two equations and two </a:t>
            </a:r>
            <a:r>
              <a:rPr lang="en-US" dirty="0">
                <a:latin typeface="+mn-lt"/>
              </a:rPr>
              <a:t>unknowns in our so</a:t>
            </a:r>
            <a:r>
              <a:rPr lang="en-US" sz="2400" dirty="0">
                <a:latin typeface="+mn-lt"/>
              </a:rPr>
              <a:t>, press F5 (NEXT)</a:t>
            </a:r>
            <a:endParaRPr lang="en-GB" sz="2400" dirty="0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85992" y="1104443"/>
            <a:ext cx="26056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2</a:t>
            </a:r>
            <a:r>
              <a:rPr lang="en-GB" sz="2400" i="1" dirty="0">
                <a:latin typeface="Times New Roman" pitchFamily="18" charset="0"/>
              </a:rPr>
              <a:t>x</a:t>
            </a:r>
            <a:r>
              <a:rPr lang="en-GB" sz="2400" dirty="0"/>
              <a:t> - 3</a:t>
            </a:r>
            <a:r>
              <a:rPr lang="en-GB" sz="2400" i="1" dirty="0">
                <a:latin typeface="Times New Roman" pitchFamily="18" charset="0"/>
              </a:rPr>
              <a:t>y </a:t>
            </a:r>
            <a:r>
              <a:rPr lang="en-GB" sz="2400" dirty="0"/>
              <a:t>= 4</a:t>
            </a:r>
          </a:p>
          <a:p>
            <a:r>
              <a:rPr lang="en-GB" sz="2400" dirty="0"/>
              <a:t>3</a:t>
            </a:r>
            <a:r>
              <a:rPr lang="en-GB" sz="2400" i="1" dirty="0">
                <a:latin typeface="Times New Roman" pitchFamily="18" charset="0"/>
              </a:rPr>
              <a:t>x </a:t>
            </a:r>
            <a:r>
              <a:rPr lang="en-GB" sz="2400" dirty="0"/>
              <a:t>+</a:t>
            </a:r>
            <a:r>
              <a:rPr lang="en-GB" sz="2400" i="1" dirty="0">
                <a:latin typeface="Times New Roman" pitchFamily="18" charset="0"/>
              </a:rPr>
              <a:t> </a:t>
            </a:r>
            <a:r>
              <a:rPr lang="en-GB" sz="2400" dirty="0"/>
              <a:t>2</a:t>
            </a:r>
            <a:r>
              <a:rPr lang="en-GB" sz="2400" i="1" dirty="0">
                <a:latin typeface="Times New Roman" pitchFamily="18" charset="0"/>
              </a:rPr>
              <a:t>y </a:t>
            </a:r>
            <a:r>
              <a:rPr lang="en-GB" sz="2400" dirty="0"/>
              <a:t>= 19</a:t>
            </a: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349250" y="34916"/>
            <a:ext cx="8229600" cy="509028"/>
          </a:xfrm>
          <a:prstGeom prst="rect">
            <a:avLst/>
          </a:prstGeom>
        </p:spPr>
        <p:txBody>
          <a:bodyPr vert="horz" lIns="0" rIns="0" bIns="0" anchor="b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Solving simultaneous equations using the GDC</a:t>
            </a:r>
            <a:endParaRPr lang="en-GB" sz="3600" dirty="0"/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078464BD-49B5-7817-DB8E-46A5F2E7C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018" y="747827"/>
            <a:ext cx="85899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>
                <a:latin typeface="+mn-lt"/>
              </a:rPr>
              <a:t>Use your GDC to solve these simultaneous equations.</a:t>
            </a:r>
            <a:endParaRPr lang="en-GB" sz="2400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D7DB00-0828-BB03-E041-B2D2DED20A3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" y="1188720"/>
            <a:ext cx="2206233" cy="5120640"/>
          </a:xfrm>
          <a:prstGeom prst="rect">
            <a:avLst/>
          </a:prstGeom>
        </p:spPr>
      </p:pic>
      <p:sp>
        <p:nvSpPr>
          <p:cNvPr id="7" name="Text Box 10">
            <a:extLst>
              <a:ext uri="{FF2B5EF4-FFF2-40B4-BE49-F238E27FC236}">
                <a16:creationId xmlns:a16="http://schemas.microsoft.com/office/drawing/2014/main" id="{0876F8B2-82C7-008E-2451-47D9CDD19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4050" y="3062075"/>
            <a:ext cx="43564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latin typeface="+mn-lt"/>
              </a:rPr>
              <a:t>Press 2 (</a:t>
            </a:r>
            <a:r>
              <a:rPr lang="en-US" sz="2000" dirty="0">
                <a:latin typeface="+mn-lt"/>
              </a:rPr>
              <a:t>SIMULTANEOUS EQN SOLVER</a:t>
            </a:r>
            <a:r>
              <a:rPr lang="en-US" sz="2400" dirty="0">
                <a:latin typeface="+mn-lt"/>
              </a:rPr>
              <a:t>)</a:t>
            </a:r>
            <a:endParaRPr lang="en-GB" sz="2400" dirty="0">
              <a:latin typeface="+mn-lt"/>
            </a:endParaRP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96EEA2F5-CC7A-C4C4-B69F-C66B11D8A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7780" y="2520404"/>
            <a:ext cx="3816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latin typeface="+mn-lt"/>
              </a:rPr>
              <a:t>Then press 9 (PlySmlt2)</a:t>
            </a:r>
            <a:endParaRPr lang="en-GB" sz="2400" dirty="0">
              <a:latin typeface="+mn-lt"/>
            </a:endParaRP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5DEBC246-3161-D06E-34E3-2964C9949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920240"/>
            <a:ext cx="43564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P</a:t>
            </a:r>
            <a:r>
              <a:rPr lang="en-US" sz="2400" dirty="0">
                <a:latin typeface="+mn-lt"/>
              </a:rPr>
              <a:t>ress the key </a:t>
            </a:r>
            <a:r>
              <a:rPr lang="en-US" sz="2400" i="1" dirty="0"/>
              <a:t>APPS</a:t>
            </a:r>
            <a:endParaRPr lang="en-GB" sz="2400" dirty="0"/>
          </a:p>
        </p:txBody>
      </p:sp>
      <p:sp>
        <p:nvSpPr>
          <p:cNvPr id="12" name="Rectangle 11">
            <a:hlinkClick r:id="rId4"/>
            <a:extLst>
              <a:ext uri="{FF2B5EF4-FFF2-40B4-BE49-F238E27FC236}">
                <a16:creationId xmlns:a16="http://schemas.microsoft.com/office/drawing/2014/main" id="{8B49E9CE-FDC1-52E8-FB42-50FE36B3B256}"/>
              </a:ext>
            </a:extLst>
          </p:cNvPr>
          <p:cNvSpPr/>
          <p:nvPr/>
        </p:nvSpPr>
        <p:spPr>
          <a:xfrm>
            <a:off x="8073550" y="6142894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3" name="Rectangle 12">
            <a:hlinkClick r:id="rId4"/>
            <a:extLst>
              <a:ext uri="{FF2B5EF4-FFF2-40B4-BE49-F238E27FC236}">
                <a16:creationId xmlns:a16="http://schemas.microsoft.com/office/drawing/2014/main" id="{19A7D235-BC88-5DFA-EB3F-E8C10EC05A73}"/>
              </a:ext>
            </a:extLst>
          </p:cNvPr>
          <p:cNvSpPr/>
          <p:nvPr/>
        </p:nvSpPr>
        <p:spPr>
          <a:xfrm>
            <a:off x="800100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2411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85992" y="1104443"/>
            <a:ext cx="26056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2</a:t>
            </a:r>
            <a:r>
              <a:rPr lang="en-GB" sz="2400" i="1" dirty="0">
                <a:latin typeface="Times New Roman" pitchFamily="18" charset="0"/>
              </a:rPr>
              <a:t>x</a:t>
            </a:r>
            <a:r>
              <a:rPr lang="en-GB" sz="2400" dirty="0"/>
              <a:t> - 3</a:t>
            </a:r>
            <a:r>
              <a:rPr lang="en-GB" sz="2400" i="1" dirty="0">
                <a:latin typeface="Times New Roman" pitchFamily="18" charset="0"/>
              </a:rPr>
              <a:t>y </a:t>
            </a:r>
            <a:r>
              <a:rPr lang="en-GB" sz="2400" dirty="0"/>
              <a:t>= 4</a:t>
            </a:r>
          </a:p>
          <a:p>
            <a:r>
              <a:rPr lang="en-GB" sz="2400" dirty="0"/>
              <a:t>3</a:t>
            </a:r>
            <a:r>
              <a:rPr lang="en-GB" sz="2400" i="1" dirty="0">
                <a:latin typeface="Times New Roman" pitchFamily="18" charset="0"/>
              </a:rPr>
              <a:t>x </a:t>
            </a:r>
            <a:r>
              <a:rPr lang="en-GB" sz="2400" dirty="0"/>
              <a:t>+</a:t>
            </a:r>
            <a:r>
              <a:rPr lang="en-GB" sz="2400" i="1" dirty="0">
                <a:latin typeface="Times New Roman" pitchFamily="18" charset="0"/>
              </a:rPr>
              <a:t> </a:t>
            </a:r>
            <a:r>
              <a:rPr lang="en-GB" sz="2400" dirty="0"/>
              <a:t>2</a:t>
            </a:r>
            <a:r>
              <a:rPr lang="en-GB" sz="2400" i="1" dirty="0">
                <a:latin typeface="Times New Roman" pitchFamily="18" charset="0"/>
              </a:rPr>
              <a:t>y </a:t>
            </a:r>
            <a:r>
              <a:rPr lang="en-GB" sz="2400" dirty="0"/>
              <a:t>= 19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0" y="486916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>
                <a:latin typeface="+mn-lt"/>
              </a:rPr>
              <a:t>Enter the coefficients of the equations as shown, pressing ENTER after each entry.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349250" y="34916"/>
            <a:ext cx="8229600" cy="509028"/>
          </a:xfrm>
          <a:prstGeom prst="rect">
            <a:avLst/>
          </a:prstGeom>
        </p:spPr>
        <p:txBody>
          <a:bodyPr vert="horz" lIns="0" rIns="0" bIns="0" anchor="b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Solving simultaneous equations using the GDC</a:t>
            </a:r>
            <a:endParaRPr lang="en-GB" sz="3600" dirty="0"/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71AD97BF-1B5F-E479-19D3-5339A60D0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018" y="747827"/>
            <a:ext cx="85899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>
                <a:latin typeface="+mn-lt"/>
              </a:rPr>
              <a:t>Use your GDC to solve these simultaneous equations.</a:t>
            </a:r>
            <a:endParaRPr lang="en-GB" sz="2400" dirty="0">
              <a:latin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ED6199-5B4F-9255-9CC9-6B6D0A573122}"/>
              </a:ext>
            </a:extLst>
          </p:cNvPr>
          <p:cNvSpPr/>
          <p:nvPr/>
        </p:nvSpPr>
        <p:spPr>
          <a:xfrm>
            <a:off x="2915816" y="6209519"/>
            <a:ext cx="60126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+mn-lt"/>
              </a:rPr>
              <a:t>Press F5 (SOLVE) to solve the system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E36B0F-0D32-DCEE-67E0-E34CE7F85BF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" y="1188720"/>
            <a:ext cx="2266220" cy="53035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4F3E84-237A-8EF2-DA16-33CA53C913C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" y="1188720"/>
            <a:ext cx="2206233" cy="5120640"/>
          </a:xfrm>
          <a:prstGeom prst="rect">
            <a:avLst/>
          </a:prstGeom>
        </p:spPr>
      </p:pic>
      <p:sp>
        <p:nvSpPr>
          <p:cNvPr id="14" name="Text Box 10">
            <a:extLst>
              <a:ext uri="{FF2B5EF4-FFF2-40B4-BE49-F238E27FC236}">
                <a16:creationId xmlns:a16="http://schemas.microsoft.com/office/drawing/2014/main" id="{40FDFF8B-F1EF-03F0-1541-474EB9084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789040"/>
            <a:ext cx="43564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latin typeface="+mn-lt"/>
              </a:rPr>
              <a:t>We have two equations and two </a:t>
            </a:r>
            <a:r>
              <a:rPr lang="en-US" dirty="0">
                <a:latin typeface="+mn-lt"/>
              </a:rPr>
              <a:t>unknowns in our so</a:t>
            </a:r>
            <a:r>
              <a:rPr lang="en-US" sz="2400" dirty="0">
                <a:latin typeface="+mn-lt"/>
              </a:rPr>
              <a:t>, press F5 (NEXT)</a:t>
            </a:r>
            <a:endParaRPr lang="en-GB" sz="2400" dirty="0">
              <a:latin typeface="+mn-lt"/>
            </a:endParaRPr>
          </a:p>
        </p:txBody>
      </p:sp>
      <p:sp>
        <p:nvSpPr>
          <p:cNvPr id="15" name="Text Box 10">
            <a:extLst>
              <a:ext uri="{FF2B5EF4-FFF2-40B4-BE49-F238E27FC236}">
                <a16:creationId xmlns:a16="http://schemas.microsoft.com/office/drawing/2014/main" id="{44C32B60-042C-B010-0F50-C05EF9F37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4050" y="3062075"/>
            <a:ext cx="43564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latin typeface="+mn-lt"/>
              </a:rPr>
              <a:t>Press 2 (</a:t>
            </a:r>
            <a:r>
              <a:rPr lang="en-US" sz="2000" dirty="0">
                <a:latin typeface="+mn-lt"/>
              </a:rPr>
              <a:t>SIMULTANEOUS EQN SOLVER</a:t>
            </a:r>
            <a:r>
              <a:rPr lang="en-US" sz="2400" dirty="0">
                <a:latin typeface="+mn-lt"/>
              </a:rPr>
              <a:t>)</a:t>
            </a:r>
            <a:endParaRPr lang="en-GB" sz="2400" dirty="0">
              <a:latin typeface="+mn-lt"/>
            </a:endParaRP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AFB34868-894B-8F47-8871-C9D064A65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7780" y="2520404"/>
            <a:ext cx="3816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latin typeface="+mn-lt"/>
              </a:rPr>
              <a:t>Then press 9 (PlySmlt2)</a:t>
            </a:r>
            <a:endParaRPr lang="en-GB" sz="2400" dirty="0">
              <a:latin typeface="+mn-lt"/>
            </a:endParaRPr>
          </a:p>
        </p:txBody>
      </p:sp>
      <p:sp>
        <p:nvSpPr>
          <p:cNvPr id="17" name="Text Box 8">
            <a:extLst>
              <a:ext uri="{FF2B5EF4-FFF2-40B4-BE49-F238E27FC236}">
                <a16:creationId xmlns:a16="http://schemas.microsoft.com/office/drawing/2014/main" id="{59E7A398-D1FA-1AB9-DAA8-6F86C31FB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920240"/>
            <a:ext cx="43564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P</a:t>
            </a:r>
            <a:r>
              <a:rPr lang="en-US" sz="2400" dirty="0">
                <a:latin typeface="+mn-lt"/>
              </a:rPr>
              <a:t>ress the key </a:t>
            </a:r>
            <a:r>
              <a:rPr lang="en-US" sz="2400" i="1" dirty="0"/>
              <a:t>APPS</a:t>
            </a:r>
            <a:endParaRPr lang="en-GB" sz="2400" dirty="0"/>
          </a:p>
        </p:txBody>
      </p:sp>
      <p:sp>
        <p:nvSpPr>
          <p:cNvPr id="18" name="Rectangle 17">
            <a:hlinkClick r:id="rId5"/>
            <a:extLst>
              <a:ext uri="{FF2B5EF4-FFF2-40B4-BE49-F238E27FC236}">
                <a16:creationId xmlns:a16="http://schemas.microsoft.com/office/drawing/2014/main" id="{7DA19FAF-0850-127F-324A-37606C23B657}"/>
              </a:ext>
            </a:extLst>
          </p:cNvPr>
          <p:cNvSpPr/>
          <p:nvPr/>
        </p:nvSpPr>
        <p:spPr>
          <a:xfrm>
            <a:off x="8073550" y="6142894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9" name="Rectangle 18">
            <a:hlinkClick r:id="rId5"/>
            <a:extLst>
              <a:ext uri="{FF2B5EF4-FFF2-40B4-BE49-F238E27FC236}">
                <a16:creationId xmlns:a16="http://schemas.microsoft.com/office/drawing/2014/main" id="{E7A8B354-8326-9CF6-1C48-B08592DA7215}"/>
              </a:ext>
            </a:extLst>
          </p:cNvPr>
          <p:cNvSpPr/>
          <p:nvPr/>
        </p:nvSpPr>
        <p:spPr>
          <a:xfrm>
            <a:off x="800100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088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85992" y="1104443"/>
            <a:ext cx="26056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2</a:t>
            </a:r>
            <a:r>
              <a:rPr lang="en-GB" sz="2400" i="1" dirty="0">
                <a:latin typeface="Times New Roman" pitchFamily="18" charset="0"/>
              </a:rPr>
              <a:t>x</a:t>
            </a:r>
            <a:r>
              <a:rPr lang="en-GB" sz="2400" dirty="0"/>
              <a:t> - 3</a:t>
            </a:r>
            <a:r>
              <a:rPr lang="en-GB" sz="2400" i="1" dirty="0">
                <a:latin typeface="Times New Roman" pitchFamily="18" charset="0"/>
              </a:rPr>
              <a:t>y </a:t>
            </a:r>
            <a:r>
              <a:rPr lang="en-GB" sz="2400" dirty="0"/>
              <a:t>= 4</a:t>
            </a:r>
          </a:p>
          <a:p>
            <a:r>
              <a:rPr lang="en-GB" sz="2400" dirty="0"/>
              <a:t>3</a:t>
            </a:r>
            <a:r>
              <a:rPr lang="en-GB" sz="2400" i="1" dirty="0">
                <a:latin typeface="Times New Roman" pitchFamily="18" charset="0"/>
              </a:rPr>
              <a:t>x </a:t>
            </a:r>
            <a:r>
              <a:rPr lang="en-GB" sz="2400" dirty="0"/>
              <a:t>+</a:t>
            </a:r>
            <a:r>
              <a:rPr lang="en-GB" sz="2400" i="1" dirty="0">
                <a:latin typeface="Times New Roman" pitchFamily="18" charset="0"/>
              </a:rPr>
              <a:t> </a:t>
            </a:r>
            <a:r>
              <a:rPr lang="en-GB" sz="2400" dirty="0"/>
              <a:t>2</a:t>
            </a:r>
            <a:r>
              <a:rPr lang="en-GB" sz="2400" i="1" dirty="0">
                <a:latin typeface="Times New Roman" pitchFamily="18" charset="0"/>
              </a:rPr>
              <a:t>y </a:t>
            </a:r>
            <a:r>
              <a:rPr lang="en-GB" sz="2400" dirty="0"/>
              <a:t>= 19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810" y="6031543"/>
            <a:ext cx="15538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cs typeface="Times New Roman" panose="02020603050405020304" pitchFamily="18" charset="0"/>
              </a:rPr>
              <a:t>x</a:t>
            </a:r>
            <a:r>
              <a:rPr lang="en-GB" sz="2400" dirty="0">
                <a:latin typeface="+mn-lt"/>
              </a:rPr>
              <a:t> = 5</a:t>
            </a: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349250" y="34916"/>
            <a:ext cx="8229600" cy="509028"/>
          </a:xfrm>
          <a:prstGeom prst="rect">
            <a:avLst/>
          </a:prstGeom>
        </p:spPr>
        <p:txBody>
          <a:bodyPr vert="horz" lIns="0" rIns="0" bIns="0" anchor="b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Solving simultaneous equations using the GDC</a:t>
            </a:r>
            <a:endParaRPr lang="en-GB" sz="3600" dirty="0"/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139C7FBB-B68F-4068-935F-F21F8075A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018" y="747827"/>
            <a:ext cx="85899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>
                <a:latin typeface="+mn-lt"/>
              </a:rPr>
              <a:t>Use your GDC to solve these simultaneous equations.</a:t>
            </a:r>
            <a:endParaRPr lang="en-GB" sz="2400" dirty="0"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4734AF-7DCE-4CA2-570E-C662C07E3BD9}"/>
              </a:ext>
            </a:extLst>
          </p:cNvPr>
          <p:cNvSpPr/>
          <p:nvPr/>
        </p:nvSpPr>
        <p:spPr>
          <a:xfrm>
            <a:off x="6141146" y="6023682"/>
            <a:ext cx="15538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cs typeface="Times New Roman" panose="02020603050405020304" pitchFamily="18" charset="0"/>
              </a:rPr>
              <a:t>y</a:t>
            </a:r>
            <a:r>
              <a:rPr lang="en-GB" sz="2400" dirty="0">
                <a:latin typeface="+mn-lt"/>
              </a:rPr>
              <a:t> = 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AE198F-4103-7165-1EB1-D8DD1A4ABF1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" y="1188720"/>
            <a:ext cx="2184202" cy="512064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C15D341-E4E4-E2DC-1550-525835B19B1F}"/>
              </a:ext>
            </a:extLst>
          </p:cNvPr>
          <p:cNvSpPr/>
          <p:nvPr/>
        </p:nvSpPr>
        <p:spPr>
          <a:xfrm>
            <a:off x="4572000" y="486916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>
                <a:latin typeface="+mn-lt"/>
              </a:rPr>
              <a:t>Enter the coefficients of the equations as shown, pressing ENTER after each entry.</a:t>
            </a: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3CF83128-ADB4-2088-A5BA-61FC89461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789040"/>
            <a:ext cx="43564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latin typeface="+mn-lt"/>
              </a:rPr>
              <a:t>We have two equations and two </a:t>
            </a:r>
            <a:r>
              <a:rPr lang="en-US" dirty="0">
                <a:latin typeface="+mn-lt"/>
              </a:rPr>
              <a:t>unknowns in our so</a:t>
            </a:r>
            <a:r>
              <a:rPr lang="en-US" sz="2400" dirty="0">
                <a:latin typeface="+mn-lt"/>
              </a:rPr>
              <a:t>, press F5 (NEXT)</a:t>
            </a:r>
            <a:endParaRPr lang="en-GB" sz="2400" dirty="0">
              <a:latin typeface="+mn-lt"/>
            </a:endParaRP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563188F5-BF49-2CA0-2E3D-E0C8F1732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4050" y="3062075"/>
            <a:ext cx="43564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latin typeface="+mn-lt"/>
              </a:rPr>
              <a:t>Press 2 (</a:t>
            </a:r>
            <a:r>
              <a:rPr lang="en-US" sz="2000" dirty="0">
                <a:latin typeface="+mn-lt"/>
              </a:rPr>
              <a:t>SIMULTANEOUS EQN SOLVER</a:t>
            </a:r>
            <a:r>
              <a:rPr lang="en-US" sz="2400" dirty="0">
                <a:latin typeface="+mn-lt"/>
              </a:rPr>
              <a:t>)</a:t>
            </a:r>
            <a:endParaRPr lang="en-GB" sz="2400" dirty="0">
              <a:latin typeface="+mn-lt"/>
            </a:endParaRP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3996C120-F73D-EB43-A5E3-AE46785AA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7780" y="2520404"/>
            <a:ext cx="3816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latin typeface="+mn-lt"/>
              </a:rPr>
              <a:t>Then press 9 (PlySmlt2)</a:t>
            </a:r>
            <a:endParaRPr lang="en-GB" sz="2400" dirty="0">
              <a:latin typeface="+mn-lt"/>
            </a:endParaRPr>
          </a:p>
        </p:txBody>
      </p:sp>
      <p:sp>
        <p:nvSpPr>
          <p:cNvPr id="16" name="Text Box 8">
            <a:extLst>
              <a:ext uri="{FF2B5EF4-FFF2-40B4-BE49-F238E27FC236}">
                <a16:creationId xmlns:a16="http://schemas.microsoft.com/office/drawing/2014/main" id="{FAEF6167-2721-A1A3-E492-60341B029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920240"/>
            <a:ext cx="43564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P</a:t>
            </a:r>
            <a:r>
              <a:rPr lang="en-US" sz="2400" dirty="0">
                <a:latin typeface="+mn-lt"/>
              </a:rPr>
              <a:t>ress the key </a:t>
            </a:r>
            <a:r>
              <a:rPr lang="en-US" sz="2400" i="1" dirty="0"/>
              <a:t>APPS</a:t>
            </a:r>
            <a:endParaRPr lang="en-GB" sz="2400" dirty="0"/>
          </a:p>
        </p:txBody>
      </p:sp>
      <p:sp>
        <p:nvSpPr>
          <p:cNvPr id="17" name="Rectangle 16">
            <a:hlinkClick r:id="rId4"/>
            <a:extLst>
              <a:ext uri="{FF2B5EF4-FFF2-40B4-BE49-F238E27FC236}">
                <a16:creationId xmlns:a16="http://schemas.microsoft.com/office/drawing/2014/main" id="{EF5127BF-375C-65A0-1EB6-45090C5257BE}"/>
              </a:ext>
            </a:extLst>
          </p:cNvPr>
          <p:cNvSpPr/>
          <p:nvPr/>
        </p:nvSpPr>
        <p:spPr>
          <a:xfrm>
            <a:off x="8073550" y="6142894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8" name="Rectangle 17">
            <a:hlinkClick r:id="rId4"/>
            <a:extLst>
              <a:ext uri="{FF2B5EF4-FFF2-40B4-BE49-F238E27FC236}">
                <a16:creationId xmlns:a16="http://schemas.microsoft.com/office/drawing/2014/main" id="{849C246A-7F86-06E8-7647-D63C95CFB724}"/>
              </a:ext>
            </a:extLst>
          </p:cNvPr>
          <p:cNvSpPr/>
          <p:nvPr/>
        </p:nvSpPr>
        <p:spPr>
          <a:xfrm>
            <a:off x="800100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5377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5" name="Text Box 5"/>
          <p:cNvSpPr txBox="1">
            <a:spLocks noChangeArrowheads="1"/>
          </p:cNvSpPr>
          <p:nvPr/>
        </p:nvSpPr>
        <p:spPr bwMode="auto">
          <a:xfrm>
            <a:off x="203073" y="667935"/>
            <a:ext cx="876141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latin typeface="+mn-lt"/>
              </a:rPr>
              <a:t>We can also solve linear simultaneous equations by graphing each of the equations. </a:t>
            </a:r>
            <a:endParaRPr lang="en-GB" sz="2400" dirty="0">
              <a:latin typeface="+mn-lt"/>
            </a:endParaRPr>
          </a:p>
        </p:txBody>
      </p:sp>
      <p:sp>
        <p:nvSpPr>
          <p:cNvPr id="568328" name="Text Box 8"/>
          <p:cNvSpPr txBox="1">
            <a:spLocks noChangeArrowheads="1"/>
          </p:cNvSpPr>
          <p:nvPr/>
        </p:nvSpPr>
        <p:spPr bwMode="auto">
          <a:xfrm>
            <a:off x="203073" y="3227132"/>
            <a:ext cx="859551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latin typeface="+mn-lt"/>
              </a:rPr>
              <a:t>When using graphics calculator, you must first rearrange the equations so that y is the subject</a:t>
            </a:r>
            <a:endParaRPr lang="en-GB" sz="2400" dirty="0">
              <a:latin typeface="+mn-lt"/>
            </a:endParaRPr>
          </a:p>
        </p:txBody>
      </p:sp>
      <p:sp>
        <p:nvSpPr>
          <p:cNvPr id="568329" name="Text Box 9"/>
          <p:cNvSpPr txBox="1">
            <a:spLocks noChangeArrowheads="1"/>
          </p:cNvSpPr>
          <p:nvPr/>
        </p:nvSpPr>
        <p:spPr bwMode="auto">
          <a:xfrm>
            <a:off x="166136" y="2338207"/>
            <a:ext cx="44557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latin typeface="+mn-lt"/>
              </a:rPr>
              <a:t>Use graphical method to solve</a:t>
            </a:r>
            <a:endParaRPr lang="en-GB" sz="2400" dirty="0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97332" y="2338207"/>
            <a:ext cx="26056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latin typeface="Times New Roman" pitchFamily="18" charset="0"/>
              </a:rPr>
              <a:t>y </a:t>
            </a:r>
            <a:r>
              <a:rPr lang="en-GB" sz="2400" dirty="0"/>
              <a:t>= 3</a:t>
            </a:r>
            <a:r>
              <a:rPr lang="en-GB" sz="2400" i="1" dirty="0">
                <a:latin typeface="Times New Roman" pitchFamily="18" charset="0"/>
              </a:rPr>
              <a:t>x</a:t>
            </a:r>
            <a:r>
              <a:rPr lang="en-GB" sz="2400" dirty="0"/>
              <a:t> - 2</a:t>
            </a:r>
          </a:p>
          <a:p>
            <a:r>
              <a:rPr lang="en-GB" sz="2400" dirty="0"/>
              <a:t>2</a:t>
            </a:r>
            <a:r>
              <a:rPr lang="en-GB" sz="2400" i="1" dirty="0">
                <a:latin typeface="Times New Roman" pitchFamily="18" charset="0"/>
              </a:rPr>
              <a:t>x </a:t>
            </a:r>
            <a:r>
              <a:rPr lang="en-GB" sz="2400" dirty="0"/>
              <a:t>+</a:t>
            </a:r>
            <a:r>
              <a:rPr lang="en-GB" sz="2400" i="1" dirty="0">
                <a:latin typeface="Times New Roman" pitchFamily="18" charset="0"/>
              </a:rPr>
              <a:t> y </a:t>
            </a:r>
            <a:r>
              <a:rPr lang="en-GB" sz="2400" dirty="0"/>
              <a:t>= 13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66136" y="1488150"/>
            <a:ext cx="89778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latin typeface="+mn-lt"/>
              </a:rPr>
              <a:t>The coordinates of the intersection point give us the solution to the equations</a:t>
            </a:r>
            <a:endParaRPr lang="en-GB" sz="2400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64900" y="3800433"/>
            <a:ext cx="26056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latin typeface="Times New Roman" pitchFamily="18" charset="0"/>
              </a:rPr>
              <a:t>y </a:t>
            </a:r>
            <a:r>
              <a:rPr lang="en-GB" sz="2400" dirty="0"/>
              <a:t>= 3</a:t>
            </a:r>
            <a:r>
              <a:rPr lang="en-GB" sz="2400" i="1" dirty="0">
                <a:latin typeface="Times New Roman" pitchFamily="18" charset="0"/>
              </a:rPr>
              <a:t>x</a:t>
            </a:r>
            <a:r>
              <a:rPr lang="en-GB" sz="2400" dirty="0"/>
              <a:t> - 2</a:t>
            </a:r>
          </a:p>
          <a:p>
            <a:r>
              <a:rPr lang="en-GB" sz="2400" i="1" dirty="0">
                <a:latin typeface="Times New Roman" pitchFamily="18" charset="0"/>
              </a:rPr>
              <a:t>y </a:t>
            </a:r>
            <a:r>
              <a:rPr lang="en-GB" sz="2400" dirty="0"/>
              <a:t>= -2</a:t>
            </a:r>
            <a:r>
              <a:rPr lang="en-GB" sz="2400" i="1" dirty="0">
                <a:latin typeface="Times New Roman" pitchFamily="18" charset="0"/>
              </a:rPr>
              <a:t>x + </a:t>
            </a:r>
            <a:r>
              <a:rPr lang="en-GB" sz="2400" dirty="0"/>
              <a:t>13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349250" y="34916"/>
            <a:ext cx="8229600" cy="509028"/>
          </a:xfrm>
          <a:prstGeom prst="rect">
            <a:avLst/>
          </a:prstGeom>
        </p:spPr>
        <p:txBody>
          <a:bodyPr vert="horz" lIns="0" rIns="0" bIns="0" anchor="b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Solving simultaneous equations using the GDC</a:t>
            </a:r>
            <a:endParaRPr lang="en-GB" sz="3600" dirty="0"/>
          </a:p>
        </p:txBody>
      </p:sp>
      <p:pic>
        <p:nvPicPr>
          <p:cNvPr id="11" name="Picture 10">
            <a:hlinkClick r:id="rId3" action="ppaction://hlinksldjump"/>
            <a:extLst>
              <a:ext uri="{FF2B5EF4-FFF2-40B4-BE49-F238E27FC236}">
                <a16:creationId xmlns:a16="http://schemas.microsoft.com/office/drawing/2014/main" id="{851E15E8-B30E-436A-836F-62E94EB962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7304" y="5361748"/>
            <a:ext cx="718060" cy="1398890"/>
          </a:xfrm>
          <a:prstGeom prst="rect">
            <a:avLst/>
          </a:prstGeom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FF2B6BF3-10F5-44AE-B83B-1BFEEDEC1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070" y="4530751"/>
            <a:ext cx="880928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We are going to use Graphing display calculator to solve the Simultaneous equations using the Graphs</a:t>
            </a:r>
          </a:p>
        </p:txBody>
      </p:sp>
      <p:pic>
        <p:nvPicPr>
          <p:cNvPr id="13" name="Picture 12">
            <a:hlinkClick r:id="rId5" action="ppaction://hlinksldjump"/>
            <a:extLst>
              <a:ext uri="{FF2B5EF4-FFF2-40B4-BE49-F238E27FC236}">
                <a16:creationId xmlns:a16="http://schemas.microsoft.com/office/drawing/2014/main" id="{3DE446D9-751D-40E1-A422-EFDF6C9D307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5323" y="5380808"/>
            <a:ext cx="577632" cy="1292549"/>
          </a:xfrm>
          <a:prstGeom prst="rect">
            <a:avLst/>
          </a:prstGeom>
        </p:spPr>
      </p:pic>
      <p:sp>
        <p:nvSpPr>
          <p:cNvPr id="14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91919993-D8AE-4E2D-8C8A-35DFB697C4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2441" y="5468821"/>
            <a:ext cx="15231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/>
              <a:t>CASIO</a:t>
            </a:r>
            <a:endParaRPr lang="en-GB" dirty="0"/>
          </a:p>
        </p:txBody>
      </p:sp>
      <p:sp>
        <p:nvSpPr>
          <p:cNvPr id="15" name="Text Box 4">
            <a:hlinkClick r:id="rId5" action="ppaction://hlinksldjump"/>
            <a:extLst>
              <a:ext uri="{FF2B5EF4-FFF2-40B4-BE49-F238E27FC236}">
                <a16:creationId xmlns:a16="http://schemas.microsoft.com/office/drawing/2014/main" id="{36356C1B-C6D4-4155-BA42-6D875B1E4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5068" y="5447021"/>
            <a:ext cx="28688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/>
              <a:t>Texas Instruments</a:t>
            </a:r>
            <a:endParaRPr lang="en-GB" dirty="0"/>
          </a:p>
        </p:txBody>
      </p:sp>
      <p:sp>
        <p:nvSpPr>
          <p:cNvPr id="3" name="Rectangle 2">
            <a:hlinkClick r:id="rId7"/>
            <a:extLst>
              <a:ext uri="{FF2B5EF4-FFF2-40B4-BE49-F238E27FC236}">
                <a16:creationId xmlns:a16="http://schemas.microsoft.com/office/drawing/2014/main" id="{EF4AC88A-4B1F-6389-9386-1B11F2229422}"/>
              </a:ext>
            </a:extLst>
          </p:cNvPr>
          <p:cNvSpPr/>
          <p:nvPr/>
        </p:nvSpPr>
        <p:spPr>
          <a:xfrm>
            <a:off x="8073550" y="6142894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4" name="Rectangle 3">
            <a:hlinkClick r:id="rId7"/>
            <a:extLst>
              <a:ext uri="{FF2B5EF4-FFF2-40B4-BE49-F238E27FC236}">
                <a16:creationId xmlns:a16="http://schemas.microsoft.com/office/drawing/2014/main" id="{2FEEAB2B-D86A-51B2-AD10-F04A56623502}"/>
              </a:ext>
            </a:extLst>
          </p:cNvPr>
          <p:cNvSpPr/>
          <p:nvPr/>
        </p:nvSpPr>
        <p:spPr>
          <a:xfrm>
            <a:off x="800100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391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8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328" grpId="0" autoUpdateAnimBg="0"/>
      <p:bldP spid="568329" grpId="0" autoUpdateAnimBg="0"/>
      <p:bldP spid="2" grpId="0"/>
      <p:bldP spid="8" grpId="0" autoUpdateAnimBg="0"/>
      <p:bldP spid="9" grpId="0"/>
      <p:bldP spid="12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1867A5E-A52F-4ED9-A83A-3B47DE1BB87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2" y="822960"/>
            <a:ext cx="2743200" cy="5164184"/>
          </a:xfrm>
          <a:prstGeom prst="rect">
            <a:avLst/>
          </a:prstGeom>
        </p:spPr>
      </p:pic>
      <p:sp>
        <p:nvSpPr>
          <p:cNvPr id="568328" name="Text Box 8"/>
          <p:cNvSpPr txBox="1">
            <a:spLocks noChangeArrowheads="1"/>
          </p:cNvSpPr>
          <p:nvPr/>
        </p:nvSpPr>
        <p:spPr bwMode="auto">
          <a:xfrm>
            <a:off x="4436568" y="1909220"/>
            <a:ext cx="43564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i="1" dirty="0">
                <a:latin typeface="+mn-lt"/>
              </a:rPr>
              <a:t>Select GRAPH from the main MENU</a:t>
            </a:r>
            <a:endParaRPr lang="en-GB" sz="2400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36568" y="695205"/>
            <a:ext cx="26056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latin typeface="Times New Roman" pitchFamily="18" charset="0"/>
              </a:rPr>
              <a:t>y </a:t>
            </a:r>
            <a:r>
              <a:rPr lang="en-GB" sz="2400" dirty="0"/>
              <a:t>= 3</a:t>
            </a:r>
            <a:r>
              <a:rPr lang="en-GB" sz="2400" i="1" dirty="0">
                <a:latin typeface="Times New Roman" pitchFamily="18" charset="0"/>
              </a:rPr>
              <a:t>x</a:t>
            </a:r>
            <a:r>
              <a:rPr lang="en-GB" sz="2400" dirty="0"/>
              <a:t> - 2</a:t>
            </a:r>
          </a:p>
          <a:p>
            <a:r>
              <a:rPr lang="en-GB" sz="2400" i="1" dirty="0">
                <a:latin typeface="Times New Roman" pitchFamily="18" charset="0"/>
              </a:rPr>
              <a:t>y </a:t>
            </a:r>
            <a:r>
              <a:rPr lang="en-GB" sz="2400" dirty="0"/>
              <a:t>= -2</a:t>
            </a:r>
            <a:r>
              <a:rPr lang="en-GB" sz="2400" i="1" dirty="0">
                <a:latin typeface="Times New Roman" pitchFamily="18" charset="0"/>
              </a:rPr>
              <a:t>x + </a:t>
            </a:r>
            <a:r>
              <a:rPr lang="en-GB" sz="2400" dirty="0"/>
              <a:t>13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349250" y="34916"/>
            <a:ext cx="8229600" cy="509028"/>
          </a:xfrm>
          <a:prstGeom prst="rect">
            <a:avLst/>
          </a:prstGeom>
        </p:spPr>
        <p:txBody>
          <a:bodyPr vert="horz" lIns="0" rIns="0" bIns="0" anchor="b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Solving simultaneous equations using the GDC</a:t>
            </a:r>
            <a:endParaRPr lang="en-GB" sz="3600" dirty="0"/>
          </a:p>
        </p:txBody>
      </p:sp>
      <p:sp>
        <p:nvSpPr>
          <p:cNvPr id="2" name="Rectangle 1">
            <a:hlinkClick r:id="rId4"/>
            <a:extLst>
              <a:ext uri="{FF2B5EF4-FFF2-40B4-BE49-F238E27FC236}">
                <a16:creationId xmlns:a16="http://schemas.microsoft.com/office/drawing/2014/main" id="{E21BFBDB-6110-B729-A2C4-289AB2591962}"/>
              </a:ext>
            </a:extLst>
          </p:cNvPr>
          <p:cNvSpPr/>
          <p:nvPr/>
        </p:nvSpPr>
        <p:spPr>
          <a:xfrm>
            <a:off x="8073550" y="6142894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3" name="Rectangle 2">
            <a:hlinkClick r:id="rId4"/>
            <a:extLst>
              <a:ext uri="{FF2B5EF4-FFF2-40B4-BE49-F238E27FC236}">
                <a16:creationId xmlns:a16="http://schemas.microsoft.com/office/drawing/2014/main" id="{F46CBCD0-541D-514D-47B1-190268D7ADE2}"/>
              </a:ext>
            </a:extLst>
          </p:cNvPr>
          <p:cNvSpPr/>
          <p:nvPr/>
        </p:nvSpPr>
        <p:spPr>
          <a:xfrm>
            <a:off x="800100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687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328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8" name="Text Box 8"/>
          <p:cNvSpPr txBox="1">
            <a:spLocks noChangeArrowheads="1"/>
          </p:cNvSpPr>
          <p:nvPr/>
        </p:nvSpPr>
        <p:spPr bwMode="auto">
          <a:xfrm>
            <a:off x="4436568" y="1909220"/>
            <a:ext cx="43564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latin typeface="+mn-lt"/>
              </a:rPr>
              <a:t>Select GRAPH from the main MENU</a:t>
            </a:r>
            <a:endParaRPr lang="en-GB" sz="2400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36568" y="695205"/>
            <a:ext cx="26056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latin typeface="Times New Roman" pitchFamily="18" charset="0"/>
              </a:rPr>
              <a:t>y </a:t>
            </a:r>
            <a:r>
              <a:rPr lang="en-GB" sz="2400" dirty="0"/>
              <a:t>= 3</a:t>
            </a:r>
            <a:r>
              <a:rPr lang="en-GB" sz="2400" i="1" dirty="0">
                <a:latin typeface="Times New Roman" pitchFamily="18" charset="0"/>
              </a:rPr>
              <a:t>x</a:t>
            </a:r>
            <a:r>
              <a:rPr lang="en-GB" sz="2400" dirty="0"/>
              <a:t> - 2</a:t>
            </a:r>
          </a:p>
          <a:p>
            <a:r>
              <a:rPr lang="en-GB" sz="2400" i="1" dirty="0">
                <a:latin typeface="Times New Roman" pitchFamily="18" charset="0"/>
              </a:rPr>
              <a:t>y </a:t>
            </a:r>
            <a:r>
              <a:rPr lang="en-GB" sz="2400" dirty="0"/>
              <a:t>= -2</a:t>
            </a:r>
            <a:r>
              <a:rPr lang="en-GB" sz="2400" i="1" dirty="0">
                <a:latin typeface="Times New Roman" pitchFamily="18" charset="0"/>
              </a:rPr>
              <a:t>x + </a:t>
            </a:r>
            <a:r>
              <a:rPr lang="en-GB" sz="2400" dirty="0"/>
              <a:t>13</a:t>
            </a:r>
          </a:p>
        </p:txBody>
      </p:sp>
      <p:sp>
        <p:nvSpPr>
          <p:cNvPr id="2" name="Rectangle 1"/>
          <p:cNvSpPr/>
          <p:nvPr/>
        </p:nvSpPr>
        <p:spPr>
          <a:xfrm>
            <a:off x="4428000" y="292494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>
                <a:latin typeface="+mn-lt"/>
              </a:rPr>
              <a:t>Type 3</a:t>
            </a:r>
            <a:r>
              <a:rPr lang="en-GB" i="1" dirty="0"/>
              <a:t>x</a:t>
            </a:r>
            <a:r>
              <a:rPr lang="en-GB" sz="2400" dirty="0">
                <a:latin typeface="+mn-lt"/>
              </a:rPr>
              <a:t> - 2 into </a:t>
            </a:r>
            <a:r>
              <a:rPr lang="en-GB" sz="2400" b="1" dirty="0">
                <a:latin typeface="+mn-lt"/>
              </a:rPr>
              <a:t>Y1</a:t>
            </a:r>
            <a:r>
              <a:rPr lang="en-GB" sz="2400" dirty="0">
                <a:latin typeface="+mn-lt"/>
              </a:rPr>
              <a:t> and </a:t>
            </a:r>
          </a:p>
          <a:p>
            <a:r>
              <a:rPr lang="en-GB" sz="2400" dirty="0">
                <a:latin typeface="+mn-lt"/>
              </a:rPr>
              <a:t>        -2</a:t>
            </a:r>
            <a:r>
              <a:rPr lang="en-GB" i="1" dirty="0"/>
              <a:t>x</a:t>
            </a:r>
            <a:r>
              <a:rPr lang="en-GB" sz="2400" dirty="0">
                <a:latin typeface="+mn-lt"/>
              </a:rPr>
              <a:t> + 13 into </a:t>
            </a:r>
            <a:r>
              <a:rPr lang="en-GB" sz="2400" b="1" dirty="0">
                <a:latin typeface="+mn-lt"/>
              </a:rPr>
              <a:t>Y2</a:t>
            </a:r>
            <a:r>
              <a:rPr lang="en-GB" sz="2400" dirty="0">
                <a:latin typeface="+mn-lt"/>
              </a:rPr>
              <a:t>.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349250" y="34916"/>
            <a:ext cx="8229600" cy="509028"/>
          </a:xfrm>
          <a:prstGeom prst="rect">
            <a:avLst/>
          </a:prstGeom>
        </p:spPr>
        <p:txBody>
          <a:bodyPr vert="horz" lIns="0" rIns="0" bIns="0" anchor="b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Solving simultaneous equations using the GDC</a:t>
            </a:r>
            <a:endParaRPr lang="en-GB" sz="3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56A930-A220-4D30-A4DE-7231346D3EC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822960"/>
            <a:ext cx="2743200" cy="5173886"/>
          </a:xfrm>
          <a:prstGeom prst="rect">
            <a:avLst/>
          </a:prstGeom>
        </p:spPr>
      </p:pic>
      <p:sp>
        <p:nvSpPr>
          <p:cNvPr id="3" name="Rectangle 2">
            <a:hlinkClick r:id="rId4"/>
            <a:extLst>
              <a:ext uri="{FF2B5EF4-FFF2-40B4-BE49-F238E27FC236}">
                <a16:creationId xmlns:a16="http://schemas.microsoft.com/office/drawing/2014/main" id="{6B31CE82-E7F5-1E09-928A-F051F4E8C67B}"/>
              </a:ext>
            </a:extLst>
          </p:cNvPr>
          <p:cNvSpPr/>
          <p:nvPr/>
        </p:nvSpPr>
        <p:spPr>
          <a:xfrm>
            <a:off x="8073550" y="6142894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4" name="Rectangle 3">
            <a:hlinkClick r:id="rId4"/>
            <a:extLst>
              <a:ext uri="{FF2B5EF4-FFF2-40B4-BE49-F238E27FC236}">
                <a16:creationId xmlns:a16="http://schemas.microsoft.com/office/drawing/2014/main" id="{5E0EB7BD-358F-D4CF-7305-9C1EFA2B0E1B}"/>
              </a:ext>
            </a:extLst>
          </p:cNvPr>
          <p:cNvSpPr/>
          <p:nvPr/>
        </p:nvSpPr>
        <p:spPr>
          <a:xfrm>
            <a:off x="800100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656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8" name="Text Box 8"/>
          <p:cNvSpPr txBox="1">
            <a:spLocks noChangeArrowheads="1"/>
          </p:cNvSpPr>
          <p:nvPr/>
        </p:nvSpPr>
        <p:spPr bwMode="auto">
          <a:xfrm>
            <a:off x="4436568" y="1909220"/>
            <a:ext cx="43564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latin typeface="+mn-lt"/>
              </a:rPr>
              <a:t>Select GRAPH from the main MENU</a:t>
            </a:r>
            <a:endParaRPr lang="en-GB" sz="2400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36568" y="695205"/>
            <a:ext cx="26056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latin typeface="Times New Roman" pitchFamily="18" charset="0"/>
              </a:rPr>
              <a:t>y </a:t>
            </a:r>
            <a:r>
              <a:rPr lang="en-GB" sz="2400" dirty="0"/>
              <a:t>= 3</a:t>
            </a:r>
            <a:r>
              <a:rPr lang="en-GB" sz="2400" i="1" dirty="0">
                <a:latin typeface="Times New Roman" pitchFamily="18" charset="0"/>
              </a:rPr>
              <a:t>x</a:t>
            </a:r>
            <a:r>
              <a:rPr lang="en-GB" sz="2400" dirty="0"/>
              <a:t> - 2</a:t>
            </a:r>
          </a:p>
          <a:p>
            <a:r>
              <a:rPr lang="en-GB" sz="2400" i="1" dirty="0">
                <a:latin typeface="Times New Roman" pitchFamily="18" charset="0"/>
              </a:rPr>
              <a:t>y </a:t>
            </a:r>
            <a:r>
              <a:rPr lang="en-GB" sz="2400" dirty="0"/>
              <a:t>= -2</a:t>
            </a:r>
            <a:r>
              <a:rPr lang="en-GB" sz="2400" i="1" dirty="0">
                <a:latin typeface="Times New Roman" pitchFamily="18" charset="0"/>
              </a:rPr>
              <a:t>x + </a:t>
            </a:r>
            <a:r>
              <a:rPr lang="en-GB" sz="2400" dirty="0"/>
              <a:t>13</a:t>
            </a:r>
          </a:p>
        </p:txBody>
      </p:sp>
      <p:sp>
        <p:nvSpPr>
          <p:cNvPr id="2" name="Rectangle 1"/>
          <p:cNvSpPr/>
          <p:nvPr/>
        </p:nvSpPr>
        <p:spPr>
          <a:xfrm>
            <a:off x="4428000" y="292494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>
                <a:latin typeface="+mn-lt"/>
              </a:rPr>
              <a:t>Type 3</a:t>
            </a:r>
            <a:r>
              <a:rPr lang="en-GB" i="1" dirty="0"/>
              <a:t>x</a:t>
            </a:r>
            <a:r>
              <a:rPr lang="en-GB" sz="2400" dirty="0">
                <a:latin typeface="+mn-lt"/>
              </a:rPr>
              <a:t> - 2 into </a:t>
            </a:r>
            <a:r>
              <a:rPr lang="en-GB" sz="2400" b="1" dirty="0">
                <a:latin typeface="+mn-lt"/>
              </a:rPr>
              <a:t>Y1</a:t>
            </a:r>
            <a:r>
              <a:rPr lang="en-GB" sz="2400" dirty="0">
                <a:latin typeface="+mn-lt"/>
              </a:rPr>
              <a:t> and </a:t>
            </a:r>
          </a:p>
          <a:p>
            <a:r>
              <a:rPr lang="en-GB" sz="2400" dirty="0">
                <a:latin typeface="+mn-lt"/>
              </a:rPr>
              <a:t>        -2</a:t>
            </a:r>
            <a:r>
              <a:rPr lang="en-GB" i="1" dirty="0"/>
              <a:t>x</a:t>
            </a:r>
            <a:r>
              <a:rPr lang="en-GB" sz="2400" dirty="0">
                <a:latin typeface="+mn-lt"/>
              </a:rPr>
              <a:t> + 13 into </a:t>
            </a:r>
            <a:r>
              <a:rPr lang="en-GB" sz="2400" b="1" dirty="0">
                <a:latin typeface="+mn-lt"/>
              </a:rPr>
              <a:t>Y2</a:t>
            </a:r>
            <a:r>
              <a:rPr lang="en-GB" sz="2400" dirty="0">
                <a:latin typeface="+mn-lt"/>
              </a:rPr>
              <a:t>.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349250" y="34916"/>
            <a:ext cx="8229600" cy="509028"/>
          </a:xfrm>
          <a:prstGeom prst="rect">
            <a:avLst/>
          </a:prstGeom>
        </p:spPr>
        <p:txBody>
          <a:bodyPr vert="horz" lIns="0" rIns="0" bIns="0" anchor="b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Solving simultaneous equations using the GDC</a:t>
            </a:r>
            <a:endParaRPr lang="en-GB" sz="3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FBDDDF-B708-494D-B6B7-0752960022F7}"/>
              </a:ext>
            </a:extLst>
          </p:cNvPr>
          <p:cNvSpPr/>
          <p:nvPr/>
        </p:nvSpPr>
        <p:spPr>
          <a:xfrm>
            <a:off x="4428000" y="392668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>
                <a:latin typeface="+mn-lt"/>
              </a:rPr>
              <a:t>Press F6 (DRAW) to draw a graph of the functions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151D46-F25D-464C-B553-A59D502FD5F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2" y="822961"/>
            <a:ext cx="2743200" cy="5165201"/>
          </a:xfrm>
          <a:prstGeom prst="rect">
            <a:avLst/>
          </a:prstGeom>
        </p:spPr>
      </p:pic>
      <p:sp>
        <p:nvSpPr>
          <p:cNvPr id="3" name="Rectangle 2">
            <a:hlinkClick r:id="rId4"/>
            <a:extLst>
              <a:ext uri="{FF2B5EF4-FFF2-40B4-BE49-F238E27FC236}">
                <a16:creationId xmlns:a16="http://schemas.microsoft.com/office/drawing/2014/main" id="{42578B62-C549-AFBE-B75B-5AA0A9AA32BC}"/>
              </a:ext>
            </a:extLst>
          </p:cNvPr>
          <p:cNvSpPr/>
          <p:nvPr/>
        </p:nvSpPr>
        <p:spPr>
          <a:xfrm>
            <a:off x="8073550" y="6142894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4" name="Rectangle 3">
            <a:hlinkClick r:id="rId4"/>
            <a:extLst>
              <a:ext uri="{FF2B5EF4-FFF2-40B4-BE49-F238E27FC236}">
                <a16:creationId xmlns:a16="http://schemas.microsoft.com/office/drawing/2014/main" id="{6450438B-C6F8-5F41-5CB8-094D51AF1636}"/>
              </a:ext>
            </a:extLst>
          </p:cNvPr>
          <p:cNvSpPr/>
          <p:nvPr/>
        </p:nvSpPr>
        <p:spPr>
          <a:xfrm>
            <a:off x="800100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287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8" name="Text Box 8"/>
          <p:cNvSpPr txBox="1">
            <a:spLocks noChangeArrowheads="1"/>
          </p:cNvSpPr>
          <p:nvPr/>
        </p:nvSpPr>
        <p:spPr bwMode="auto">
          <a:xfrm>
            <a:off x="4436568" y="1909220"/>
            <a:ext cx="43564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latin typeface="+mn-lt"/>
              </a:rPr>
              <a:t>Select GRAPH from the main MENU</a:t>
            </a:r>
            <a:endParaRPr lang="en-GB" sz="2400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36568" y="695205"/>
            <a:ext cx="26056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latin typeface="Times New Roman" pitchFamily="18" charset="0"/>
              </a:rPr>
              <a:t>y </a:t>
            </a:r>
            <a:r>
              <a:rPr lang="en-GB" sz="2400" dirty="0"/>
              <a:t>= 3</a:t>
            </a:r>
            <a:r>
              <a:rPr lang="en-GB" sz="2400" i="1" dirty="0">
                <a:latin typeface="Times New Roman" pitchFamily="18" charset="0"/>
              </a:rPr>
              <a:t>x</a:t>
            </a:r>
            <a:r>
              <a:rPr lang="en-GB" sz="2400" dirty="0"/>
              <a:t> - 2</a:t>
            </a:r>
          </a:p>
          <a:p>
            <a:r>
              <a:rPr lang="en-GB" sz="2400" i="1" dirty="0">
                <a:latin typeface="Times New Roman" pitchFamily="18" charset="0"/>
              </a:rPr>
              <a:t>y </a:t>
            </a:r>
            <a:r>
              <a:rPr lang="en-GB" sz="2400" dirty="0"/>
              <a:t>= -2</a:t>
            </a:r>
            <a:r>
              <a:rPr lang="en-GB" sz="2400" i="1" dirty="0">
                <a:latin typeface="Times New Roman" pitchFamily="18" charset="0"/>
              </a:rPr>
              <a:t>x + </a:t>
            </a:r>
            <a:r>
              <a:rPr lang="en-GB" sz="2400" dirty="0"/>
              <a:t>13</a:t>
            </a:r>
          </a:p>
        </p:txBody>
      </p:sp>
      <p:sp>
        <p:nvSpPr>
          <p:cNvPr id="2" name="Rectangle 1"/>
          <p:cNvSpPr/>
          <p:nvPr/>
        </p:nvSpPr>
        <p:spPr>
          <a:xfrm>
            <a:off x="4428000" y="29268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>
                <a:latin typeface="+mn-lt"/>
              </a:rPr>
              <a:t>Type 3</a:t>
            </a:r>
            <a:r>
              <a:rPr lang="en-GB" i="1" dirty="0"/>
              <a:t>x</a:t>
            </a:r>
            <a:r>
              <a:rPr lang="en-GB" sz="2400" dirty="0">
                <a:latin typeface="+mn-lt"/>
              </a:rPr>
              <a:t> - 2 into </a:t>
            </a:r>
            <a:r>
              <a:rPr lang="en-GB" sz="2400" b="1" dirty="0">
                <a:latin typeface="+mn-lt"/>
              </a:rPr>
              <a:t>Y1</a:t>
            </a:r>
            <a:r>
              <a:rPr lang="en-GB" sz="2400" dirty="0">
                <a:latin typeface="+mn-lt"/>
              </a:rPr>
              <a:t> and </a:t>
            </a:r>
          </a:p>
          <a:p>
            <a:r>
              <a:rPr lang="en-GB" sz="2400" dirty="0">
                <a:latin typeface="+mn-lt"/>
              </a:rPr>
              <a:t>        -2</a:t>
            </a:r>
            <a:r>
              <a:rPr lang="en-GB" i="1" dirty="0"/>
              <a:t>x</a:t>
            </a:r>
            <a:r>
              <a:rPr lang="en-GB" sz="2400" dirty="0">
                <a:latin typeface="+mn-lt"/>
              </a:rPr>
              <a:t> + 13 into </a:t>
            </a:r>
            <a:r>
              <a:rPr lang="en-GB" sz="2400" b="1" dirty="0">
                <a:latin typeface="+mn-lt"/>
              </a:rPr>
              <a:t>Y2</a:t>
            </a:r>
            <a:r>
              <a:rPr lang="en-GB" sz="2400" dirty="0">
                <a:latin typeface="+mn-lt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4428000" y="392668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>
                <a:latin typeface="+mn-lt"/>
              </a:rPr>
              <a:t>Press F6 (DRAW) to draw a graph of the functions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349250" y="34916"/>
            <a:ext cx="8229600" cy="509028"/>
          </a:xfrm>
          <a:prstGeom prst="rect">
            <a:avLst/>
          </a:prstGeom>
        </p:spPr>
        <p:txBody>
          <a:bodyPr vert="horz" lIns="0" rIns="0" bIns="0" anchor="b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Solving simultaneous equations using the GDC</a:t>
            </a:r>
            <a:endParaRPr lang="en-GB" sz="3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492279-9F67-49E5-A17F-C95651FCC366}"/>
              </a:ext>
            </a:extLst>
          </p:cNvPr>
          <p:cNvSpPr/>
          <p:nvPr/>
        </p:nvSpPr>
        <p:spPr>
          <a:xfrm>
            <a:off x="4428000" y="4811671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+mn-lt"/>
              </a:rPr>
              <a:t>To find their point of intersection, press F5 (G-Solv)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6E1C12-A18B-4D1C-BA47-4206761E8964}"/>
              </a:ext>
            </a:extLst>
          </p:cNvPr>
          <p:cNvSpPr/>
          <p:nvPr/>
        </p:nvSpPr>
        <p:spPr>
          <a:xfrm>
            <a:off x="4462956" y="5668403"/>
            <a:ext cx="25223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+mn-lt"/>
              </a:rPr>
              <a:t>F5 (ISCT).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83F2B2-5B09-4EEF-9171-DC9C531BD4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822960"/>
            <a:ext cx="2743200" cy="5280250"/>
          </a:xfrm>
          <a:prstGeom prst="rect">
            <a:avLst/>
          </a:prstGeom>
        </p:spPr>
      </p:pic>
      <p:sp>
        <p:nvSpPr>
          <p:cNvPr id="4" name="Rectangle 3">
            <a:hlinkClick r:id="rId4"/>
            <a:extLst>
              <a:ext uri="{FF2B5EF4-FFF2-40B4-BE49-F238E27FC236}">
                <a16:creationId xmlns:a16="http://schemas.microsoft.com/office/drawing/2014/main" id="{DB0C2060-D540-0297-CEE9-E5B9A8A4DE73}"/>
              </a:ext>
            </a:extLst>
          </p:cNvPr>
          <p:cNvSpPr/>
          <p:nvPr/>
        </p:nvSpPr>
        <p:spPr>
          <a:xfrm>
            <a:off x="8073550" y="6142894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EA03D341-374B-5480-D206-584E343F038B}"/>
              </a:ext>
            </a:extLst>
          </p:cNvPr>
          <p:cNvSpPr/>
          <p:nvPr/>
        </p:nvSpPr>
        <p:spPr>
          <a:xfrm>
            <a:off x="800100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369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8" name="Text Box 8"/>
          <p:cNvSpPr txBox="1">
            <a:spLocks noChangeArrowheads="1"/>
          </p:cNvSpPr>
          <p:nvPr/>
        </p:nvSpPr>
        <p:spPr bwMode="auto">
          <a:xfrm>
            <a:off x="4436568" y="1909220"/>
            <a:ext cx="43564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latin typeface="+mn-lt"/>
              </a:rPr>
              <a:t>Select GRAPH from the main MENU</a:t>
            </a:r>
            <a:endParaRPr lang="en-GB" sz="2400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36568" y="695205"/>
            <a:ext cx="26056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latin typeface="Times New Roman" pitchFamily="18" charset="0"/>
              </a:rPr>
              <a:t>y </a:t>
            </a:r>
            <a:r>
              <a:rPr lang="en-GB" sz="2400" dirty="0"/>
              <a:t>= 3</a:t>
            </a:r>
            <a:r>
              <a:rPr lang="en-GB" sz="2400" i="1" dirty="0">
                <a:latin typeface="Times New Roman" pitchFamily="18" charset="0"/>
              </a:rPr>
              <a:t>x</a:t>
            </a:r>
            <a:r>
              <a:rPr lang="en-GB" sz="2400" dirty="0"/>
              <a:t> - 2</a:t>
            </a:r>
          </a:p>
          <a:p>
            <a:r>
              <a:rPr lang="en-GB" sz="2400" i="1" dirty="0">
                <a:latin typeface="Times New Roman" pitchFamily="18" charset="0"/>
              </a:rPr>
              <a:t>y </a:t>
            </a:r>
            <a:r>
              <a:rPr lang="en-GB" sz="2400" dirty="0"/>
              <a:t>= -2</a:t>
            </a:r>
            <a:r>
              <a:rPr lang="en-GB" sz="2400" i="1" dirty="0">
                <a:latin typeface="Times New Roman" pitchFamily="18" charset="0"/>
              </a:rPr>
              <a:t>x + </a:t>
            </a:r>
            <a:r>
              <a:rPr lang="en-GB" sz="2400" dirty="0"/>
              <a:t>13</a:t>
            </a:r>
          </a:p>
        </p:txBody>
      </p:sp>
      <p:sp>
        <p:nvSpPr>
          <p:cNvPr id="2" name="Rectangle 1"/>
          <p:cNvSpPr/>
          <p:nvPr/>
        </p:nvSpPr>
        <p:spPr>
          <a:xfrm>
            <a:off x="4428000" y="29268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>
                <a:latin typeface="+mn-lt"/>
              </a:rPr>
              <a:t>Store 3</a:t>
            </a:r>
            <a:r>
              <a:rPr lang="en-GB" i="1" dirty="0"/>
              <a:t>x</a:t>
            </a:r>
            <a:r>
              <a:rPr lang="en-GB" sz="2400" dirty="0">
                <a:latin typeface="+mn-lt"/>
              </a:rPr>
              <a:t> - 2 into </a:t>
            </a:r>
            <a:r>
              <a:rPr lang="en-GB" sz="2400" b="1" dirty="0">
                <a:latin typeface="+mn-lt"/>
              </a:rPr>
              <a:t>Y1</a:t>
            </a:r>
            <a:r>
              <a:rPr lang="en-GB" sz="2400" dirty="0">
                <a:latin typeface="+mn-lt"/>
              </a:rPr>
              <a:t> and </a:t>
            </a:r>
          </a:p>
          <a:p>
            <a:r>
              <a:rPr lang="en-GB" sz="2400" dirty="0">
                <a:latin typeface="+mn-lt"/>
              </a:rPr>
              <a:t>        -2</a:t>
            </a:r>
            <a:r>
              <a:rPr lang="en-GB" i="1" dirty="0"/>
              <a:t>x</a:t>
            </a:r>
            <a:r>
              <a:rPr lang="en-GB" sz="2400" dirty="0">
                <a:latin typeface="+mn-lt"/>
              </a:rPr>
              <a:t> + 13 into </a:t>
            </a:r>
            <a:r>
              <a:rPr lang="en-GB" sz="2400" b="1" dirty="0">
                <a:latin typeface="+mn-lt"/>
              </a:rPr>
              <a:t>Y2</a:t>
            </a:r>
            <a:r>
              <a:rPr lang="en-GB" sz="2400" dirty="0">
                <a:latin typeface="+mn-lt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4428000" y="392842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>
                <a:latin typeface="+mn-lt"/>
              </a:rPr>
              <a:t>Press F6 (DRAW) to draw a graph of the functions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4428000" y="4811671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+mn-lt"/>
              </a:rPr>
              <a:t>To find their point of intersection, press F5 (G-Solv)</a:t>
            </a:r>
          </a:p>
        </p:txBody>
      </p:sp>
      <p:sp>
        <p:nvSpPr>
          <p:cNvPr id="7" name="Rectangle 6"/>
          <p:cNvSpPr/>
          <p:nvPr/>
        </p:nvSpPr>
        <p:spPr>
          <a:xfrm>
            <a:off x="3635896" y="6254649"/>
            <a:ext cx="44967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+mn-lt"/>
              </a:rPr>
              <a:t>So, the solution is </a:t>
            </a:r>
            <a:r>
              <a:rPr lang="en-GB" i="1" dirty="0"/>
              <a:t>x</a:t>
            </a:r>
            <a:r>
              <a:rPr lang="en-GB" sz="2400" dirty="0">
                <a:latin typeface="+mn-lt"/>
              </a:rPr>
              <a:t> = 3, </a:t>
            </a:r>
            <a:r>
              <a:rPr lang="en-GB" i="1" dirty="0"/>
              <a:t>y</a:t>
            </a:r>
            <a:r>
              <a:rPr lang="en-GB" sz="2400" dirty="0">
                <a:latin typeface="+mn-lt"/>
              </a:rPr>
              <a:t> = 7.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349250" y="34916"/>
            <a:ext cx="8229600" cy="509028"/>
          </a:xfrm>
          <a:prstGeom prst="rect">
            <a:avLst/>
          </a:prstGeom>
        </p:spPr>
        <p:txBody>
          <a:bodyPr vert="horz" lIns="0" rIns="0" bIns="0" anchor="b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Solving simultaneous equations using the GDC</a:t>
            </a:r>
            <a:endParaRPr lang="en-GB" sz="36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AF0839-291C-46E3-BA07-0065EE4C7D6E}"/>
              </a:ext>
            </a:extLst>
          </p:cNvPr>
          <p:cNvSpPr/>
          <p:nvPr/>
        </p:nvSpPr>
        <p:spPr>
          <a:xfrm>
            <a:off x="4462956" y="5668403"/>
            <a:ext cx="25223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+mn-lt"/>
              </a:rPr>
              <a:t>F5 (ISCT).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39679C-C931-4F2D-81E1-77265CAD37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2"/>
          <a:stretch/>
        </p:blipFill>
        <p:spPr>
          <a:xfrm>
            <a:off x="457201" y="822961"/>
            <a:ext cx="2743200" cy="5171003"/>
          </a:xfrm>
          <a:prstGeom prst="rect">
            <a:avLst/>
          </a:prstGeom>
        </p:spPr>
      </p:pic>
      <p:sp>
        <p:nvSpPr>
          <p:cNvPr id="12" name="Rectangle 11">
            <a:hlinkClick r:id="rId4" action="ppaction://hlinksldjump"/>
            <a:extLst>
              <a:ext uri="{FF2B5EF4-FFF2-40B4-BE49-F238E27FC236}">
                <a16:creationId xmlns:a16="http://schemas.microsoft.com/office/drawing/2014/main" id="{0E7EA667-4179-49BE-AB23-EB88A4CE80AC}"/>
              </a:ext>
            </a:extLst>
          </p:cNvPr>
          <p:cNvSpPr/>
          <p:nvPr/>
        </p:nvSpPr>
        <p:spPr>
          <a:xfrm>
            <a:off x="338715" y="87887"/>
            <a:ext cx="8725435" cy="65653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rId5"/>
            <a:extLst>
              <a:ext uri="{FF2B5EF4-FFF2-40B4-BE49-F238E27FC236}">
                <a16:creationId xmlns:a16="http://schemas.microsoft.com/office/drawing/2014/main" id="{2ED17738-DCEC-171B-B751-94C04484AF0C}"/>
              </a:ext>
            </a:extLst>
          </p:cNvPr>
          <p:cNvSpPr/>
          <p:nvPr/>
        </p:nvSpPr>
        <p:spPr>
          <a:xfrm>
            <a:off x="8073550" y="6142894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3EE439B9-2A60-108D-BEE6-CA298A8936F0}"/>
              </a:ext>
            </a:extLst>
          </p:cNvPr>
          <p:cNvSpPr/>
          <p:nvPr/>
        </p:nvSpPr>
        <p:spPr>
          <a:xfrm>
            <a:off x="800100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9787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5" name="Text Box 5"/>
          <p:cNvSpPr txBox="1">
            <a:spLocks noChangeArrowheads="1"/>
          </p:cNvSpPr>
          <p:nvPr/>
        </p:nvSpPr>
        <p:spPr bwMode="auto">
          <a:xfrm>
            <a:off x="203073" y="667935"/>
            <a:ext cx="876141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latin typeface="+mn-lt"/>
              </a:rPr>
              <a:t>We are going to see hot to use the GDC to solve simultaneous equations. </a:t>
            </a:r>
            <a:endParaRPr lang="en-GB" sz="2400" dirty="0">
              <a:latin typeface="+mn-lt"/>
            </a:endParaRPr>
          </a:p>
        </p:txBody>
      </p:sp>
      <p:sp>
        <p:nvSpPr>
          <p:cNvPr id="568329" name="Text Box 9"/>
          <p:cNvSpPr txBox="1">
            <a:spLocks noChangeArrowheads="1"/>
          </p:cNvSpPr>
          <p:nvPr/>
        </p:nvSpPr>
        <p:spPr bwMode="auto">
          <a:xfrm>
            <a:off x="166136" y="2338207"/>
            <a:ext cx="44557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latin typeface="+mn-lt"/>
              </a:rPr>
              <a:t>Use the GDC to solve</a:t>
            </a:r>
            <a:endParaRPr lang="en-GB" sz="2400" dirty="0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97332" y="2338207"/>
            <a:ext cx="26056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2</a:t>
            </a:r>
            <a:r>
              <a:rPr lang="en-GB" i="1" dirty="0"/>
              <a:t>x</a:t>
            </a:r>
            <a:r>
              <a:rPr lang="en-GB" dirty="0"/>
              <a:t> - 3</a:t>
            </a:r>
            <a:r>
              <a:rPr lang="en-GB" i="1" dirty="0"/>
              <a:t>y </a:t>
            </a:r>
            <a:r>
              <a:rPr lang="en-GB" dirty="0"/>
              <a:t>= 4</a:t>
            </a:r>
          </a:p>
          <a:p>
            <a:r>
              <a:rPr lang="en-GB" dirty="0"/>
              <a:t>3</a:t>
            </a:r>
            <a:r>
              <a:rPr lang="en-GB" i="1" dirty="0"/>
              <a:t>x </a:t>
            </a:r>
            <a:r>
              <a:rPr lang="en-GB" dirty="0"/>
              <a:t>+</a:t>
            </a:r>
            <a:r>
              <a:rPr lang="en-GB" i="1" dirty="0"/>
              <a:t> </a:t>
            </a:r>
            <a:r>
              <a:rPr lang="en-GB" dirty="0"/>
              <a:t>2</a:t>
            </a:r>
            <a:r>
              <a:rPr lang="en-GB" i="1" dirty="0"/>
              <a:t>y </a:t>
            </a:r>
            <a:r>
              <a:rPr lang="en-GB" dirty="0"/>
              <a:t>= 19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66136" y="1488150"/>
            <a:ext cx="8977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latin typeface="+mn-lt"/>
              </a:rPr>
              <a:t>Make sure that the equations are in order</a:t>
            </a:r>
            <a:endParaRPr lang="en-GB" sz="2400" dirty="0">
              <a:latin typeface="+mn-lt"/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349250" y="34916"/>
            <a:ext cx="8229600" cy="509028"/>
          </a:xfrm>
          <a:prstGeom prst="rect">
            <a:avLst/>
          </a:prstGeom>
        </p:spPr>
        <p:txBody>
          <a:bodyPr vert="horz" lIns="0" rIns="0" bIns="0" anchor="b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Solving simultaneous equations using the GDC</a:t>
            </a:r>
            <a:endParaRPr lang="en-GB" sz="3600" dirty="0"/>
          </a:p>
        </p:txBody>
      </p:sp>
      <p:pic>
        <p:nvPicPr>
          <p:cNvPr id="11" name="Picture 10">
            <a:hlinkClick r:id="rId3" action="ppaction://hlinksldjump"/>
            <a:extLst>
              <a:ext uri="{FF2B5EF4-FFF2-40B4-BE49-F238E27FC236}">
                <a16:creationId xmlns:a16="http://schemas.microsoft.com/office/drawing/2014/main" id="{851E15E8-B30E-436A-836F-62E94EB962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7304" y="5361748"/>
            <a:ext cx="718060" cy="1398890"/>
          </a:xfrm>
          <a:prstGeom prst="rect">
            <a:avLst/>
          </a:prstGeom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FF2B6BF3-10F5-44AE-B83B-1BFEEDEC1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423" y="3892614"/>
            <a:ext cx="880928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We are going to use Graphing display calculator to solve the Simultaneous equations using the Equation solver</a:t>
            </a:r>
          </a:p>
        </p:txBody>
      </p:sp>
      <p:pic>
        <p:nvPicPr>
          <p:cNvPr id="13" name="Picture 12">
            <a:hlinkClick r:id="rId5" action="ppaction://hlinksldjump"/>
            <a:extLst>
              <a:ext uri="{FF2B5EF4-FFF2-40B4-BE49-F238E27FC236}">
                <a16:creationId xmlns:a16="http://schemas.microsoft.com/office/drawing/2014/main" id="{3DE446D9-751D-40E1-A422-EFDF6C9D307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5323" y="5380808"/>
            <a:ext cx="577632" cy="1292549"/>
          </a:xfrm>
          <a:prstGeom prst="rect">
            <a:avLst/>
          </a:prstGeom>
        </p:spPr>
      </p:pic>
      <p:sp>
        <p:nvSpPr>
          <p:cNvPr id="14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91919993-D8AE-4E2D-8C8A-35DFB697C4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2441" y="5468821"/>
            <a:ext cx="15231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/>
              <a:t>CASIO</a:t>
            </a:r>
            <a:endParaRPr lang="en-GB" dirty="0"/>
          </a:p>
        </p:txBody>
      </p:sp>
      <p:sp>
        <p:nvSpPr>
          <p:cNvPr id="15" name="Text Box 4">
            <a:hlinkClick r:id="rId5" action="ppaction://hlinksldjump"/>
            <a:extLst>
              <a:ext uri="{FF2B5EF4-FFF2-40B4-BE49-F238E27FC236}">
                <a16:creationId xmlns:a16="http://schemas.microsoft.com/office/drawing/2014/main" id="{36356C1B-C6D4-4155-BA42-6D875B1E4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5068" y="5447021"/>
            <a:ext cx="28688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/>
              <a:t>Texas Instruments</a:t>
            </a:r>
            <a:endParaRPr lang="en-GB" dirty="0"/>
          </a:p>
        </p:txBody>
      </p:sp>
      <p:sp>
        <p:nvSpPr>
          <p:cNvPr id="3" name="Rectangle 2">
            <a:hlinkClick r:id="rId7"/>
            <a:extLst>
              <a:ext uri="{FF2B5EF4-FFF2-40B4-BE49-F238E27FC236}">
                <a16:creationId xmlns:a16="http://schemas.microsoft.com/office/drawing/2014/main" id="{E029D0FA-6DA0-E05A-398D-5E42215EA639}"/>
              </a:ext>
            </a:extLst>
          </p:cNvPr>
          <p:cNvSpPr/>
          <p:nvPr/>
        </p:nvSpPr>
        <p:spPr>
          <a:xfrm>
            <a:off x="8073550" y="6142894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4" name="Rectangle 3">
            <a:hlinkClick r:id="rId7"/>
            <a:extLst>
              <a:ext uri="{FF2B5EF4-FFF2-40B4-BE49-F238E27FC236}">
                <a16:creationId xmlns:a16="http://schemas.microsoft.com/office/drawing/2014/main" id="{2533CEA3-EEAD-3583-E2CD-BBE3682B1BBC}"/>
              </a:ext>
            </a:extLst>
          </p:cNvPr>
          <p:cNvSpPr/>
          <p:nvPr/>
        </p:nvSpPr>
        <p:spPr>
          <a:xfrm>
            <a:off x="800100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665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8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329" grpId="0" autoUpdateAnimBg="0"/>
      <p:bldP spid="2" grpId="0"/>
      <p:bldP spid="8" grpId="0" autoUpdateAnimBg="0"/>
      <p:bldP spid="12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8" name="Text Box 8"/>
          <p:cNvSpPr txBox="1">
            <a:spLocks noChangeArrowheads="1"/>
          </p:cNvSpPr>
          <p:nvPr/>
        </p:nvSpPr>
        <p:spPr bwMode="auto">
          <a:xfrm>
            <a:off x="3621428" y="1558800"/>
            <a:ext cx="53537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i="1" dirty="0">
                <a:latin typeface="+mn-lt"/>
              </a:rPr>
              <a:t>Click on Y =</a:t>
            </a:r>
            <a:endParaRPr lang="en-GB" sz="2400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36568" y="695205"/>
            <a:ext cx="26056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latin typeface="Times New Roman" pitchFamily="18" charset="0"/>
              </a:rPr>
              <a:t>y </a:t>
            </a:r>
            <a:r>
              <a:rPr lang="en-GB" sz="2400" dirty="0"/>
              <a:t>= 3</a:t>
            </a:r>
            <a:r>
              <a:rPr lang="en-GB" sz="2400" i="1" dirty="0">
                <a:latin typeface="Times New Roman" pitchFamily="18" charset="0"/>
              </a:rPr>
              <a:t>x</a:t>
            </a:r>
            <a:r>
              <a:rPr lang="en-GB" sz="2400" dirty="0"/>
              <a:t> - 2</a:t>
            </a:r>
          </a:p>
          <a:p>
            <a:r>
              <a:rPr lang="en-GB" sz="2400" i="1" dirty="0">
                <a:latin typeface="Times New Roman" pitchFamily="18" charset="0"/>
              </a:rPr>
              <a:t>y </a:t>
            </a:r>
            <a:r>
              <a:rPr lang="en-GB" sz="2400" dirty="0"/>
              <a:t>= -2</a:t>
            </a:r>
            <a:r>
              <a:rPr lang="en-GB" sz="2400" i="1" dirty="0">
                <a:latin typeface="Times New Roman" pitchFamily="18" charset="0"/>
              </a:rPr>
              <a:t>x + </a:t>
            </a:r>
            <a:r>
              <a:rPr lang="en-GB" sz="2400" dirty="0"/>
              <a:t>13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349250" y="34916"/>
            <a:ext cx="8229600" cy="509028"/>
          </a:xfrm>
          <a:prstGeom prst="rect">
            <a:avLst/>
          </a:prstGeom>
        </p:spPr>
        <p:txBody>
          <a:bodyPr vert="horz" lIns="0" rIns="0" bIns="0" anchor="b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Solving simultaneous equations using the GDC</a:t>
            </a:r>
            <a:endParaRPr lang="en-GB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3A8C29-A418-4041-9C4C-7298A1CB59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3" y="543944"/>
            <a:ext cx="2337153" cy="5120640"/>
          </a:xfrm>
          <a:prstGeom prst="rect">
            <a:avLst/>
          </a:prstGeom>
        </p:spPr>
      </p:pic>
      <p:sp>
        <p:nvSpPr>
          <p:cNvPr id="2" name="Rectangle 1">
            <a:hlinkClick r:id="rId4"/>
            <a:extLst>
              <a:ext uri="{FF2B5EF4-FFF2-40B4-BE49-F238E27FC236}">
                <a16:creationId xmlns:a16="http://schemas.microsoft.com/office/drawing/2014/main" id="{6A40351F-BEAF-D70F-1753-1C4B6828439F}"/>
              </a:ext>
            </a:extLst>
          </p:cNvPr>
          <p:cNvSpPr/>
          <p:nvPr/>
        </p:nvSpPr>
        <p:spPr>
          <a:xfrm>
            <a:off x="8073550" y="6142894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3" name="Rectangle 2">
            <a:hlinkClick r:id="rId4"/>
            <a:extLst>
              <a:ext uri="{FF2B5EF4-FFF2-40B4-BE49-F238E27FC236}">
                <a16:creationId xmlns:a16="http://schemas.microsoft.com/office/drawing/2014/main" id="{7D45A9AD-A5B2-5BA2-A191-C6C938D68217}"/>
              </a:ext>
            </a:extLst>
          </p:cNvPr>
          <p:cNvSpPr/>
          <p:nvPr/>
        </p:nvSpPr>
        <p:spPr>
          <a:xfrm>
            <a:off x="800100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357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328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35ED3B4-E188-40A4-8719-F1A8244FA26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1" y="548640"/>
            <a:ext cx="2312023" cy="51206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436568" y="695205"/>
            <a:ext cx="26056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latin typeface="Times New Roman" pitchFamily="18" charset="0"/>
              </a:rPr>
              <a:t>y </a:t>
            </a:r>
            <a:r>
              <a:rPr lang="en-GB" sz="2400" dirty="0"/>
              <a:t>= 3</a:t>
            </a:r>
            <a:r>
              <a:rPr lang="en-GB" sz="2400" i="1" dirty="0">
                <a:latin typeface="Times New Roman" pitchFamily="18" charset="0"/>
              </a:rPr>
              <a:t>x</a:t>
            </a:r>
            <a:r>
              <a:rPr lang="en-GB" sz="2400" dirty="0"/>
              <a:t> - 2</a:t>
            </a:r>
          </a:p>
          <a:p>
            <a:r>
              <a:rPr lang="en-GB" sz="2400" i="1" dirty="0">
                <a:latin typeface="Times New Roman" pitchFamily="18" charset="0"/>
              </a:rPr>
              <a:t>y </a:t>
            </a:r>
            <a:r>
              <a:rPr lang="en-GB" sz="2400" dirty="0"/>
              <a:t>= -2</a:t>
            </a:r>
            <a:r>
              <a:rPr lang="en-GB" sz="2400" i="1" dirty="0">
                <a:latin typeface="Times New Roman" pitchFamily="18" charset="0"/>
              </a:rPr>
              <a:t>x + </a:t>
            </a:r>
            <a:r>
              <a:rPr lang="en-GB" sz="2400" dirty="0"/>
              <a:t>13</a:t>
            </a:r>
          </a:p>
        </p:txBody>
      </p:sp>
      <p:sp>
        <p:nvSpPr>
          <p:cNvPr id="2" name="Rectangle 1"/>
          <p:cNvSpPr/>
          <p:nvPr/>
        </p:nvSpPr>
        <p:spPr>
          <a:xfrm>
            <a:off x="3704787" y="202046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>
                <a:latin typeface="+mn-lt"/>
              </a:rPr>
              <a:t>Type 3</a:t>
            </a:r>
            <a:r>
              <a:rPr lang="en-GB" i="1" dirty="0"/>
              <a:t>x</a:t>
            </a:r>
            <a:r>
              <a:rPr lang="en-GB" sz="2400" dirty="0">
                <a:latin typeface="+mn-lt"/>
              </a:rPr>
              <a:t> - 2 into </a:t>
            </a:r>
            <a:r>
              <a:rPr lang="en-GB" sz="2400" b="1" dirty="0">
                <a:latin typeface="+mn-lt"/>
              </a:rPr>
              <a:t>Y1</a:t>
            </a:r>
            <a:r>
              <a:rPr lang="en-GB" sz="2400" dirty="0">
                <a:latin typeface="+mn-lt"/>
              </a:rPr>
              <a:t> and </a:t>
            </a:r>
          </a:p>
          <a:p>
            <a:r>
              <a:rPr lang="en-GB" sz="2400" dirty="0">
                <a:latin typeface="+mn-lt"/>
              </a:rPr>
              <a:t>        -2</a:t>
            </a:r>
            <a:r>
              <a:rPr lang="en-GB" i="1" dirty="0"/>
              <a:t>x</a:t>
            </a:r>
            <a:r>
              <a:rPr lang="en-GB" sz="2400" dirty="0">
                <a:latin typeface="+mn-lt"/>
              </a:rPr>
              <a:t> + 13 into </a:t>
            </a:r>
            <a:r>
              <a:rPr lang="en-GB" sz="2400" b="1" dirty="0">
                <a:latin typeface="+mn-lt"/>
              </a:rPr>
              <a:t>Y2</a:t>
            </a:r>
            <a:r>
              <a:rPr lang="en-GB" sz="2400" dirty="0">
                <a:latin typeface="+mn-lt"/>
              </a:rPr>
              <a:t>.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349250" y="34916"/>
            <a:ext cx="8229600" cy="509028"/>
          </a:xfrm>
          <a:prstGeom prst="rect">
            <a:avLst/>
          </a:prstGeom>
        </p:spPr>
        <p:txBody>
          <a:bodyPr vert="horz" lIns="0" rIns="0" bIns="0" anchor="b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Solving simultaneous equations using the GDC</a:t>
            </a:r>
            <a:endParaRPr lang="en-GB" sz="3600" dirty="0"/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2040C69F-9CFF-4AF1-AF78-28005D9C6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428" y="1558800"/>
            <a:ext cx="53537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i="1" dirty="0">
                <a:latin typeface="+mn-lt"/>
              </a:rPr>
              <a:t>Click on Y =</a:t>
            </a:r>
            <a:endParaRPr lang="en-GB" sz="2400" dirty="0">
              <a:latin typeface="+mn-lt"/>
            </a:endParaRPr>
          </a:p>
        </p:txBody>
      </p:sp>
      <p:sp>
        <p:nvSpPr>
          <p:cNvPr id="3" name="Rectangle 2">
            <a:hlinkClick r:id="rId4"/>
            <a:extLst>
              <a:ext uri="{FF2B5EF4-FFF2-40B4-BE49-F238E27FC236}">
                <a16:creationId xmlns:a16="http://schemas.microsoft.com/office/drawing/2014/main" id="{2B307C55-1767-EA34-32AF-EBEABF3D49AD}"/>
              </a:ext>
            </a:extLst>
          </p:cNvPr>
          <p:cNvSpPr/>
          <p:nvPr/>
        </p:nvSpPr>
        <p:spPr>
          <a:xfrm>
            <a:off x="8073550" y="6142894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4" name="Rectangle 3">
            <a:hlinkClick r:id="rId4"/>
            <a:extLst>
              <a:ext uri="{FF2B5EF4-FFF2-40B4-BE49-F238E27FC236}">
                <a16:creationId xmlns:a16="http://schemas.microsoft.com/office/drawing/2014/main" id="{F2B87998-2A6F-49D9-91E4-9341B429809E}"/>
              </a:ext>
            </a:extLst>
          </p:cNvPr>
          <p:cNvSpPr/>
          <p:nvPr/>
        </p:nvSpPr>
        <p:spPr>
          <a:xfrm>
            <a:off x="800100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171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436568" y="695205"/>
            <a:ext cx="26056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latin typeface="Times New Roman" pitchFamily="18" charset="0"/>
              </a:rPr>
              <a:t>y </a:t>
            </a:r>
            <a:r>
              <a:rPr lang="en-GB" sz="2400" dirty="0"/>
              <a:t>= 3</a:t>
            </a:r>
            <a:r>
              <a:rPr lang="en-GB" sz="2400" i="1" dirty="0">
                <a:latin typeface="Times New Roman" pitchFamily="18" charset="0"/>
              </a:rPr>
              <a:t>x</a:t>
            </a:r>
            <a:r>
              <a:rPr lang="en-GB" sz="2400" dirty="0"/>
              <a:t> - 2</a:t>
            </a:r>
          </a:p>
          <a:p>
            <a:r>
              <a:rPr lang="en-GB" sz="2400" i="1" dirty="0">
                <a:latin typeface="Times New Roman" pitchFamily="18" charset="0"/>
              </a:rPr>
              <a:t>y </a:t>
            </a:r>
            <a:r>
              <a:rPr lang="en-GB" sz="2400" dirty="0"/>
              <a:t>= -2</a:t>
            </a:r>
            <a:r>
              <a:rPr lang="en-GB" sz="2400" i="1" dirty="0">
                <a:latin typeface="Times New Roman" pitchFamily="18" charset="0"/>
              </a:rPr>
              <a:t>x + </a:t>
            </a:r>
            <a:r>
              <a:rPr lang="en-GB" sz="2400" dirty="0"/>
              <a:t>13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349250" y="34916"/>
            <a:ext cx="8229600" cy="509028"/>
          </a:xfrm>
          <a:prstGeom prst="rect">
            <a:avLst/>
          </a:prstGeom>
        </p:spPr>
        <p:txBody>
          <a:bodyPr vert="horz" lIns="0" rIns="0" bIns="0" anchor="b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Solving simultaneous equations using the GDC</a:t>
            </a:r>
            <a:endParaRPr lang="en-GB" sz="3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FBDDDF-B708-494D-B6B7-0752960022F7}"/>
              </a:ext>
            </a:extLst>
          </p:cNvPr>
          <p:cNvSpPr/>
          <p:nvPr/>
        </p:nvSpPr>
        <p:spPr>
          <a:xfrm>
            <a:off x="3704787" y="286314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>
                <a:latin typeface="+mn-lt"/>
              </a:rPr>
              <a:t>Press DRAW to draw a graph of the functions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65D457-3540-4DE8-BB51-509A73715D1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548640"/>
            <a:ext cx="2275840" cy="51206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5F12DE2-7DFA-4AC7-B5B1-B48D883734FC}"/>
              </a:ext>
            </a:extLst>
          </p:cNvPr>
          <p:cNvSpPr/>
          <p:nvPr/>
        </p:nvSpPr>
        <p:spPr>
          <a:xfrm>
            <a:off x="3704787" y="202046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>
                <a:latin typeface="+mn-lt"/>
              </a:rPr>
              <a:t>Type 3</a:t>
            </a:r>
            <a:r>
              <a:rPr lang="en-GB" i="1" dirty="0"/>
              <a:t>x</a:t>
            </a:r>
            <a:r>
              <a:rPr lang="en-GB" sz="2400" dirty="0">
                <a:latin typeface="+mn-lt"/>
              </a:rPr>
              <a:t> - 2 into </a:t>
            </a:r>
            <a:r>
              <a:rPr lang="en-GB" sz="2400" b="1" dirty="0">
                <a:latin typeface="+mn-lt"/>
              </a:rPr>
              <a:t>Y1</a:t>
            </a:r>
            <a:r>
              <a:rPr lang="en-GB" sz="2400" dirty="0">
                <a:latin typeface="+mn-lt"/>
              </a:rPr>
              <a:t> and </a:t>
            </a:r>
          </a:p>
          <a:p>
            <a:r>
              <a:rPr lang="en-GB" sz="2400" dirty="0">
                <a:latin typeface="+mn-lt"/>
              </a:rPr>
              <a:t>        -2</a:t>
            </a:r>
            <a:r>
              <a:rPr lang="en-GB" i="1" dirty="0"/>
              <a:t>x</a:t>
            </a:r>
            <a:r>
              <a:rPr lang="en-GB" sz="2400" dirty="0">
                <a:latin typeface="+mn-lt"/>
              </a:rPr>
              <a:t> + 13 into </a:t>
            </a:r>
            <a:r>
              <a:rPr lang="en-GB" sz="2400" b="1" dirty="0">
                <a:latin typeface="+mn-lt"/>
              </a:rPr>
              <a:t>Y2</a:t>
            </a:r>
            <a:r>
              <a:rPr lang="en-GB" sz="2400" dirty="0">
                <a:latin typeface="+mn-lt"/>
              </a:rPr>
              <a:t>.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C6DCF601-1ED5-44EE-BA36-C4EFEDC1E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428" y="1558800"/>
            <a:ext cx="53537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i="1" dirty="0">
                <a:latin typeface="+mn-lt"/>
              </a:rPr>
              <a:t>Click on Y =</a:t>
            </a:r>
            <a:endParaRPr lang="en-GB" sz="2400" dirty="0">
              <a:latin typeface="+mn-lt"/>
            </a:endParaRPr>
          </a:p>
        </p:txBody>
      </p:sp>
      <p:sp>
        <p:nvSpPr>
          <p:cNvPr id="2" name="Rectangle 1">
            <a:hlinkClick r:id="rId4"/>
            <a:extLst>
              <a:ext uri="{FF2B5EF4-FFF2-40B4-BE49-F238E27FC236}">
                <a16:creationId xmlns:a16="http://schemas.microsoft.com/office/drawing/2014/main" id="{128A3697-0C43-10EA-6AC8-1332E44EFD62}"/>
              </a:ext>
            </a:extLst>
          </p:cNvPr>
          <p:cNvSpPr/>
          <p:nvPr/>
        </p:nvSpPr>
        <p:spPr>
          <a:xfrm>
            <a:off x="8073550" y="6142894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3" name="Rectangle 2">
            <a:hlinkClick r:id="rId4"/>
            <a:extLst>
              <a:ext uri="{FF2B5EF4-FFF2-40B4-BE49-F238E27FC236}">
                <a16:creationId xmlns:a16="http://schemas.microsoft.com/office/drawing/2014/main" id="{B049F67D-E39A-741F-9793-59747AC0EB61}"/>
              </a:ext>
            </a:extLst>
          </p:cNvPr>
          <p:cNvSpPr/>
          <p:nvPr/>
        </p:nvSpPr>
        <p:spPr>
          <a:xfrm>
            <a:off x="800100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724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436568" y="695205"/>
            <a:ext cx="26056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latin typeface="Times New Roman" pitchFamily="18" charset="0"/>
              </a:rPr>
              <a:t>y </a:t>
            </a:r>
            <a:r>
              <a:rPr lang="en-GB" sz="2400" dirty="0"/>
              <a:t>= 3</a:t>
            </a:r>
            <a:r>
              <a:rPr lang="en-GB" sz="2400" i="1" dirty="0">
                <a:latin typeface="Times New Roman" pitchFamily="18" charset="0"/>
              </a:rPr>
              <a:t>x</a:t>
            </a:r>
            <a:r>
              <a:rPr lang="en-GB" sz="2400" dirty="0"/>
              <a:t> - 2</a:t>
            </a:r>
          </a:p>
          <a:p>
            <a:r>
              <a:rPr lang="en-GB" sz="2400" i="1" dirty="0">
                <a:latin typeface="Times New Roman" pitchFamily="18" charset="0"/>
              </a:rPr>
              <a:t>y </a:t>
            </a:r>
            <a:r>
              <a:rPr lang="en-GB" sz="2400" dirty="0"/>
              <a:t>= -2</a:t>
            </a:r>
            <a:r>
              <a:rPr lang="en-GB" sz="2400" i="1" dirty="0">
                <a:latin typeface="Times New Roman" pitchFamily="18" charset="0"/>
              </a:rPr>
              <a:t>x + </a:t>
            </a:r>
            <a:r>
              <a:rPr lang="en-GB" sz="2400" dirty="0"/>
              <a:t>13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349250" y="34916"/>
            <a:ext cx="8229600" cy="509028"/>
          </a:xfrm>
          <a:prstGeom prst="rect">
            <a:avLst/>
          </a:prstGeom>
        </p:spPr>
        <p:txBody>
          <a:bodyPr vert="horz" lIns="0" rIns="0" bIns="0" anchor="b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Solving simultaneous equations using the GDC</a:t>
            </a:r>
            <a:endParaRPr lang="en-GB" sz="3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492279-9F67-49E5-A17F-C95651FCC366}"/>
              </a:ext>
            </a:extLst>
          </p:cNvPr>
          <p:cNvSpPr/>
          <p:nvPr/>
        </p:nvSpPr>
        <p:spPr>
          <a:xfrm>
            <a:off x="3621428" y="3705833"/>
            <a:ext cx="1738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+mn-lt"/>
              </a:rPr>
              <a:t>Press 2nd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6E1C12-A18B-4D1C-BA47-4206761E8964}"/>
              </a:ext>
            </a:extLst>
          </p:cNvPr>
          <p:cNvSpPr/>
          <p:nvPr/>
        </p:nvSpPr>
        <p:spPr>
          <a:xfrm>
            <a:off x="5129176" y="3717520"/>
            <a:ext cx="1220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+mn-lt"/>
              </a:rPr>
              <a:t>CALC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DEEC07-62EF-4E97-B3BB-32B8A88E618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1" y="548640"/>
            <a:ext cx="2292098" cy="512064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EAD2E93-1C2A-4150-BEC0-D7BE706FFF97}"/>
              </a:ext>
            </a:extLst>
          </p:cNvPr>
          <p:cNvSpPr/>
          <p:nvPr/>
        </p:nvSpPr>
        <p:spPr>
          <a:xfrm>
            <a:off x="3704787" y="286314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>
                <a:latin typeface="+mn-lt"/>
              </a:rPr>
              <a:t>Press DRAW to draw a graph of the functions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7E01870-82F1-4926-8009-DC1EE324B301}"/>
              </a:ext>
            </a:extLst>
          </p:cNvPr>
          <p:cNvSpPr/>
          <p:nvPr/>
        </p:nvSpPr>
        <p:spPr>
          <a:xfrm>
            <a:off x="3704787" y="202046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>
                <a:latin typeface="+mn-lt"/>
              </a:rPr>
              <a:t>Type 3</a:t>
            </a:r>
            <a:r>
              <a:rPr lang="en-GB" i="1" dirty="0"/>
              <a:t>x</a:t>
            </a:r>
            <a:r>
              <a:rPr lang="en-GB" sz="2400" dirty="0">
                <a:latin typeface="+mn-lt"/>
              </a:rPr>
              <a:t> - 2 into </a:t>
            </a:r>
            <a:r>
              <a:rPr lang="en-GB" sz="2400" b="1" dirty="0">
                <a:latin typeface="+mn-lt"/>
              </a:rPr>
              <a:t>Y1</a:t>
            </a:r>
            <a:r>
              <a:rPr lang="en-GB" sz="2400" dirty="0">
                <a:latin typeface="+mn-lt"/>
              </a:rPr>
              <a:t> and </a:t>
            </a:r>
          </a:p>
          <a:p>
            <a:r>
              <a:rPr lang="en-GB" sz="2400" dirty="0">
                <a:latin typeface="+mn-lt"/>
              </a:rPr>
              <a:t>        -2</a:t>
            </a:r>
            <a:r>
              <a:rPr lang="en-GB" i="1" dirty="0"/>
              <a:t>x</a:t>
            </a:r>
            <a:r>
              <a:rPr lang="en-GB" sz="2400" dirty="0">
                <a:latin typeface="+mn-lt"/>
              </a:rPr>
              <a:t> + 13 into </a:t>
            </a:r>
            <a:r>
              <a:rPr lang="en-GB" sz="2400" b="1" dirty="0">
                <a:latin typeface="+mn-lt"/>
              </a:rPr>
              <a:t>Y2</a:t>
            </a:r>
            <a:r>
              <a:rPr lang="en-GB" sz="2400" dirty="0">
                <a:latin typeface="+mn-lt"/>
              </a:rPr>
              <a:t>.</a:t>
            </a: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A2306AE5-EC60-41C6-92B5-4ACC0D4FD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428" y="1558800"/>
            <a:ext cx="53537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i="1" dirty="0">
                <a:latin typeface="+mn-lt"/>
              </a:rPr>
              <a:t>Click on Y =</a:t>
            </a:r>
            <a:endParaRPr lang="en-GB" sz="2400" dirty="0">
              <a:latin typeface="+mn-lt"/>
            </a:endParaRPr>
          </a:p>
        </p:txBody>
      </p:sp>
      <p:sp>
        <p:nvSpPr>
          <p:cNvPr id="2" name="Rectangle 1">
            <a:hlinkClick r:id="rId4"/>
            <a:extLst>
              <a:ext uri="{FF2B5EF4-FFF2-40B4-BE49-F238E27FC236}">
                <a16:creationId xmlns:a16="http://schemas.microsoft.com/office/drawing/2014/main" id="{BE212739-E89C-D539-FD10-A7489B415D6A}"/>
              </a:ext>
            </a:extLst>
          </p:cNvPr>
          <p:cNvSpPr/>
          <p:nvPr/>
        </p:nvSpPr>
        <p:spPr>
          <a:xfrm>
            <a:off x="8073550" y="6142894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3" name="Rectangle 2">
            <a:hlinkClick r:id="rId4"/>
            <a:extLst>
              <a:ext uri="{FF2B5EF4-FFF2-40B4-BE49-F238E27FC236}">
                <a16:creationId xmlns:a16="http://schemas.microsoft.com/office/drawing/2014/main" id="{6AD79F8A-9769-4DF1-D704-0A2571043287}"/>
              </a:ext>
            </a:extLst>
          </p:cNvPr>
          <p:cNvSpPr/>
          <p:nvPr/>
        </p:nvSpPr>
        <p:spPr>
          <a:xfrm>
            <a:off x="800100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804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436568" y="695205"/>
            <a:ext cx="26056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latin typeface="Times New Roman" pitchFamily="18" charset="0"/>
              </a:rPr>
              <a:t>y </a:t>
            </a:r>
            <a:r>
              <a:rPr lang="en-GB" sz="2400" dirty="0"/>
              <a:t>= 3</a:t>
            </a:r>
            <a:r>
              <a:rPr lang="en-GB" sz="2400" i="1" dirty="0">
                <a:latin typeface="Times New Roman" pitchFamily="18" charset="0"/>
              </a:rPr>
              <a:t>x</a:t>
            </a:r>
            <a:r>
              <a:rPr lang="en-GB" sz="2400" dirty="0"/>
              <a:t> - 2</a:t>
            </a:r>
          </a:p>
          <a:p>
            <a:r>
              <a:rPr lang="en-GB" sz="2400" i="1" dirty="0">
                <a:latin typeface="Times New Roman" pitchFamily="18" charset="0"/>
              </a:rPr>
              <a:t>y </a:t>
            </a:r>
            <a:r>
              <a:rPr lang="en-GB" sz="2400" dirty="0"/>
              <a:t>= -2</a:t>
            </a:r>
            <a:r>
              <a:rPr lang="en-GB" sz="2400" i="1" dirty="0">
                <a:latin typeface="Times New Roman" pitchFamily="18" charset="0"/>
              </a:rPr>
              <a:t>x + </a:t>
            </a:r>
            <a:r>
              <a:rPr lang="en-GB" sz="2400" dirty="0"/>
              <a:t>13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349250" y="34916"/>
            <a:ext cx="8229600" cy="509028"/>
          </a:xfrm>
          <a:prstGeom prst="rect">
            <a:avLst/>
          </a:prstGeom>
        </p:spPr>
        <p:txBody>
          <a:bodyPr vert="horz" lIns="0" rIns="0" bIns="0" anchor="b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Solving simultaneous equations using the GDC</a:t>
            </a:r>
            <a:endParaRPr lang="en-GB" sz="36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AF0839-291C-46E3-BA07-0065EE4C7D6E}"/>
              </a:ext>
            </a:extLst>
          </p:cNvPr>
          <p:cNvSpPr/>
          <p:nvPr/>
        </p:nvSpPr>
        <p:spPr>
          <a:xfrm>
            <a:off x="3704786" y="4202559"/>
            <a:ext cx="35400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+mn-lt"/>
              </a:rPr>
              <a:t>Press 5 (intersect).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773BE6-308C-4473-A1FF-40A0118B13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548640"/>
            <a:ext cx="2323102" cy="512064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500EE27-EA74-4D93-BBC5-F0B302DBDBDA}"/>
              </a:ext>
            </a:extLst>
          </p:cNvPr>
          <p:cNvSpPr/>
          <p:nvPr/>
        </p:nvSpPr>
        <p:spPr>
          <a:xfrm>
            <a:off x="3621428" y="3705833"/>
            <a:ext cx="1738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+mn-lt"/>
              </a:rPr>
              <a:t>Press 2nd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A9D5C1-8A55-4B7E-867D-AF8C749A286A}"/>
              </a:ext>
            </a:extLst>
          </p:cNvPr>
          <p:cNvSpPr/>
          <p:nvPr/>
        </p:nvSpPr>
        <p:spPr>
          <a:xfrm>
            <a:off x="5129176" y="3717520"/>
            <a:ext cx="1220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+mn-lt"/>
              </a:rPr>
              <a:t>CALC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28AB56B-401C-4B36-B19B-FA26521A0F23}"/>
              </a:ext>
            </a:extLst>
          </p:cNvPr>
          <p:cNvSpPr/>
          <p:nvPr/>
        </p:nvSpPr>
        <p:spPr>
          <a:xfrm>
            <a:off x="3704787" y="286314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>
                <a:latin typeface="+mn-lt"/>
              </a:rPr>
              <a:t>Press DRAW to draw a graph of the functions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D304182-FAB8-4CB7-8993-992893FC5D19}"/>
              </a:ext>
            </a:extLst>
          </p:cNvPr>
          <p:cNvSpPr/>
          <p:nvPr/>
        </p:nvSpPr>
        <p:spPr>
          <a:xfrm>
            <a:off x="3704787" y="202046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>
                <a:latin typeface="+mn-lt"/>
              </a:rPr>
              <a:t>Type 3</a:t>
            </a:r>
            <a:r>
              <a:rPr lang="en-GB" i="1" dirty="0"/>
              <a:t>x</a:t>
            </a:r>
            <a:r>
              <a:rPr lang="en-GB" sz="2400" dirty="0">
                <a:latin typeface="+mn-lt"/>
              </a:rPr>
              <a:t> - 2 into </a:t>
            </a:r>
            <a:r>
              <a:rPr lang="en-GB" sz="2400" b="1" dirty="0">
                <a:latin typeface="+mn-lt"/>
              </a:rPr>
              <a:t>Y1</a:t>
            </a:r>
            <a:r>
              <a:rPr lang="en-GB" sz="2400" dirty="0">
                <a:latin typeface="+mn-lt"/>
              </a:rPr>
              <a:t> and </a:t>
            </a:r>
          </a:p>
          <a:p>
            <a:r>
              <a:rPr lang="en-GB" sz="2400" dirty="0">
                <a:latin typeface="+mn-lt"/>
              </a:rPr>
              <a:t>        -2</a:t>
            </a:r>
            <a:r>
              <a:rPr lang="en-GB" i="1" dirty="0"/>
              <a:t>x</a:t>
            </a:r>
            <a:r>
              <a:rPr lang="en-GB" sz="2400" dirty="0">
                <a:latin typeface="+mn-lt"/>
              </a:rPr>
              <a:t> + 13 into </a:t>
            </a:r>
            <a:r>
              <a:rPr lang="en-GB" sz="2400" b="1" dirty="0">
                <a:latin typeface="+mn-lt"/>
              </a:rPr>
              <a:t>Y2</a:t>
            </a:r>
            <a:r>
              <a:rPr lang="en-GB" sz="2400" dirty="0">
                <a:latin typeface="+mn-lt"/>
              </a:rPr>
              <a:t>.</a:t>
            </a:r>
          </a:p>
        </p:txBody>
      </p:sp>
      <p:sp>
        <p:nvSpPr>
          <p:cNvPr id="17" name="Text Box 8">
            <a:extLst>
              <a:ext uri="{FF2B5EF4-FFF2-40B4-BE49-F238E27FC236}">
                <a16:creationId xmlns:a16="http://schemas.microsoft.com/office/drawing/2014/main" id="{43F25E7A-D851-42E2-9BB6-5CA9C1D02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428" y="1558800"/>
            <a:ext cx="53537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i="1" dirty="0">
                <a:latin typeface="+mn-lt"/>
              </a:rPr>
              <a:t>Click on Y =</a:t>
            </a:r>
            <a:endParaRPr lang="en-GB" sz="2400" dirty="0">
              <a:latin typeface="+mn-lt"/>
            </a:endParaRPr>
          </a:p>
        </p:txBody>
      </p:sp>
      <p:sp>
        <p:nvSpPr>
          <p:cNvPr id="2" name="Rectangle 1">
            <a:hlinkClick r:id="rId4"/>
            <a:extLst>
              <a:ext uri="{FF2B5EF4-FFF2-40B4-BE49-F238E27FC236}">
                <a16:creationId xmlns:a16="http://schemas.microsoft.com/office/drawing/2014/main" id="{D95579C1-3A49-5C57-46F1-E384673927E4}"/>
              </a:ext>
            </a:extLst>
          </p:cNvPr>
          <p:cNvSpPr/>
          <p:nvPr/>
        </p:nvSpPr>
        <p:spPr>
          <a:xfrm>
            <a:off x="8073550" y="6142894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3" name="Rectangle 2">
            <a:hlinkClick r:id="rId4"/>
            <a:extLst>
              <a:ext uri="{FF2B5EF4-FFF2-40B4-BE49-F238E27FC236}">
                <a16:creationId xmlns:a16="http://schemas.microsoft.com/office/drawing/2014/main" id="{0C989B39-B475-A6ED-3A67-CB1319A2385F}"/>
              </a:ext>
            </a:extLst>
          </p:cNvPr>
          <p:cNvSpPr/>
          <p:nvPr/>
        </p:nvSpPr>
        <p:spPr>
          <a:xfrm>
            <a:off x="800100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815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436568" y="695205"/>
            <a:ext cx="26056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latin typeface="Times New Roman" pitchFamily="18" charset="0"/>
              </a:rPr>
              <a:t>y </a:t>
            </a:r>
            <a:r>
              <a:rPr lang="en-GB" sz="2400" dirty="0"/>
              <a:t>= 3</a:t>
            </a:r>
            <a:r>
              <a:rPr lang="en-GB" sz="2400" i="1" dirty="0">
                <a:latin typeface="Times New Roman" pitchFamily="18" charset="0"/>
              </a:rPr>
              <a:t>x</a:t>
            </a:r>
            <a:r>
              <a:rPr lang="en-GB" sz="2400" dirty="0"/>
              <a:t> - 2</a:t>
            </a:r>
          </a:p>
          <a:p>
            <a:r>
              <a:rPr lang="en-GB" sz="2400" i="1" dirty="0">
                <a:latin typeface="Times New Roman" pitchFamily="18" charset="0"/>
              </a:rPr>
              <a:t>y </a:t>
            </a:r>
            <a:r>
              <a:rPr lang="en-GB" sz="2400" dirty="0"/>
              <a:t>= -2</a:t>
            </a:r>
            <a:r>
              <a:rPr lang="en-GB" sz="2400" i="1" dirty="0">
                <a:latin typeface="Times New Roman" pitchFamily="18" charset="0"/>
              </a:rPr>
              <a:t>x + </a:t>
            </a:r>
            <a:r>
              <a:rPr lang="en-GB" sz="2400" dirty="0"/>
              <a:t>13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349250" y="34916"/>
            <a:ext cx="8229600" cy="509028"/>
          </a:xfrm>
          <a:prstGeom prst="rect">
            <a:avLst/>
          </a:prstGeom>
        </p:spPr>
        <p:txBody>
          <a:bodyPr vert="horz" lIns="0" rIns="0" bIns="0" anchor="b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Solving simultaneous equations using the GDC</a:t>
            </a:r>
            <a:endParaRPr lang="en-GB" sz="36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AF0839-291C-46E3-BA07-0065EE4C7D6E}"/>
              </a:ext>
            </a:extLst>
          </p:cNvPr>
          <p:cNvSpPr/>
          <p:nvPr/>
        </p:nvSpPr>
        <p:spPr>
          <a:xfrm>
            <a:off x="3704785" y="4699285"/>
            <a:ext cx="35400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+mn-lt"/>
              </a:rPr>
              <a:t>Select the first graph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329066-1FF6-4F37-A714-A2D254D6648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3" y="543944"/>
            <a:ext cx="2288465" cy="512064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24FA38A-8291-4A6D-9FD2-DF79D5A28972}"/>
              </a:ext>
            </a:extLst>
          </p:cNvPr>
          <p:cNvSpPr/>
          <p:nvPr/>
        </p:nvSpPr>
        <p:spPr>
          <a:xfrm>
            <a:off x="3704786" y="4202559"/>
            <a:ext cx="35400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+mn-lt"/>
              </a:rPr>
              <a:t>Press 5 (intersect).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4DF39F-A9FF-4C83-AEB3-71BFEF443C78}"/>
              </a:ext>
            </a:extLst>
          </p:cNvPr>
          <p:cNvSpPr/>
          <p:nvPr/>
        </p:nvSpPr>
        <p:spPr>
          <a:xfrm>
            <a:off x="3621428" y="3705833"/>
            <a:ext cx="1738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+mn-lt"/>
              </a:rPr>
              <a:t>Press 2nd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9D87ED-F73A-426B-BCC2-57E94BEF2B4E}"/>
              </a:ext>
            </a:extLst>
          </p:cNvPr>
          <p:cNvSpPr/>
          <p:nvPr/>
        </p:nvSpPr>
        <p:spPr>
          <a:xfrm>
            <a:off x="5129176" y="3717520"/>
            <a:ext cx="1220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+mn-lt"/>
              </a:rPr>
              <a:t>CALC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B235128-B20F-43FC-8A68-CA988605FC45}"/>
              </a:ext>
            </a:extLst>
          </p:cNvPr>
          <p:cNvSpPr/>
          <p:nvPr/>
        </p:nvSpPr>
        <p:spPr>
          <a:xfrm>
            <a:off x="3704787" y="286314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>
                <a:latin typeface="+mn-lt"/>
              </a:rPr>
              <a:t>Press DRAW to draw a graph of the functions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C91BA82-DA47-466D-A0F0-A578A9A8F2F1}"/>
              </a:ext>
            </a:extLst>
          </p:cNvPr>
          <p:cNvSpPr/>
          <p:nvPr/>
        </p:nvSpPr>
        <p:spPr>
          <a:xfrm>
            <a:off x="3704787" y="202046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>
                <a:latin typeface="+mn-lt"/>
              </a:rPr>
              <a:t>Type 3</a:t>
            </a:r>
            <a:r>
              <a:rPr lang="en-GB" i="1" dirty="0"/>
              <a:t>x</a:t>
            </a:r>
            <a:r>
              <a:rPr lang="en-GB" sz="2400" dirty="0">
                <a:latin typeface="+mn-lt"/>
              </a:rPr>
              <a:t> - 2 into </a:t>
            </a:r>
            <a:r>
              <a:rPr lang="en-GB" sz="2400" b="1" dirty="0">
                <a:latin typeface="+mn-lt"/>
              </a:rPr>
              <a:t>Y1</a:t>
            </a:r>
            <a:r>
              <a:rPr lang="en-GB" sz="2400" dirty="0">
                <a:latin typeface="+mn-lt"/>
              </a:rPr>
              <a:t> and </a:t>
            </a:r>
          </a:p>
          <a:p>
            <a:r>
              <a:rPr lang="en-GB" sz="2400" dirty="0">
                <a:latin typeface="+mn-lt"/>
              </a:rPr>
              <a:t>        -2</a:t>
            </a:r>
            <a:r>
              <a:rPr lang="en-GB" i="1" dirty="0"/>
              <a:t>x</a:t>
            </a:r>
            <a:r>
              <a:rPr lang="en-GB" sz="2400" dirty="0">
                <a:latin typeface="+mn-lt"/>
              </a:rPr>
              <a:t> + 13 into </a:t>
            </a:r>
            <a:r>
              <a:rPr lang="en-GB" sz="2400" b="1" dirty="0">
                <a:latin typeface="+mn-lt"/>
              </a:rPr>
              <a:t>Y2</a:t>
            </a:r>
            <a:r>
              <a:rPr lang="en-GB" sz="2400" dirty="0">
                <a:latin typeface="+mn-lt"/>
              </a:rPr>
              <a:t>.</a:t>
            </a:r>
          </a:p>
        </p:txBody>
      </p:sp>
      <p:sp>
        <p:nvSpPr>
          <p:cNvPr id="18" name="Text Box 8">
            <a:extLst>
              <a:ext uri="{FF2B5EF4-FFF2-40B4-BE49-F238E27FC236}">
                <a16:creationId xmlns:a16="http://schemas.microsoft.com/office/drawing/2014/main" id="{3D4F6171-D45D-467B-8B86-AC15453F0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428" y="1558800"/>
            <a:ext cx="53537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i="1" dirty="0">
                <a:latin typeface="+mn-lt"/>
              </a:rPr>
              <a:t>Click on Y =</a:t>
            </a:r>
            <a:endParaRPr lang="en-GB" sz="2400" dirty="0">
              <a:latin typeface="+mn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AE9692-6B7C-4B07-BD1E-E90BABC69709}"/>
              </a:ext>
            </a:extLst>
          </p:cNvPr>
          <p:cNvSpPr/>
          <p:nvPr/>
        </p:nvSpPr>
        <p:spPr>
          <a:xfrm>
            <a:off x="7061282" y="4699285"/>
            <a:ext cx="1220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+mn-lt"/>
              </a:rPr>
              <a:t>ENTER</a:t>
            </a:r>
          </a:p>
        </p:txBody>
      </p:sp>
      <p:sp>
        <p:nvSpPr>
          <p:cNvPr id="2" name="Rectangle 1">
            <a:hlinkClick r:id="rId4"/>
            <a:extLst>
              <a:ext uri="{FF2B5EF4-FFF2-40B4-BE49-F238E27FC236}">
                <a16:creationId xmlns:a16="http://schemas.microsoft.com/office/drawing/2014/main" id="{8DBA93F2-A86E-23BC-4307-DF832609CB93}"/>
              </a:ext>
            </a:extLst>
          </p:cNvPr>
          <p:cNvSpPr/>
          <p:nvPr/>
        </p:nvSpPr>
        <p:spPr>
          <a:xfrm>
            <a:off x="8073550" y="6142894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3" name="Rectangle 2">
            <a:hlinkClick r:id="rId4"/>
            <a:extLst>
              <a:ext uri="{FF2B5EF4-FFF2-40B4-BE49-F238E27FC236}">
                <a16:creationId xmlns:a16="http://schemas.microsoft.com/office/drawing/2014/main" id="{3FCD9FFA-2038-26BC-2C72-D1F906CC4479}"/>
              </a:ext>
            </a:extLst>
          </p:cNvPr>
          <p:cNvSpPr/>
          <p:nvPr/>
        </p:nvSpPr>
        <p:spPr>
          <a:xfrm>
            <a:off x="800100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704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436568" y="695205"/>
            <a:ext cx="26056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latin typeface="Times New Roman" pitchFamily="18" charset="0"/>
              </a:rPr>
              <a:t>y </a:t>
            </a:r>
            <a:r>
              <a:rPr lang="en-GB" sz="2400" dirty="0"/>
              <a:t>= 3</a:t>
            </a:r>
            <a:r>
              <a:rPr lang="en-GB" sz="2400" i="1" dirty="0">
                <a:latin typeface="Times New Roman" pitchFamily="18" charset="0"/>
              </a:rPr>
              <a:t>x</a:t>
            </a:r>
            <a:r>
              <a:rPr lang="en-GB" sz="2400" dirty="0"/>
              <a:t> - 2</a:t>
            </a:r>
          </a:p>
          <a:p>
            <a:r>
              <a:rPr lang="en-GB" sz="2400" i="1" dirty="0">
                <a:latin typeface="Times New Roman" pitchFamily="18" charset="0"/>
              </a:rPr>
              <a:t>y </a:t>
            </a:r>
            <a:r>
              <a:rPr lang="en-GB" sz="2400" dirty="0"/>
              <a:t>= -2</a:t>
            </a:r>
            <a:r>
              <a:rPr lang="en-GB" sz="2400" i="1" dirty="0">
                <a:latin typeface="Times New Roman" pitchFamily="18" charset="0"/>
              </a:rPr>
              <a:t>x + </a:t>
            </a:r>
            <a:r>
              <a:rPr lang="en-GB" sz="2400" dirty="0"/>
              <a:t>13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349250" y="34916"/>
            <a:ext cx="8229600" cy="509028"/>
          </a:xfrm>
          <a:prstGeom prst="rect">
            <a:avLst/>
          </a:prstGeom>
        </p:spPr>
        <p:txBody>
          <a:bodyPr vert="horz" lIns="0" rIns="0" bIns="0" anchor="b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Solving simultaneous equations using the GDC</a:t>
            </a:r>
            <a:endParaRPr lang="en-GB" sz="3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2403B9-777E-4A3B-94E9-C03B063222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1" y="548640"/>
            <a:ext cx="2319396" cy="512064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673376F-E8A5-4E3E-B390-598989FDF38F}"/>
              </a:ext>
            </a:extLst>
          </p:cNvPr>
          <p:cNvSpPr/>
          <p:nvPr/>
        </p:nvSpPr>
        <p:spPr>
          <a:xfrm>
            <a:off x="3704785" y="4699285"/>
            <a:ext cx="35400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+mn-lt"/>
              </a:rPr>
              <a:t>Select the first graph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915E62-27ED-4C3F-B0D8-7C1CEF0345B9}"/>
              </a:ext>
            </a:extLst>
          </p:cNvPr>
          <p:cNvSpPr/>
          <p:nvPr/>
        </p:nvSpPr>
        <p:spPr>
          <a:xfrm>
            <a:off x="3704786" y="4202559"/>
            <a:ext cx="35400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+mn-lt"/>
              </a:rPr>
              <a:t>Press 5 (intersect).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514E27-366E-4D89-A2E4-66BB85568F41}"/>
              </a:ext>
            </a:extLst>
          </p:cNvPr>
          <p:cNvSpPr/>
          <p:nvPr/>
        </p:nvSpPr>
        <p:spPr>
          <a:xfrm>
            <a:off x="3621428" y="3705833"/>
            <a:ext cx="1738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+mn-lt"/>
              </a:rPr>
              <a:t>Press 2nd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C4259B9-7693-40DE-BCEC-15C9714C575F}"/>
              </a:ext>
            </a:extLst>
          </p:cNvPr>
          <p:cNvSpPr/>
          <p:nvPr/>
        </p:nvSpPr>
        <p:spPr>
          <a:xfrm>
            <a:off x="5129176" y="3717520"/>
            <a:ext cx="1220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+mn-lt"/>
              </a:rPr>
              <a:t>CALC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12FBFC2-0BB9-45A7-A651-B9D32FEB6F85}"/>
              </a:ext>
            </a:extLst>
          </p:cNvPr>
          <p:cNvSpPr/>
          <p:nvPr/>
        </p:nvSpPr>
        <p:spPr>
          <a:xfrm>
            <a:off x="3704787" y="286314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>
                <a:latin typeface="+mn-lt"/>
              </a:rPr>
              <a:t>Press DRAW to draw a graph of the functions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E8AF2E1-1A75-4E75-94C3-16AB1F66A06C}"/>
              </a:ext>
            </a:extLst>
          </p:cNvPr>
          <p:cNvSpPr/>
          <p:nvPr/>
        </p:nvSpPr>
        <p:spPr>
          <a:xfrm>
            <a:off x="3704787" y="202046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>
                <a:latin typeface="+mn-lt"/>
              </a:rPr>
              <a:t>Type 3</a:t>
            </a:r>
            <a:r>
              <a:rPr lang="en-GB" i="1" dirty="0"/>
              <a:t>x</a:t>
            </a:r>
            <a:r>
              <a:rPr lang="en-GB" sz="2400" dirty="0">
                <a:latin typeface="+mn-lt"/>
              </a:rPr>
              <a:t> - 2 into </a:t>
            </a:r>
            <a:r>
              <a:rPr lang="en-GB" sz="2400" b="1" dirty="0">
                <a:latin typeface="+mn-lt"/>
              </a:rPr>
              <a:t>Y1</a:t>
            </a:r>
            <a:r>
              <a:rPr lang="en-GB" sz="2400" dirty="0">
                <a:latin typeface="+mn-lt"/>
              </a:rPr>
              <a:t> and </a:t>
            </a:r>
          </a:p>
          <a:p>
            <a:r>
              <a:rPr lang="en-GB" sz="2400" dirty="0">
                <a:latin typeface="+mn-lt"/>
              </a:rPr>
              <a:t>        -2</a:t>
            </a:r>
            <a:r>
              <a:rPr lang="en-GB" i="1" dirty="0"/>
              <a:t>x</a:t>
            </a:r>
            <a:r>
              <a:rPr lang="en-GB" sz="2400" dirty="0">
                <a:latin typeface="+mn-lt"/>
              </a:rPr>
              <a:t> + 13 into </a:t>
            </a:r>
            <a:r>
              <a:rPr lang="en-GB" sz="2400" b="1" dirty="0">
                <a:latin typeface="+mn-lt"/>
              </a:rPr>
              <a:t>Y2</a:t>
            </a:r>
            <a:r>
              <a:rPr lang="en-GB" sz="2400" dirty="0">
                <a:latin typeface="+mn-lt"/>
              </a:rPr>
              <a:t>.</a:t>
            </a:r>
          </a:p>
        </p:txBody>
      </p:sp>
      <p:sp>
        <p:nvSpPr>
          <p:cNvPr id="19" name="Text Box 8">
            <a:extLst>
              <a:ext uri="{FF2B5EF4-FFF2-40B4-BE49-F238E27FC236}">
                <a16:creationId xmlns:a16="http://schemas.microsoft.com/office/drawing/2014/main" id="{9E10423B-9DAD-43CD-8129-FECD2F2B3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428" y="1558800"/>
            <a:ext cx="53537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i="1" dirty="0">
                <a:latin typeface="+mn-lt"/>
              </a:rPr>
              <a:t>Click on Y =</a:t>
            </a:r>
            <a:endParaRPr lang="en-GB" sz="2400" dirty="0">
              <a:latin typeface="+mn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9FB4AC0-F023-4C34-B361-1F825D848FE9}"/>
              </a:ext>
            </a:extLst>
          </p:cNvPr>
          <p:cNvSpPr/>
          <p:nvPr/>
        </p:nvSpPr>
        <p:spPr>
          <a:xfrm>
            <a:off x="7258231" y="4699285"/>
            <a:ext cx="1220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+mn-lt"/>
              </a:rPr>
              <a:t>ENTER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D05BB23-B17E-42BB-8863-FBFAF648243C}"/>
              </a:ext>
            </a:extLst>
          </p:cNvPr>
          <p:cNvSpPr/>
          <p:nvPr/>
        </p:nvSpPr>
        <p:spPr>
          <a:xfrm>
            <a:off x="3704785" y="5177623"/>
            <a:ext cx="3652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+mn-lt"/>
              </a:rPr>
              <a:t>Select the second graph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0F29AF4-C1BC-4C7A-9CB0-A4C7035B8F6C}"/>
              </a:ext>
            </a:extLst>
          </p:cNvPr>
          <p:cNvSpPr/>
          <p:nvPr/>
        </p:nvSpPr>
        <p:spPr>
          <a:xfrm>
            <a:off x="7258231" y="5177623"/>
            <a:ext cx="1220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+mn-lt"/>
              </a:rPr>
              <a:t>ENTER</a:t>
            </a:r>
          </a:p>
        </p:txBody>
      </p:sp>
      <p:sp>
        <p:nvSpPr>
          <p:cNvPr id="2" name="Rectangle 1">
            <a:hlinkClick r:id="rId4"/>
            <a:extLst>
              <a:ext uri="{FF2B5EF4-FFF2-40B4-BE49-F238E27FC236}">
                <a16:creationId xmlns:a16="http://schemas.microsoft.com/office/drawing/2014/main" id="{02EE7FB1-C141-EAC5-7C21-909C64D608F3}"/>
              </a:ext>
            </a:extLst>
          </p:cNvPr>
          <p:cNvSpPr/>
          <p:nvPr/>
        </p:nvSpPr>
        <p:spPr>
          <a:xfrm>
            <a:off x="8073550" y="6142894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3" name="Rectangle 2">
            <a:hlinkClick r:id="rId4"/>
            <a:extLst>
              <a:ext uri="{FF2B5EF4-FFF2-40B4-BE49-F238E27FC236}">
                <a16:creationId xmlns:a16="http://schemas.microsoft.com/office/drawing/2014/main" id="{E8E3A775-2384-A491-7E29-6B8D273F0F60}"/>
              </a:ext>
            </a:extLst>
          </p:cNvPr>
          <p:cNvSpPr/>
          <p:nvPr/>
        </p:nvSpPr>
        <p:spPr>
          <a:xfrm>
            <a:off x="800100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230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436568" y="695205"/>
            <a:ext cx="26056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latin typeface="Times New Roman" pitchFamily="18" charset="0"/>
              </a:rPr>
              <a:t>y </a:t>
            </a:r>
            <a:r>
              <a:rPr lang="en-GB" sz="2400" dirty="0"/>
              <a:t>= 3</a:t>
            </a:r>
            <a:r>
              <a:rPr lang="en-GB" sz="2400" i="1" dirty="0">
                <a:latin typeface="Times New Roman" pitchFamily="18" charset="0"/>
              </a:rPr>
              <a:t>x</a:t>
            </a:r>
            <a:r>
              <a:rPr lang="en-GB" sz="2400" dirty="0"/>
              <a:t> - 2</a:t>
            </a:r>
          </a:p>
          <a:p>
            <a:r>
              <a:rPr lang="en-GB" sz="2400" i="1" dirty="0">
                <a:latin typeface="Times New Roman" pitchFamily="18" charset="0"/>
              </a:rPr>
              <a:t>y </a:t>
            </a:r>
            <a:r>
              <a:rPr lang="en-GB" sz="2400" dirty="0"/>
              <a:t>= -2</a:t>
            </a:r>
            <a:r>
              <a:rPr lang="en-GB" sz="2400" i="1" dirty="0">
                <a:latin typeface="Times New Roman" pitchFamily="18" charset="0"/>
              </a:rPr>
              <a:t>x + </a:t>
            </a:r>
            <a:r>
              <a:rPr lang="en-GB" sz="2400" dirty="0"/>
              <a:t>13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349250" y="34916"/>
            <a:ext cx="8229600" cy="509028"/>
          </a:xfrm>
          <a:prstGeom prst="rect">
            <a:avLst/>
          </a:prstGeom>
        </p:spPr>
        <p:txBody>
          <a:bodyPr vert="horz" lIns="0" rIns="0" bIns="0" anchor="b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Solving simultaneous equations using the GDC</a:t>
            </a:r>
            <a:endParaRPr lang="en-GB" sz="3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7A2CC2-E6F4-4358-8C57-E4440132BFC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1" y="543944"/>
            <a:ext cx="2296581" cy="512064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61AB3E6-78A8-4FF8-8F97-590453D71385}"/>
              </a:ext>
            </a:extLst>
          </p:cNvPr>
          <p:cNvSpPr/>
          <p:nvPr/>
        </p:nvSpPr>
        <p:spPr>
          <a:xfrm>
            <a:off x="3704785" y="4699285"/>
            <a:ext cx="35400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+mn-lt"/>
              </a:rPr>
              <a:t>Select the first graph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9167C4-C7AA-49DE-9D15-A39E722DEC47}"/>
              </a:ext>
            </a:extLst>
          </p:cNvPr>
          <p:cNvSpPr/>
          <p:nvPr/>
        </p:nvSpPr>
        <p:spPr>
          <a:xfrm>
            <a:off x="3704786" y="4202559"/>
            <a:ext cx="35400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+mn-lt"/>
              </a:rPr>
              <a:t>Press 5 (intersect).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015C29-5DD2-490F-B246-D7515657CF8A}"/>
              </a:ext>
            </a:extLst>
          </p:cNvPr>
          <p:cNvSpPr/>
          <p:nvPr/>
        </p:nvSpPr>
        <p:spPr>
          <a:xfrm>
            <a:off x="3621428" y="3705833"/>
            <a:ext cx="1738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+mn-lt"/>
              </a:rPr>
              <a:t>Press 2nd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B0CF75A-F3DC-4EA2-8B0D-9F5E40C831AA}"/>
              </a:ext>
            </a:extLst>
          </p:cNvPr>
          <p:cNvSpPr/>
          <p:nvPr/>
        </p:nvSpPr>
        <p:spPr>
          <a:xfrm>
            <a:off x="5129176" y="3717520"/>
            <a:ext cx="1220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+mn-lt"/>
              </a:rPr>
              <a:t>CALC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8F40E23-D8CB-443C-8736-2BC9CF5BD193}"/>
              </a:ext>
            </a:extLst>
          </p:cNvPr>
          <p:cNvSpPr/>
          <p:nvPr/>
        </p:nvSpPr>
        <p:spPr>
          <a:xfrm>
            <a:off x="3704787" y="286314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>
                <a:latin typeface="+mn-lt"/>
              </a:rPr>
              <a:t>Press DRAW to draw a graph of the functions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8DD670D-BD58-443A-A041-7BD5DC4D1A87}"/>
              </a:ext>
            </a:extLst>
          </p:cNvPr>
          <p:cNvSpPr/>
          <p:nvPr/>
        </p:nvSpPr>
        <p:spPr>
          <a:xfrm>
            <a:off x="3704787" y="202046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>
                <a:latin typeface="+mn-lt"/>
              </a:rPr>
              <a:t>Type 3</a:t>
            </a:r>
            <a:r>
              <a:rPr lang="en-GB" i="1" dirty="0"/>
              <a:t>x</a:t>
            </a:r>
            <a:r>
              <a:rPr lang="en-GB" sz="2400" dirty="0">
                <a:latin typeface="+mn-lt"/>
              </a:rPr>
              <a:t> - 2 into </a:t>
            </a:r>
            <a:r>
              <a:rPr lang="en-GB" sz="2400" b="1" dirty="0">
                <a:latin typeface="+mn-lt"/>
              </a:rPr>
              <a:t>Y1</a:t>
            </a:r>
            <a:r>
              <a:rPr lang="en-GB" sz="2400" dirty="0">
                <a:latin typeface="+mn-lt"/>
              </a:rPr>
              <a:t> and </a:t>
            </a:r>
          </a:p>
          <a:p>
            <a:r>
              <a:rPr lang="en-GB" sz="2400" dirty="0">
                <a:latin typeface="+mn-lt"/>
              </a:rPr>
              <a:t>        -2</a:t>
            </a:r>
            <a:r>
              <a:rPr lang="en-GB" i="1" dirty="0"/>
              <a:t>x</a:t>
            </a:r>
            <a:r>
              <a:rPr lang="en-GB" sz="2400" dirty="0">
                <a:latin typeface="+mn-lt"/>
              </a:rPr>
              <a:t> + 13 into </a:t>
            </a:r>
            <a:r>
              <a:rPr lang="en-GB" sz="2400" b="1" dirty="0">
                <a:latin typeface="+mn-lt"/>
              </a:rPr>
              <a:t>Y2</a:t>
            </a:r>
            <a:r>
              <a:rPr lang="en-GB" sz="2400" dirty="0">
                <a:latin typeface="+mn-lt"/>
              </a:rPr>
              <a:t>.</a:t>
            </a:r>
          </a:p>
        </p:txBody>
      </p:sp>
      <p:sp>
        <p:nvSpPr>
          <p:cNvPr id="19" name="Text Box 8">
            <a:extLst>
              <a:ext uri="{FF2B5EF4-FFF2-40B4-BE49-F238E27FC236}">
                <a16:creationId xmlns:a16="http://schemas.microsoft.com/office/drawing/2014/main" id="{8866E54B-C683-4F3F-80D1-DF27C68C7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428" y="1558800"/>
            <a:ext cx="53537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i="1" dirty="0">
                <a:latin typeface="+mn-lt"/>
              </a:rPr>
              <a:t>Click on Y =</a:t>
            </a:r>
            <a:endParaRPr lang="en-GB" sz="2400" dirty="0">
              <a:latin typeface="+mn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D6F7EA5-1BC2-432B-B82E-29EC34928896}"/>
              </a:ext>
            </a:extLst>
          </p:cNvPr>
          <p:cNvSpPr/>
          <p:nvPr/>
        </p:nvSpPr>
        <p:spPr>
          <a:xfrm>
            <a:off x="7258231" y="4699285"/>
            <a:ext cx="1220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+mn-lt"/>
              </a:rPr>
              <a:t>ENTER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E5A9C58-AF3C-4443-B3EE-221A981F9D86}"/>
              </a:ext>
            </a:extLst>
          </p:cNvPr>
          <p:cNvSpPr/>
          <p:nvPr/>
        </p:nvSpPr>
        <p:spPr>
          <a:xfrm>
            <a:off x="3704785" y="5177623"/>
            <a:ext cx="3652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+mn-lt"/>
              </a:rPr>
              <a:t>Select the second graph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70AF31C-7B36-4CFC-B4CA-A7B4A24357C8}"/>
              </a:ext>
            </a:extLst>
          </p:cNvPr>
          <p:cNvSpPr/>
          <p:nvPr/>
        </p:nvSpPr>
        <p:spPr>
          <a:xfrm>
            <a:off x="7258231" y="5177623"/>
            <a:ext cx="1220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+mn-lt"/>
              </a:rPr>
              <a:t>ENTER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7D31F16-D92D-4A45-8E99-1C2857F04936}"/>
              </a:ext>
            </a:extLst>
          </p:cNvPr>
          <p:cNvSpPr/>
          <p:nvPr/>
        </p:nvSpPr>
        <p:spPr>
          <a:xfrm>
            <a:off x="3704785" y="5622033"/>
            <a:ext cx="3652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Guess a value</a:t>
            </a:r>
            <a:endParaRPr lang="en-GB" sz="2400" dirty="0">
              <a:latin typeface="+mn-l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307CE46-9F73-4351-A4A1-380D0F69D595}"/>
              </a:ext>
            </a:extLst>
          </p:cNvPr>
          <p:cNvSpPr/>
          <p:nvPr/>
        </p:nvSpPr>
        <p:spPr>
          <a:xfrm>
            <a:off x="7258231" y="5622033"/>
            <a:ext cx="1220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+mn-lt"/>
              </a:rPr>
              <a:t>ENTER</a:t>
            </a:r>
          </a:p>
        </p:txBody>
      </p:sp>
      <p:sp>
        <p:nvSpPr>
          <p:cNvPr id="2" name="Rectangle 1">
            <a:hlinkClick r:id="rId4"/>
            <a:extLst>
              <a:ext uri="{FF2B5EF4-FFF2-40B4-BE49-F238E27FC236}">
                <a16:creationId xmlns:a16="http://schemas.microsoft.com/office/drawing/2014/main" id="{DCE757BA-8BDB-B124-7D62-91730ACF2B22}"/>
              </a:ext>
            </a:extLst>
          </p:cNvPr>
          <p:cNvSpPr/>
          <p:nvPr/>
        </p:nvSpPr>
        <p:spPr>
          <a:xfrm>
            <a:off x="8073550" y="6142894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3" name="Rectangle 2">
            <a:hlinkClick r:id="rId4"/>
            <a:extLst>
              <a:ext uri="{FF2B5EF4-FFF2-40B4-BE49-F238E27FC236}">
                <a16:creationId xmlns:a16="http://schemas.microsoft.com/office/drawing/2014/main" id="{D79BDB35-59B8-D757-87BF-B1309AB39E01}"/>
              </a:ext>
            </a:extLst>
          </p:cNvPr>
          <p:cNvSpPr/>
          <p:nvPr/>
        </p:nvSpPr>
        <p:spPr>
          <a:xfrm>
            <a:off x="800100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427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436568" y="695205"/>
            <a:ext cx="26056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latin typeface="Times New Roman" pitchFamily="18" charset="0"/>
              </a:rPr>
              <a:t>y </a:t>
            </a:r>
            <a:r>
              <a:rPr lang="en-GB" sz="2400" dirty="0"/>
              <a:t>= 3</a:t>
            </a:r>
            <a:r>
              <a:rPr lang="en-GB" sz="2400" i="1" dirty="0">
                <a:latin typeface="Times New Roman" pitchFamily="18" charset="0"/>
              </a:rPr>
              <a:t>x</a:t>
            </a:r>
            <a:r>
              <a:rPr lang="en-GB" sz="2400" dirty="0"/>
              <a:t> - 2</a:t>
            </a:r>
          </a:p>
          <a:p>
            <a:r>
              <a:rPr lang="en-GB" sz="2400" i="1" dirty="0">
                <a:latin typeface="Times New Roman" pitchFamily="18" charset="0"/>
              </a:rPr>
              <a:t>y </a:t>
            </a:r>
            <a:r>
              <a:rPr lang="en-GB" sz="2400" dirty="0"/>
              <a:t>= -2</a:t>
            </a:r>
            <a:r>
              <a:rPr lang="en-GB" sz="2400" i="1" dirty="0">
                <a:latin typeface="Times New Roman" pitchFamily="18" charset="0"/>
              </a:rPr>
              <a:t>x + </a:t>
            </a:r>
            <a:r>
              <a:rPr lang="en-GB" sz="2400" dirty="0"/>
              <a:t>13</a:t>
            </a:r>
          </a:p>
        </p:txBody>
      </p:sp>
      <p:sp>
        <p:nvSpPr>
          <p:cNvPr id="7" name="Rectangle 6"/>
          <p:cNvSpPr/>
          <p:nvPr/>
        </p:nvSpPr>
        <p:spPr>
          <a:xfrm>
            <a:off x="3576806" y="6191182"/>
            <a:ext cx="44967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+mn-lt"/>
              </a:rPr>
              <a:t>So, the solution is </a:t>
            </a:r>
            <a:r>
              <a:rPr lang="en-GB" i="1" dirty="0"/>
              <a:t>x</a:t>
            </a:r>
            <a:r>
              <a:rPr lang="en-GB" sz="2400" dirty="0">
                <a:latin typeface="+mn-lt"/>
              </a:rPr>
              <a:t> = 3, </a:t>
            </a:r>
            <a:r>
              <a:rPr lang="en-GB" i="1" dirty="0"/>
              <a:t>y</a:t>
            </a:r>
            <a:r>
              <a:rPr lang="en-GB" sz="2400" dirty="0">
                <a:latin typeface="+mn-lt"/>
              </a:rPr>
              <a:t> = 7.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349250" y="34916"/>
            <a:ext cx="8229600" cy="509028"/>
          </a:xfrm>
          <a:prstGeom prst="rect">
            <a:avLst/>
          </a:prstGeom>
        </p:spPr>
        <p:txBody>
          <a:bodyPr vert="horz" lIns="0" rIns="0" bIns="0" anchor="b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Solving simultaneous equations using the GDC</a:t>
            </a:r>
            <a:endParaRPr lang="en-GB" sz="3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4E3446-DF5D-43B1-92EE-CB183099C9B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1" y="548640"/>
            <a:ext cx="2296581" cy="512064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AB92496-D410-4C1A-8F78-9BC9BDD8E06E}"/>
              </a:ext>
            </a:extLst>
          </p:cNvPr>
          <p:cNvSpPr/>
          <p:nvPr/>
        </p:nvSpPr>
        <p:spPr>
          <a:xfrm>
            <a:off x="3704785" y="4699285"/>
            <a:ext cx="35400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+mn-lt"/>
              </a:rPr>
              <a:t>Select the first graph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0422EC-2017-4B2B-B40E-9EE8A7CBBB32}"/>
              </a:ext>
            </a:extLst>
          </p:cNvPr>
          <p:cNvSpPr/>
          <p:nvPr/>
        </p:nvSpPr>
        <p:spPr>
          <a:xfrm>
            <a:off x="3704786" y="4202559"/>
            <a:ext cx="35400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+mn-lt"/>
              </a:rPr>
              <a:t>Press 5 (intersect).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32B510C-244F-41A1-9F96-49818DD8F142}"/>
              </a:ext>
            </a:extLst>
          </p:cNvPr>
          <p:cNvSpPr/>
          <p:nvPr/>
        </p:nvSpPr>
        <p:spPr>
          <a:xfrm>
            <a:off x="3621428" y="3705833"/>
            <a:ext cx="1738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+mn-lt"/>
              </a:rPr>
              <a:t>Press 2nd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C93C018-D596-42E6-9CBA-EF7C46658165}"/>
              </a:ext>
            </a:extLst>
          </p:cNvPr>
          <p:cNvSpPr/>
          <p:nvPr/>
        </p:nvSpPr>
        <p:spPr>
          <a:xfrm>
            <a:off x="5129176" y="3717520"/>
            <a:ext cx="1220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+mn-lt"/>
              </a:rPr>
              <a:t>CALC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C507FFD-AC7D-4DDF-A64E-3D6D6CBF4505}"/>
              </a:ext>
            </a:extLst>
          </p:cNvPr>
          <p:cNvSpPr/>
          <p:nvPr/>
        </p:nvSpPr>
        <p:spPr>
          <a:xfrm>
            <a:off x="3704787" y="286314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>
                <a:latin typeface="+mn-lt"/>
              </a:rPr>
              <a:t>Press DRAW to draw a graph of the functions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913B10-663D-443D-A6A0-8DA38313D475}"/>
              </a:ext>
            </a:extLst>
          </p:cNvPr>
          <p:cNvSpPr/>
          <p:nvPr/>
        </p:nvSpPr>
        <p:spPr>
          <a:xfrm>
            <a:off x="3704787" y="202046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>
                <a:latin typeface="+mn-lt"/>
              </a:rPr>
              <a:t>Type 3</a:t>
            </a:r>
            <a:r>
              <a:rPr lang="en-GB" i="1" dirty="0"/>
              <a:t>x</a:t>
            </a:r>
            <a:r>
              <a:rPr lang="en-GB" sz="2400" dirty="0">
                <a:latin typeface="+mn-lt"/>
              </a:rPr>
              <a:t> - 2 into </a:t>
            </a:r>
            <a:r>
              <a:rPr lang="en-GB" sz="2400" b="1" dirty="0">
                <a:latin typeface="+mn-lt"/>
              </a:rPr>
              <a:t>Y1</a:t>
            </a:r>
            <a:r>
              <a:rPr lang="en-GB" sz="2400" dirty="0">
                <a:latin typeface="+mn-lt"/>
              </a:rPr>
              <a:t> and </a:t>
            </a:r>
          </a:p>
          <a:p>
            <a:r>
              <a:rPr lang="en-GB" sz="2400" dirty="0">
                <a:latin typeface="+mn-lt"/>
              </a:rPr>
              <a:t>        -2</a:t>
            </a:r>
            <a:r>
              <a:rPr lang="en-GB" i="1" dirty="0"/>
              <a:t>x</a:t>
            </a:r>
            <a:r>
              <a:rPr lang="en-GB" sz="2400" dirty="0">
                <a:latin typeface="+mn-lt"/>
              </a:rPr>
              <a:t> + 13 into </a:t>
            </a:r>
            <a:r>
              <a:rPr lang="en-GB" sz="2400" b="1" dirty="0">
                <a:latin typeface="+mn-lt"/>
              </a:rPr>
              <a:t>Y2</a:t>
            </a:r>
            <a:r>
              <a:rPr lang="en-GB" sz="2400" dirty="0">
                <a:latin typeface="+mn-lt"/>
              </a:rPr>
              <a:t>.</a:t>
            </a:r>
          </a:p>
        </p:txBody>
      </p:sp>
      <p:sp>
        <p:nvSpPr>
          <p:cNvPr id="19" name="Text Box 8">
            <a:extLst>
              <a:ext uri="{FF2B5EF4-FFF2-40B4-BE49-F238E27FC236}">
                <a16:creationId xmlns:a16="http://schemas.microsoft.com/office/drawing/2014/main" id="{89894518-7B90-47D2-8318-1D19193B5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428" y="1558800"/>
            <a:ext cx="53537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i="1" dirty="0">
                <a:latin typeface="+mn-lt"/>
              </a:rPr>
              <a:t>Click on Y =</a:t>
            </a:r>
            <a:endParaRPr lang="en-GB" sz="2400" dirty="0">
              <a:latin typeface="+mn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7C0A5BB-69BE-4508-B1A4-F60A8189457D}"/>
              </a:ext>
            </a:extLst>
          </p:cNvPr>
          <p:cNvSpPr/>
          <p:nvPr/>
        </p:nvSpPr>
        <p:spPr>
          <a:xfrm>
            <a:off x="7258231" y="4699285"/>
            <a:ext cx="1220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+mn-lt"/>
              </a:rPr>
              <a:t>ENTER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E8D6726-D396-430D-B08A-28B53AC61E10}"/>
              </a:ext>
            </a:extLst>
          </p:cNvPr>
          <p:cNvSpPr/>
          <p:nvPr/>
        </p:nvSpPr>
        <p:spPr>
          <a:xfrm>
            <a:off x="3704785" y="5177623"/>
            <a:ext cx="3652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+mn-lt"/>
              </a:rPr>
              <a:t>Select the second graph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08F91A5-C19E-41DE-B503-1F509C3ACD26}"/>
              </a:ext>
            </a:extLst>
          </p:cNvPr>
          <p:cNvSpPr/>
          <p:nvPr/>
        </p:nvSpPr>
        <p:spPr>
          <a:xfrm>
            <a:off x="7258231" y="5177623"/>
            <a:ext cx="1220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+mn-lt"/>
              </a:rPr>
              <a:t>ENTER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565B379-0579-47DA-BE1C-E1F4D7C7785E}"/>
              </a:ext>
            </a:extLst>
          </p:cNvPr>
          <p:cNvSpPr/>
          <p:nvPr/>
        </p:nvSpPr>
        <p:spPr>
          <a:xfrm>
            <a:off x="3704785" y="5622033"/>
            <a:ext cx="3652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Guess a value</a:t>
            </a:r>
            <a:endParaRPr lang="en-GB" sz="2400" dirty="0">
              <a:latin typeface="+mn-l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05DAE29-119A-4D1F-9AC5-701E65695B80}"/>
              </a:ext>
            </a:extLst>
          </p:cNvPr>
          <p:cNvSpPr/>
          <p:nvPr/>
        </p:nvSpPr>
        <p:spPr>
          <a:xfrm>
            <a:off x="7258231" y="5622033"/>
            <a:ext cx="1220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+mn-lt"/>
              </a:rPr>
              <a:t>ENTER</a:t>
            </a:r>
          </a:p>
        </p:txBody>
      </p:sp>
      <p:sp>
        <p:nvSpPr>
          <p:cNvPr id="2" name="Rectangle 1">
            <a:hlinkClick r:id="rId4"/>
            <a:extLst>
              <a:ext uri="{FF2B5EF4-FFF2-40B4-BE49-F238E27FC236}">
                <a16:creationId xmlns:a16="http://schemas.microsoft.com/office/drawing/2014/main" id="{05E8C9A6-30A7-1D1E-A1FB-A3423FB7DF33}"/>
              </a:ext>
            </a:extLst>
          </p:cNvPr>
          <p:cNvSpPr/>
          <p:nvPr/>
        </p:nvSpPr>
        <p:spPr>
          <a:xfrm>
            <a:off x="8073550" y="6142894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3" name="Rectangle 2">
            <a:hlinkClick r:id="rId4"/>
            <a:extLst>
              <a:ext uri="{FF2B5EF4-FFF2-40B4-BE49-F238E27FC236}">
                <a16:creationId xmlns:a16="http://schemas.microsoft.com/office/drawing/2014/main" id="{2A95120C-723D-B7BD-49E0-4BE6F69C131E}"/>
              </a:ext>
            </a:extLst>
          </p:cNvPr>
          <p:cNvSpPr/>
          <p:nvPr/>
        </p:nvSpPr>
        <p:spPr>
          <a:xfrm>
            <a:off x="800100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19379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cage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F1229F4D-42CD-45F9-A346-0BEB3F4D814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9775" y="762000"/>
            <a:ext cx="4572000" cy="29374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4A3044-064E-4F4F-9A40-DCB022A1AF45}"/>
              </a:ext>
            </a:extLst>
          </p:cNvPr>
          <p:cNvSpPr txBox="1"/>
          <p:nvPr/>
        </p:nvSpPr>
        <p:spPr>
          <a:xfrm>
            <a:off x="1524000" y="205115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Thank you for using resources from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C7B91D-FA43-4DDC-AF24-F0D95F8771D8}"/>
              </a:ext>
            </a:extLst>
          </p:cNvPr>
          <p:cNvSpPr txBox="1"/>
          <p:nvPr/>
        </p:nvSpPr>
        <p:spPr>
          <a:xfrm>
            <a:off x="1816894" y="4050015"/>
            <a:ext cx="5815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https://www.mathssupport.org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331B16-2188-481D-902D-B24DB2D19006}"/>
              </a:ext>
            </a:extLst>
          </p:cNvPr>
          <p:cNvSpPr txBox="1"/>
          <p:nvPr/>
        </p:nvSpPr>
        <p:spPr>
          <a:xfrm>
            <a:off x="788194" y="448562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you have a special request, drop us an email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DDA8DB-4973-4CCB-A3BF-CDF0FC0B875C}"/>
              </a:ext>
            </a:extLst>
          </p:cNvPr>
          <p:cNvSpPr txBox="1"/>
          <p:nvPr/>
        </p:nvSpPr>
        <p:spPr>
          <a:xfrm>
            <a:off x="2286000" y="4896652"/>
            <a:ext cx="4852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info@mathssupport.org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" name="Rectangle 10">
            <a:hlinkClick r:id="rId5"/>
            <a:extLst>
              <a:ext uri="{FF2B5EF4-FFF2-40B4-BE49-F238E27FC236}">
                <a16:creationId xmlns:a16="http://schemas.microsoft.com/office/drawing/2014/main" id="{385B5B7E-21DC-4261-B654-DEFEDE6D8129}"/>
              </a:ext>
            </a:extLst>
          </p:cNvPr>
          <p:cNvSpPr/>
          <p:nvPr/>
        </p:nvSpPr>
        <p:spPr>
          <a:xfrm>
            <a:off x="8073550" y="6142894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2" name="Rectangle 11">
            <a:hlinkClick r:id="rId5"/>
            <a:extLst>
              <a:ext uri="{FF2B5EF4-FFF2-40B4-BE49-F238E27FC236}">
                <a16:creationId xmlns:a16="http://schemas.microsoft.com/office/drawing/2014/main" id="{F35685D4-CF87-4E82-8D62-66EF53CDEA76}"/>
              </a:ext>
            </a:extLst>
          </p:cNvPr>
          <p:cNvSpPr/>
          <p:nvPr/>
        </p:nvSpPr>
        <p:spPr>
          <a:xfrm>
            <a:off x="800100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8983EF-CE04-4600-8A87-8640EEF47371}"/>
              </a:ext>
            </a:extLst>
          </p:cNvPr>
          <p:cNvSpPr txBox="1"/>
          <p:nvPr/>
        </p:nvSpPr>
        <p:spPr>
          <a:xfrm>
            <a:off x="1524000" y="36576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more resources visit our website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8896E2-D8DB-4758-8A10-D5AAB1A6E5AC}"/>
              </a:ext>
            </a:extLst>
          </p:cNvPr>
          <p:cNvSpPr txBox="1"/>
          <p:nvPr/>
        </p:nvSpPr>
        <p:spPr>
          <a:xfrm>
            <a:off x="76200" y="5342672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Get 20% off in your next purchase from our website, just use this code when checkout: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MSUPPORT_20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228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1DABDD-32E4-E288-6B57-0A42179D1F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" y="1188720"/>
            <a:ext cx="2743200" cy="5215575"/>
          </a:xfrm>
          <a:prstGeom prst="rect">
            <a:avLst/>
          </a:prstGeom>
        </p:spPr>
      </p:pic>
      <p:sp>
        <p:nvSpPr>
          <p:cNvPr id="568325" name="Text Box 5"/>
          <p:cNvSpPr txBox="1">
            <a:spLocks noChangeArrowheads="1"/>
          </p:cNvSpPr>
          <p:nvPr/>
        </p:nvSpPr>
        <p:spPr bwMode="auto">
          <a:xfrm>
            <a:off x="277018" y="747827"/>
            <a:ext cx="85899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>
                <a:latin typeface="+mn-lt"/>
              </a:rPr>
              <a:t>Use your GDC to solve these simultaneous equations.</a:t>
            </a:r>
            <a:endParaRPr lang="en-GB" sz="2400" dirty="0">
              <a:latin typeface="+mn-lt"/>
            </a:endParaRPr>
          </a:p>
        </p:txBody>
      </p:sp>
      <p:sp>
        <p:nvSpPr>
          <p:cNvPr id="568328" name="Text Box 8"/>
          <p:cNvSpPr txBox="1">
            <a:spLocks noChangeArrowheads="1"/>
          </p:cNvSpPr>
          <p:nvPr/>
        </p:nvSpPr>
        <p:spPr bwMode="auto">
          <a:xfrm>
            <a:off x="4572000" y="1920240"/>
            <a:ext cx="43564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latin typeface="+mn-lt"/>
              </a:rPr>
              <a:t>Select </a:t>
            </a:r>
            <a:r>
              <a:rPr lang="en-US" sz="2400" i="1" dirty="0"/>
              <a:t>EQUATION </a:t>
            </a:r>
            <a:r>
              <a:rPr lang="en-US" dirty="0">
                <a:latin typeface="+mn-lt"/>
              </a:rPr>
              <a:t>from the main </a:t>
            </a:r>
            <a:r>
              <a:rPr lang="en-US" sz="2400" i="1" dirty="0"/>
              <a:t>MENU</a:t>
            </a:r>
            <a:endParaRPr lang="en-GB" sz="2400" dirty="0"/>
          </a:p>
        </p:txBody>
      </p:sp>
      <p:sp>
        <p:nvSpPr>
          <p:cNvPr id="2" name="Rectangle 1"/>
          <p:cNvSpPr/>
          <p:nvPr/>
        </p:nvSpPr>
        <p:spPr>
          <a:xfrm>
            <a:off x="6385992" y="1104443"/>
            <a:ext cx="26056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2</a:t>
            </a:r>
            <a:r>
              <a:rPr lang="en-GB" sz="2400" i="1" dirty="0">
                <a:latin typeface="Times New Roman" pitchFamily="18" charset="0"/>
              </a:rPr>
              <a:t>x</a:t>
            </a:r>
            <a:r>
              <a:rPr lang="en-GB" sz="2400" dirty="0"/>
              <a:t> - 3</a:t>
            </a:r>
            <a:r>
              <a:rPr lang="en-GB" sz="2400" i="1" dirty="0">
                <a:latin typeface="Times New Roman" pitchFamily="18" charset="0"/>
              </a:rPr>
              <a:t>y </a:t>
            </a:r>
            <a:r>
              <a:rPr lang="en-GB" sz="2400" dirty="0"/>
              <a:t>= 4</a:t>
            </a:r>
          </a:p>
          <a:p>
            <a:r>
              <a:rPr lang="en-GB" sz="2400" dirty="0"/>
              <a:t>3</a:t>
            </a:r>
            <a:r>
              <a:rPr lang="en-GB" sz="2400" i="1" dirty="0">
                <a:latin typeface="Times New Roman" pitchFamily="18" charset="0"/>
              </a:rPr>
              <a:t>x </a:t>
            </a:r>
            <a:r>
              <a:rPr lang="en-GB" sz="2400" dirty="0"/>
              <a:t>+</a:t>
            </a:r>
            <a:r>
              <a:rPr lang="en-GB" sz="2400" i="1" dirty="0">
                <a:latin typeface="Times New Roman" pitchFamily="18" charset="0"/>
              </a:rPr>
              <a:t> </a:t>
            </a:r>
            <a:r>
              <a:rPr lang="en-GB" sz="2400" dirty="0"/>
              <a:t>2</a:t>
            </a:r>
            <a:r>
              <a:rPr lang="en-GB" sz="2400" i="1" dirty="0">
                <a:latin typeface="Times New Roman" pitchFamily="18" charset="0"/>
              </a:rPr>
              <a:t>y </a:t>
            </a:r>
            <a:r>
              <a:rPr lang="en-GB" sz="2400" dirty="0"/>
              <a:t>= 19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349250" y="34916"/>
            <a:ext cx="8229600" cy="509028"/>
          </a:xfrm>
          <a:prstGeom prst="rect">
            <a:avLst/>
          </a:prstGeom>
        </p:spPr>
        <p:txBody>
          <a:bodyPr vert="horz" lIns="0" rIns="0" bIns="0" anchor="b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Solving simultaneous equations using the GDC</a:t>
            </a:r>
            <a:endParaRPr lang="en-GB" sz="3600" dirty="0"/>
          </a:p>
        </p:txBody>
      </p:sp>
      <p:sp>
        <p:nvSpPr>
          <p:cNvPr id="6" name="Rectangle 5">
            <a:hlinkClick r:id="rId4"/>
            <a:extLst>
              <a:ext uri="{FF2B5EF4-FFF2-40B4-BE49-F238E27FC236}">
                <a16:creationId xmlns:a16="http://schemas.microsoft.com/office/drawing/2014/main" id="{5275A3FF-302B-6A84-909D-461A82C7BA1D}"/>
              </a:ext>
            </a:extLst>
          </p:cNvPr>
          <p:cNvSpPr/>
          <p:nvPr/>
        </p:nvSpPr>
        <p:spPr>
          <a:xfrm>
            <a:off x="8073550" y="6142894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8" name="Rectangle 7">
            <a:hlinkClick r:id="rId4"/>
            <a:extLst>
              <a:ext uri="{FF2B5EF4-FFF2-40B4-BE49-F238E27FC236}">
                <a16:creationId xmlns:a16="http://schemas.microsoft.com/office/drawing/2014/main" id="{E29A56D8-F177-5538-0C5D-45A8436E7530}"/>
              </a:ext>
            </a:extLst>
          </p:cNvPr>
          <p:cNvSpPr/>
          <p:nvPr/>
        </p:nvSpPr>
        <p:spPr>
          <a:xfrm>
            <a:off x="800100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32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767BE38-4DE4-B3BE-92C5-6C49936E05D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" y="1188720"/>
            <a:ext cx="2743200" cy="5206838"/>
          </a:xfrm>
          <a:prstGeom prst="rect">
            <a:avLst/>
          </a:prstGeom>
        </p:spPr>
      </p:pic>
      <p:sp>
        <p:nvSpPr>
          <p:cNvPr id="568329" name="Text Box 9"/>
          <p:cNvSpPr txBox="1">
            <a:spLocks noChangeArrowheads="1"/>
          </p:cNvSpPr>
          <p:nvPr/>
        </p:nvSpPr>
        <p:spPr bwMode="auto">
          <a:xfrm>
            <a:off x="4572000" y="2996952"/>
            <a:ext cx="3816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latin typeface="+mn-lt"/>
              </a:rPr>
              <a:t>Then press F1 (SIMUL)</a:t>
            </a:r>
            <a:endParaRPr lang="en-GB" sz="2400" dirty="0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85992" y="1104443"/>
            <a:ext cx="26056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2</a:t>
            </a:r>
            <a:r>
              <a:rPr lang="en-GB" sz="2400" i="1" dirty="0">
                <a:latin typeface="Times New Roman" pitchFamily="18" charset="0"/>
              </a:rPr>
              <a:t>x</a:t>
            </a:r>
            <a:r>
              <a:rPr lang="en-GB" sz="2400" dirty="0"/>
              <a:t> - 3</a:t>
            </a:r>
            <a:r>
              <a:rPr lang="en-GB" sz="2400" i="1" dirty="0">
                <a:latin typeface="Times New Roman" pitchFamily="18" charset="0"/>
              </a:rPr>
              <a:t>y </a:t>
            </a:r>
            <a:r>
              <a:rPr lang="en-GB" sz="2400" dirty="0"/>
              <a:t>= 4</a:t>
            </a:r>
          </a:p>
          <a:p>
            <a:r>
              <a:rPr lang="en-GB" sz="2400" dirty="0"/>
              <a:t>3</a:t>
            </a:r>
            <a:r>
              <a:rPr lang="en-GB" sz="2400" i="1" dirty="0">
                <a:latin typeface="Times New Roman" pitchFamily="18" charset="0"/>
              </a:rPr>
              <a:t>x </a:t>
            </a:r>
            <a:r>
              <a:rPr lang="en-GB" sz="2400" dirty="0"/>
              <a:t>+</a:t>
            </a:r>
            <a:r>
              <a:rPr lang="en-GB" sz="2400" i="1" dirty="0">
                <a:latin typeface="Times New Roman" pitchFamily="18" charset="0"/>
              </a:rPr>
              <a:t> </a:t>
            </a:r>
            <a:r>
              <a:rPr lang="en-GB" sz="2400" dirty="0"/>
              <a:t>2</a:t>
            </a:r>
            <a:r>
              <a:rPr lang="en-GB" sz="2400" i="1" dirty="0">
                <a:latin typeface="Times New Roman" pitchFamily="18" charset="0"/>
              </a:rPr>
              <a:t>y </a:t>
            </a:r>
            <a:r>
              <a:rPr lang="en-GB" sz="2400" dirty="0"/>
              <a:t>= 19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349250" y="34916"/>
            <a:ext cx="8229600" cy="509028"/>
          </a:xfrm>
          <a:prstGeom prst="rect">
            <a:avLst/>
          </a:prstGeom>
        </p:spPr>
        <p:txBody>
          <a:bodyPr vert="horz" lIns="0" rIns="0" bIns="0" anchor="b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Solving simultaneous equations using the GDC</a:t>
            </a:r>
            <a:endParaRPr lang="en-GB" sz="3600" dirty="0"/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FD33C8DA-83AB-BD03-C385-DCB4A77D1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018" y="747827"/>
            <a:ext cx="85899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>
                <a:latin typeface="+mn-lt"/>
              </a:rPr>
              <a:t>Use your GDC to solve these simultaneous equations.</a:t>
            </a:r>
            <a:endParaRPr lang="en-GB" sz="2400" dirty="0">
              <a:latin typeface="+mn-lt"/>
            </a:endParaRP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E63CA4DF-8E35-3E06-B4D5-A51F9F709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920240"/>
            <a:ext cx="43564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latin typeface="+mn-lt"/>
              </a:rPr>
              <a:t>Select </a:t>
            </a:r>
            <a:r>
              <a:rPr lang="en-US" sz="2400" i="1" dirty="0"/>
              <a:t>EQUATION </a:t>
            </a:r>
            <a:r>
              <a:rPr lang="en-US" dirty="0">
                <a:latin typeface="+mn-lt"/>
              </a:rPr>
              <a:t>from the main </a:t>
            </a:r>
            <a:r>
              <a:rPr lang="en-US" sz="2400" i="1" dirty="0"/>
              <a:t>MENU</a:t>
            </a:r>
            <a:endParaRPr lang="en-GB" sz="2400" dirty="0"/>
          </a:p>
        </p:txBody>
      </p:sp>
      <p:sp>
        <p:nvSpPr>
          <p:cNvPr id="10" name="Rectangle 9">
            <a:hlinkClick r:id="rId4"/>
            <a:extLst>
              <a:ext uri="{FF2B5EF4-FFF2-40B4-BE49-F238E27FC236}">
                <a16:creationId xmlns:a16="http://schemas.microsoft.com/office/drawing/2014/main" id="{629FA07F-B0DD-C657-67FC-9B4569AFDFC3}"/>
              </a:ext>
            </a:extLst>
          </p:cNvPr>
          <p:cNvSpPr/>
          <p:nvPr/>
        </p:nvSpPr>
        <p:spPr>
          <a:xfrm>
            <a:off x="8073550" y="6142894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1" name="Rectangle 10">
            <a:hlinkClick r:id="rId4"/>
            <a:extLst>
              <a:ext uri="{FF2B5EF4-FFF2-40B4-BE49-F238E27FC236}">
                <a16:creationId xmlns:a16="http://schemas.microsoft.com/office/drawing/2014/main" id="{25617D2D-D8DD-07A7-1BB6-0D839CD92132}"/>
              </a:ext>
            </a:extLst>
          </p:cNvPr>
          <p:cNvSpPr/>
          <p:nvPr/>
        </p:nvSpPr>
        <p:spPr>
          <a:xfrm>
            <a:off x="800100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0073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067042F-F5A4-8CC0-79CD-313C5ACB462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" y="1188720"/>
            <a:ext cx="2743200" cy="5198102"/>
          </a:xfrm>
          <a:prstGeom prst="rect">
            <a:avLst/>
          </a:prstGeom>
        </p:spPr>
      </p:pic>
      <p:sp>
        <p:nvSpPr>
          <p:cNvPr id="568329" name="Text Box 9"/>
          <p:cNvSpPr txBox="1">
            <a:spLocks noChangeArrowheads="1"/>
          </p:cNvSpPr>
          <p:nvPr/>
        </p:nvSpPr>
        <p:spPr bwMode="auto">
          <a:xfrm>
            <a:off x="4572000" y="2998800"/>
            <a:ext cx="3816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latin typeface="+mn-lt"/>
              </a:rPr>
              <a:t>Then press F1 (SIML)</a:t>
            </a:r>
            <a:endParaRPr lang="en-GB" sz="2400" dirty="0">
              <a:latin typeface="+mn-lt"/>
            </a:endParaRPr>
          </a:p>
        </p:txBody>
      </p:sp>
      <p:sp>
        <p:nvSpPr>
          <p:cNvPr id="568330" name="Text Box 10"/>
          <p:cNvSpPr txBox="1">
            <a:spLocks noChangeArrowheads="1"/>
          </p:cNvSpPr>
          <p:nvPr/>
        </p:nvSpPr>
        <p:spPr bwMode="auto">
          <a:xfrm>
            <a:off x="4572000" y="3789040"/>
            <a:ext cx="43564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latin typeface="+mn-lt"/>
              </a:rPr>
              <a:t>We have two unknowns in our equations so, press F1 (2)</a:t>
            </a:r>
            <a:endParaRPr lang="en-GB" sz="2400" dirty="0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85992" y="1104443"/>
            <a:ext cx="26056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2</a:t>
            </a:r>
            <a:r>
              <a:rPr lang="en-GB" sz="2400" i="1" dirty="0">
                <a:latin typeface="Times New Roman" pitchFamily="18" charset="0"/>
              </a:rPr>
              <a:t>x</a:t>
            </a:r>
            <a:r>
              <a:rPr lang="en-GB" sz="2400" dirty="0"/>
              <a:t> - 3</a:t>
            </a:r>
            <a:r>
              <a:rPr lang="en-GB" sz="2400" i="1" dirty="0">
                <a:latin typeface="Times New Roman" pitchFamily="18" charset="0"/>
              </a:rPr>
              <a:t>y </a:t>
            </a:r>
            <a:r>
              <a:rPr lang="en-GB" sz="2400" dirty="0"/>
              <a:t>= 4</a:t>
            </a:r>
          </a:p>
          <a:p>
            <a:r>
              <a:rPr lang="en-GB" sz="2400" dirty="0"/>
              <a:t>3</a:t>
            </a:r>
            <a:r>
              <a:rPr lang="en-GB" sz="2400" i="1" dirty="0">
                <a:latin typeface="Times New Roman" pitchFamily="18" charset="0"/>
              </a:rPr>
              <a:t>x </a:t>
            </a:r>
            <a:r>
              <a:rPr lang="en-GB" sz="2400" dirty="0"/>
              <a:t>+</a:t>
            </a:r>
            <a:r>
              <a:rPr lang="en-GB" sz="2400" i="1" dirty="0">
                <a:latin typeface="Times New Roman" pitchFamily="18" charset="0"/>
              </a:rPr>
              <a:t> </a:t>
            </a:r>
            <a:r>
              <a:rPr lang="en-GB" sz="2400" dirty="0"/>
              <a:t>2</a:t>
            </a:r>
            <a:r>
              <a:rPr lang="en-GB" sz="2400" i="1" dirty="0">
                <a:latin typeface="Times New Roman" pitchFamily="18" charset="0"/>
              </a:rPr>
              <a:t>y </a:t>
            </a:r>
            <a:r>
              <a:rPr lang="en-GB" sz="2400" dirty="0"/>
              <a:t>= 19</a:t>
            </a: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349250" y="34916"/>
            <a:ext cx="8229600" cy="509028"/>
          </a:xfrm>
          <a:prstGeom prst="rect">
            <a:avLst/>
          </a:prstGeom>
        </p:spPr>
        <p:txBody>
          <a:bodyPr vert="horz" lIns="0" rIns="0" bIns="0" anchor="b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Solving simultaneous equations using the GDC</a:t>
            </a:r>
            <a:endParaRPr lang="en-GB" sz="3600" dirty="0"/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078464BD-49B5-7817-DB8E-46A5F2E7C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018" y="747827"/>
            <a:ext cx="85899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>
                <a:latin typeface="+mn-lt"/>
              </a:rPr>
              <a:t>Use your GDC to solve these simultaneous equations.</a:t>
            </a:r>
            <a:endParaRPr lang="en-GB" sz="2400" dirty="0">
              <a:latin typeface="+mn-lt"/>
            </a:endParaRP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2C017117-FD4C-DBAD-A6FD-63BA082D5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920240"/>
            <a:ext cx="43564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latin typeface="+mn-lt"/>
              </a:rPr>
              <a:t>Select </a:t>
            </a:r>
            <a:r>
              <a:rPr lang="en-US" sz="2400" i="1" dirty="0"/>
              <a:t>EQUATION </a:t>
            </a:r>
            <a:r>
              <a:rPr lang="en-US" dirty="0">
                <a:latin typeface="+mn-lt"/>
              </a:rPr>
              <a:t>from the main </a:t>
            </a:r>
            <a:r>
              <a:rPr lang="en-US" sz="2400" i="1" dirty="0"/>
              <a:t>MENU</a:t>
            </a:r>
            <a:endParaRPr lang="en-GB" sz="2400" dirty="0"/>
          </a:p>
        </p:txBody>
      </p:sp>
      <p:sp>
        <p:nvSpPr>
          <p:cNvPr id="10" name="Rectangle 9">
            <a:hlinkClick r:id="rId4"/>
            <a:extLst>
              <a:ext uri="{FF2B5EF4-FFF2-40B4-BE49-F238E27FC236}">
                <a16:creationId xmlns:a16="http://schemas.microsoft.com/office/drawing/2014/main" id="{C2DB4E99-C6C7-FBAA-7E51-CB8EB8437B2C}"/>
              </a:ext>
            </a:extLst>
          </p:cNvPr>
          <p:cNvSpPr/>
          <p:nvPr/>
        </p:nvSpPr>
        <p:spPr>
          <a:xfrm>
            <a:off x="8073550" y="6142894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1" name="Rectangle 10">
            <a:hlinkClick r:id="rId4"/>
            <a:extLst>
              <a:ext uri="{FF2B5EF4-FFF2-40B4-BE49-F238E27FC236}">
                <a16:creationId xmlns:a16="http://schemas.microsoft.com/office/drawing/2014/main" id="{1D5F68F9-7894-583F-C627-0929B6567789}"/>
              </a:ext>
            </a:extLst>
          </p:cNvPr>
          <p:cNvSpPr/>
          <p:nvPr/>
        </p:nvSpPr>
        <p:spPr>
          <a:xfrm>
            <a:off x="800100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5496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31926CF-F10B-3E71-2AE2-6C697C6796D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" y="1188720"/>
            <a:ext cx="2788920" cy="5266973"/>
          </a:xfrm>
          <a:prstGeom prst="rect">
            <a:avLst/>
          </a:prstGeom>
        </p:spPr>
      </p:pic>
      <p:sp>
        <p:nvSpPr>
          <p:cNvPr id="568329" name="Text Box 9"/>
          <p:cNvSpPr txBox="1">
            <a:spLocks noChangeArrowheads="1"/>
          </p:cNvSpPr>
          <p:nvPr/>
        </p:nvSpPr>
        <p:spPr bwMode="auto">
          <a:xfrm>
            <a:off x="4572000" y="2998800"/>
            <a:ext cx="3816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latin typeface="+mn-lt"/>
              </a:rPr>
              <a:t>Then press F1 (SIML)</a:t>
            </a:r>
            <a:endParaRPr lang="en-GB" sz="2400" dirty="0">
              <a:latin typeface="+mn-lt"/>
            </a:endParaRPr>
          </a:p>
        </p:txBody>
      </p:sp>
      <p:sp>
        <p:nvSpPr>
          <p:cNvPr id="568330" name="Text Box 10"/>
          <p:cNvSpPr txBox="1">
            <a:spLocks noChangeArrowheads="1"/>
          </p:cNvSpPr>
          <p:nvPr/>
        </p:nvSpPr>
        <p:spPr bwMode="auto">
          <a:xfrm>
            <a:off x="4572000" y="3790800"/>
            <a:ext cx="43564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latin typeface="+mn-lt"/>
              </a:rPr>
              <a:t>We have two unknowns in our equations so, press F1 (2)</a:t>
            </a:r>
            <a:endParaRPr lang="en-GB" sz="2400" dirty="0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85992" y="1104443"/>
            <a:ext cx="26056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2</a:t>
            </a:r>
            <a:r>
              <a:rPr lang="en-GB" sz="2400" i="1" dirty="0">
                <a:latin typeface="Times New Roman" pitchFamily="18" charset="0"/>
              </a:rPr>
              <a:t>x</a:t>
            </a:r>
            <a:r>
              <a:rPr lang="en-GB" sz="2400" dirty="0"/>
              <a:t> - 3</a:t>
            </a:r>
            <a:r>
              <a:rPr lang="en-GB" sz="2400" i="1" dirty="0">
                <a:latin typeface="Times New Roman" pitchFamily="18" charset="0"/>
              </a:rPr>
              <a:t>y </a:t>
            </a:r>
            <a:r>
              <a:rPr lang="en-GB" sz="2400" dirty="0"/>
              <a:t>= 4</a:t>
            </a:r>
          </a:p>
          <a:p>
            <a:r>
              <a:rPr lang="en-GB" sz="2400" dirty="0"/>
              <a:t>3</a:t>
            </a:r>
            <a:r>
              <a:rPr lang="en-GB" sz="2400" i="1" dirty="0">
                <a:latin typeface="Times New Roman" pitchFamily="18" charset="0"/>
              </a:rPr>
              <a:t>x </a:t>
            </a:r>
            <a:r>
              <a:rPr lang="en-GB" sz="2400" dirty="0"/>
              <a:t>+</a:t>
            </a:r>
            <a:r>
              <a:rPr lang="en-GB" sz="2400" i="1" dirty="0">
                <a:latin typeface="Times New Roman" pitchFamily="18" charset="0"/>
              </a:rPr>
              <a:t> </a:t>
            </a:r>
            <a:r>
              <a:rPr lang="en-GB" sz="2400" dirty="0"/>
              <a:t>2</a:t>
            </a:r>
            <a:r>
              <a:rPr lang="en-GB" sz="2400" i="1" dirty="0">
                <a:latin typeface="Times New Roman" pitchFamily="18" charset="0"/>
              </a:rPr>
              <a:t>y </a:t>
            </a:r>
            <a:r>
              <a:rPr lang="en-GB" sz="2400" dirty="0"/>
              <a:t>= 19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0" y="486916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>
                <a:latin typeface="+mn-lt"/>
              </a:rPr>
              <a:t>Enter the coefficients of the equations as shown, pressing EXE after each entry.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349250" y="34916"/>
            <a:ext cx="8229600" cy="509028"/>
          </a:xfrm>
          <a:prstGeom prst="rect">
            <a:avLst/>
          </a:prstGeom>
        </p:spPr>
        <p:txBody>
          <a:bodyPr vert="horz" lIns="0" rIns="0" bIns="0" anchor="b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Solving simultaneous equations using the GDC</a:t>
            </a:r>
            <a:endParaRPr lang="en-GB" sz="3600" dirty="0"/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71AD97BF-1B5F-E479-19D3-5339A60D0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018" y="747827"/>
            <a:ext cx="85899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>
                <a:latin typeface="+mn-lt"/>
              </a:rPr>
              <a:t>Use your GDC to solve these simultaneous equations.</a:t>
            </a:r>
            <a:endParaRPr lang="en-GB" sz="2400" dirty="0">
              <a:latin typeface="+mn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5F5AE4D-8762-97C0-C144-8E1DD6B8AFA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" y="1191060"/>
            <a:ext cx="2743200" cy="520683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CED6199-5B4F-9255-9CC9-6B6D0A573122}"/>
              </a:ext>
            </a:extLst>
          </p:cNvPr>
          <p:cNvSpPr/>
          <p:nvPr/>
        </p:nvSpPr>
        <p:spPr>
          <a:xfrm>
            <a:off x="3563888" y="6209519"/>
            <a:ext cx="53645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+mn-lt"/>
              </a:rPr>
              <a:t>Press F1 (SOLV) to solve the system</a:t>
            </a: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36C19DE3-B8C6-5437-6748-DCB8AA72B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920240"/>
            <a:ext cx="43564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latin typeface="+mn-lt"/>
              </a:rPr>
              <a:t>Select </a:t>
            </a:r>
            <a:r>
              <a:rPr lang="en-US" sz="2400" i="1" dirty="0"/>
              <a:t>EQUATION </a:t>
            </a:r>
            <a:r>
              <a:rPr lang="en-US" dirty="0">
                <a:latin typeface="+mn-lt"/>
              </a:rPr>
              <a:t>from the main </a:t>
            </a:r>
            <a:r>
              <a:rPr lang="en-US" sz="2400" i="1" dirty="0"/>
              <a:t>MENU</a:t>
            </a:r>
            <a:endParaRPr lang="en-GB" sz="2400" dirty="0"/>
          </a:p>
        </p:txBody>
      </p:sp>
      <p:sp>
        <p:nvSpPr>
          <p:cNvPr id="14" name="Rectangle 13">
            <a:hlinkClick r:id="rId5"/>
            <a:extLst>
              <a:ext uri="{FF2B5EF4-FFF2-40B4-BE49-F238E27FC236}">
                <a16:creationId xmlns:a16="http://schemas.microsoft.com/office/drawing/2014/main" id="{7A97529A-CA22-95CE-2AC7-CA27FFE22D80}"/>
              </a:ext>
            </a:extLst>
          </p:cNvPr>
          <p:cNvSpPr/>
          <p:nvPr/>
        </p:nvSpPr>
        <p:spPr>
          <a:xfrm>
            <a:off x="8073550" y="6142894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5" name="Rectangle 14">
            <a:hlinkClick r:id="rId5"/>
            <a:extLst>
              <a:ext uri="{FF2B5EF4-FFF2-40B4-BE49-F238E27FC236}">
                <a16:creationId xmlns:a16="http://schemas.microsoft.com/office/drawing/2014/main" id="{CA7E3605-1E19-A9BA-DD46-176593958688}"/>
              </a:ext>
            </a:extLst>
          </p:cNvPr>
          <p:cNvSpPr/>
          <p:nvPr/>
        </p:nvSpPr>
        <p:spPr>
          <a:xfrm>
            <a:off x="800100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780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9" name="Text Box 9"/>
          <p:cNvSpPr txBox="1">
            <a:spLocks noChangeArrowheads="1"/>
          </p:cNvSpPr>
          <p:nvPr/>
        </p:nvSpPr>
        <p:spPr bwMode="auto">
          <a:xfrm>
            <a:off x="4572000" y="2998800"/>
            <a:ext cx="3816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latin typeface="+mn-lt"/>
              </a:rPr>
              <a:t>Then press F1 (SIML)</a:t>
            </a:r>
            <a:endParaRPr lang="en-GB" sz="2400" dirty="0">
              <a:latin typeface="+mn-lt"/>
            </a:endParaRPr>
          </a:p>
        </p:txBody>
      </p:sp>
      <p:sp>
        <p:nvSpPr>
          <p:cNvPr id="568330" name="Text Box 10"/>
          <p:cNvSpPr txBox="1">
            <a:spLocks noChangeArrowheads="1"/>
          </p:cNvSpPr>
          <p:nvPr/>
        </p:nvSpPr>
        <p:spPr bwMode="auto">
          <a:xfrm>
            <a:off x="4572000" y="3790800"/>
            <a:ext cx="43564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latin typeface="+mn-lt"/>
              </a:rPr>
              <a:t>We have two unknowns in our equations so, press F1 (2)</a:t>
            </a:r>
            <a:endParaRPr lang="en-GB" sz="2400" dirty="0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85992" y="1104443"/>
            <a:ext cx="26056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2</a:t>
            </a:r>
            <a:r>
              <a:rPr lang="en-GB" sz="2400" i="1" dirty="0">
                <a:latin typeface="Times New Roman" pitchFamily="18" charset="0"/>
              </a:rPr>
              <a:t>x</a:t>
            </a:r>
            <a:r>
              <a:rPr lang="en-GB" sz="2400" dirty="0"/>
              <a:t> - 3</a:t>
            </a:r>
            <a:r>
              <a:rPr lang="en-GB" sz="2400" i="1" dirty="0">
                <a:latin typeface="Times New Roman" pitchFamily="18" charset="0"/>
              </a:rPr>
              <a:t>y </a:t>
            </a:r>
            <a:r>
              <a:rPr lang="en-GB" sz="2400" dirty="0"/>
              <a:t>= 4</a:t>
            </a:r>
          </a:p>
          <a:p>
            <a:r>
              <a:rPr lang="en-GB" sz="2400" dirty="0"/>
              <a:t>3</a:t>
            </a:r>
            <a:r>
              <a:rPr lang="en-GB" sz="2400" i="1" dirty="0">
                <a:latin typeface="Times New Roman" pitchFamily="18" charset="0"/>
              </a:rPr>
              <a:t>x </a:t>
            </a:r>
            <a:r>
              <a:rPr lang="en-GB" sz="2400" dirty="0"/>
              <a:t>+</a:t>
            </a:r>
            <a:r>
              <a:rPr lang="en-GB" sz="2400" i="1" dirty="0">
                <a:latin typeface="Times New Roman" pitchFamily="18" charset="0"/>
              </a:rPr>
              <a:t> </a:t>
            </a:r>
            <a:r>
              <a:rPr lang="en-GB" sz="2400" dirty="0"/>
              <a:t>2</a:t>
            </a:r>
            <a:r>
              <a:rPr lang="en-GB" sz="2400" i="1" dirty="0">
                <a:latin typeface="Times New Roman" pitchFamily="18" charset="0"/>
              </a:rPr>
              <a:t>y </a:t>
            </a:r>
            <a:r>
              <a:rPr lang="en-GB" sz="2400" dirty="0"/>
              <a:t>= 19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0" y="486916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>
                <a:latin typeface="+mn-lt"/>
              </a:rPr>
              <a:t>Enter the coefficients of the equations as shown, pressing EXE after each entry.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810" y="6031543"/>
            <a:ext cx="15538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cs typeface="Times New Roman" panose="02020603050405020304" pitchFamily="18" charset="0"/>
              </a:rPr>
              <a:t>x</a:t>
            </a:r>
            <a:r>
              <a:rPr lang="en-GB" sz="2400" dirty="0">
                <a:latin typeface="+mn-lt"/>
              </a:rPr>
              <a:t> = 5</a:t>
            </a: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349250" y="34916"/>
            <a:ext cx="8229600" cy="509028"/>
          </a:xfrm>
          <a:prstGeom prst="rect">
            <a:avLst/>
          </a:prstGeom>
        </p:spPr>
        <p:txBody>
          <a:bodyPr vert="horz" lIns="0" rIns="0" bIns="0" anchor="b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Solving simultaneous equations using the GDC</a:t>
            </a:r>
            <a:endParaRPr lang="en-GB" sz="3600" dirty="0"/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139C7FBB-B68F-4068-935F-F21F8075A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018" y="747827"/>
            <a:ext cx="85899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>
                <a:latin typeface="+mn-lt"/>
              </a:rPr>
              <a:t>Use your GDC to solve these simultaneous equations.</a:t>
            </a:r>
            <a:endParaRPr lang="en-GB" sz="2400" dirty="0"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D32667-4049-C41D-16FE-8E392AB78EA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" y="1188720"/>
            <a:ext cx="2743200" cy="518936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14734AF-7DCE-4CA2-570E-C662C07E3BD9}"/>
              </a:ext>
            </a:extLst>
          </p:cNvPr>
          <p:cNvSpPr/>
          <p:nvPr/>
        </p:nvSpPr>
        <p:spPr>
          <a:xfrm>
            <a:off x="6141146" y="6023682"/>
            <a:ext cx="15538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cs typeface="Times New Roman" panose="02020603050405020304" pitchFamily="18" charset="0"/>
              </a:rPr>
              <a:t>y</a:t>
            </a:r>
            <a:r>
              <a:rPr lang="en-GB" sz="2400" dirty="0">
                <a:latin typeface="+mn-lt"/>
              </a:rPr>
              <a:t> = 2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544AC8DC-CF7A-38B0-AF28-BAD208E69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920240"/>
            <a:ext cx="43564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latin typeface="+mn-lt"/>
              </a:rPr>
              <a:t>Select </a:t>
            </a:r>
            <a:r>
              <a:rPr lang="en-US" sz="2400" i="1" dirty="0"/>
              <a:t>EQUATION </a:t>
            </a:r>
            <a:r>
              <a:rPr lang="en-US" dirty="0">
                <a:latin typeface="+mn-lt"/>
              </a:rPr>
              <a:t>from the main </a:t>
            </a:r>
            <a:r>
              <a:rPr lang="en-US" sz="2400" i="1" dirty="0"/>
              <a:t>MENU</a:t>
            </a:r>
            <a:endParaRPr lang="en-GB" sz="2400" dirty="0"/>
          </a:p>
        </p:txBody>
      </p:sp>
      <p:sp>
        <p:nvSpPr>
          <p:cNvPr id="13" name="Rectangle 12">
            <a:hlinkClick r:id="rId4" action="ppaction://hlinksldjump"/>
            <a:extLst>
              <a:ext uri="{FF2B5EF4-FFF2-40B4-BE49-F238E27FC236}">
                <a16:creationId xmlns:a16="http://schemas.microsoft.com/office/drawing/2014/main" id="{F9F101AB-591E-9862-5C63-AC1BF571F632}"/>
              </a:ext>
            </a:extLst>
          </p:cNvPr>
          <p:cNvSpPr/>
          <p:nvPr/>
        </p:nvSpPr>
        <p:spPr>
          <a:xfrm>
            <a:off x="262008" y="87455"/>
            <a:ext cx="8725435" cy="65653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hlinkClick r:id="rId5"/>
            <a:extLst>
              <a:ext uri="{FF2B5EF4-FFF2-40B4-BE49-F238E27FC236}">
                <a16:creationId xmlns:a16="http://schemas.microsoft.com/office/drawing/2014/main" id="{9685D4BA-92D9-AB0B-0681-449058F7B58C}"/>
              </a:ext>
            </a:extLst>
          </p:cNvPr>
          <p:cNvSpPr/>
          <p:nvPr/>
        </p:nvSpPr>
        <p:spPr>
          <a:xfrm>
            <a:off x="8073550" y="6142894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5" name="Rectangle 14">
            <a:hlinkClick r:id="rId5"/>
            <a:extLst>
              <a:ext uri="{FF2B5EF4-FFF2-40B4-BE49-F238E27FC236}">
                <a16:creationId xmlns:a16="http://schemas.microsoft.com/office/drawing/2014/main" id="{8778692C-6049-90CD-5596-3E350BEE880C}"/>
              </a:ext>
            </a:extLst>
          </p:cNvPr>
          <p:cNvSpPr/>
          <p:nvPr/>
        </p:nvSpPr>
        <p:spPr>
          <a:xfrm>
            <a:off x="800100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0453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5" name="Text Box 5"/>
          <p:cNvSpPr txBox="1">
            <a:spLocks noChangeArrowheads="1"/>
          </p:cNvSpPr>
          <p:nvPr/>
        </p:nvSpPr>
        <p:spPr bwMode="auto">
          <a:xfrm>
            <a:off x="277018" y="747827"/>
            <a:ext cx="85899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>
                <a:latin typeface="+mn-lt"/>
              </a:rPr>
              <a:t>Use your GDC to solve these simultaneous equations.</a:t>
            </a:r>
            <a:endParaRPr lang="en-GB" sz="2400" dirty="0">
              <a:latin typeface="+mn-lt"/>
            </a:endParaRPr>
          </a:p>
        </p:txBody>
      </p:sp>
      <p:sp>
        <p:nvSpPr>
          <p:cNvPr id="568328" name="Text Box 8"/>
          <p:cNvSpPr txBox="1">
            <a:spLocks noChangeArrowheads="1"/>
          </p:cNvSpPr>
          <p:nvPr/>
        </p:nvSpPr>
        <p:spPr bwMode="auto">
          <a:xfrm>
            <a:off x="4572000" y="1920240"/>
            <a:ext cx="43564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P</a:t>
            </a:r>
            <a:r>
              <a:rPr lang="en-US" sz="2400" dirty="0">
                <a:latin typeface="+mn-lt"/>
              </a:rPr>
              <a:t>ress the key </a:t>
            </a:r>
            <a:r>
              <a:rPr lang="en-US" sz="2400" i="1" dirty="0"/>
              <a:t>APPS</a:t>
            </a:r>
            <a:endParaRPr lang="en-GB" sz="2400" dirty="0"/>
          </a:p>
        </p:txBody>
      </p:sp>
      <p:sp>
        <p:nvSpPr>
          <p:cNvPr id="2" name="Rectangle 1"/>
          <p:cNvSpPr/>
          <p:nvPr/>
        </p:nvSpPr>
        <p:spPr>
          <a:xfrm>
            <a:off x="6385992" y="1104443"/>
            <a:ext cx="26056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2</a:t>
            </a:r>
            <a:r>
              <a:rPr lang="en-GB" sz="2400" i="1" dirty="0">
                <a:latin typeface="Times New Roman" pitchFamily="18" charset="0"/>
              </a:rPr>
              <a:t>x</a:t>
            </a:r>
            <a:r>
              <a:rPr lang="en-GB" sz="2400" dirty="0"/>
              <a:t> - 3</a:t>
            </a:r>
            <a:r>
              <a:rPr lang="en-GB" sz="2400" i="1" dirty="0">
                <a:latin typeface="Times New Roman" pitchFamily="18" charset="0"/>
              </a:rPr>
              <a:t>y </a:t>
            </a:r>
            <a:r>
              <a:rPr lang="en-GB" sz="2400" dirty="0"/>
              <a:t>= 4</a:t>
            </a:r>
          </a:p>
          <a:p>
            <a:r>
              <a:rPr lang="en-GB" sz="2400" dirty="0"/>
              <a:t>3</a:t>
            </a:r>
            <a:r>
              <a:rPr lang="en-GB" sz="2400" i="1" dirty="0">
                <a:latin typeface="Times New Roman" pitchFamily="18" charset="0"/>
              </a:rPr>
              <a:t>x </a:t>
            </a:r>
            <a:r>
              <a:rPr lang="en-GB" sz="2400" dirty="0"/>
              <a:t>+</a:t>
            </a:r>
            <a:r>
              <a:rPr lang="en-GB" sz="2400" i="1" dirty="0">
                <a:latin typeface="Times New Roman" pitchFamily="18" charset="0"/>
              </a:rPr>
              <a:t> </a:t>
            </a:r>
            <a:r>
              <a:rPr lang="en-GB" sz="2400" dirty="0"/>
              <a:t>2</a:t>
            </a:r>
            <a:r>
              <a:rPr lang="en-GB" sz="2400" i="1" dirty="0">
                <a:latin typeface="Times New Roman" pitchFamily="18" charset="0"/>
              </a:rPr>
              <a:t>y </a:t>
            </a:r>
            <a:r>
              <a:rPr lang="en-GB" sz="2400" dirty="0"/>
              <a:t>= 19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349250" y="34916"/>
            <a:ext cx="8229600" cy="509028"/>
          </a:xfrm>
          <a:prstGeom prst="rect">
            <a:avLst/>
          </a:prstGeom>
        </p:spPr>
        <p:txBody>
          <a:bodyPr vert="horz" lIns="0" rIns="0" bIns="0" anchor="b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Solving simultaneous equations using the GDC</a:t>
            </a:r>
            <a:endParaRPr lang="en-GB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F1F301-0A9E-1C98-96E9-329E706E214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" y="1187701"/>
            <a:ext cx="2213844" cy="5120640"/>
          </a:xfrm>
          <a:prstGeom prst="rect">
            <a:avLst/>
          </a:prstGeom>
        </p:spPr>
      </p:pic>
      <p:sp>
        <p:nvSpPr>
          <p:cNvPr id="6" name="Rectangle 5">
            <a:hlinkClick r:id="rId4"/>
            <a:extLst>
              <a:ext uri="{FF2B5EF4-FFF2-40B4-BE49-F238E27FC236}">
                <a16:creationId xmlns:a16="http://schemas.microsoft.com/office/drawing/2014/main" id="{5CBFE078-C43E-3CA6-DBE4-E61C0B80331A}"/>
              </a:ext>
            </a:extLst>
          </p:cNvPr>
          <p:cNvSpPr/>
          <p:nvPr/>
        </p:nvSpPr>
        <p:spPr>
          <a:xfrm>
            <a:off x="8073550" y="6142894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8" name="Rectangle 7">
            <a:hlinkClick r:id="rId4"/>
            <a:extLst>
              <a:ext uri="{FF2B5EF4-FFF2-40B4-BE49-F238E27FC236}">
                <a16:creationId xmlns:a16="http://schemas.microsoft.com/office/drawing/2014/main" id="{609D3DD9-F50B-F12A-FC83-0366F7CA0AEA}"/>
              </a:ext>
            </a:extLst>
          </p:cNvPr>
          <p:cNvSpPr/>
          <p:nvPr/>
        </p:nvSpPr>
        <p:spPr>
          <a:xfrm>
            <a:off x="800100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671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32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9" name="Text Box 9"/>
          <p:cNvSpPr txBox="1">
            <a:spLocks noChangeArrowheads="1"/>
          </p:cNvSpPr>
          <p:nvPr/>
        </p:nvSpPr>
        <p:spPr bwMode="auto">
          <a:xfrm>
            <a:off x="4477780" y="2520404"/>
            <a:ext cx="3816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latin typeface="+mn-lt"/>
              </a:rPr>
              <a:t>Then press 9 (PlySmlt2)</a:t>
            </a:r>
            <a:endParaRPr lang="en-GB" sz="2400" dirty="0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85992" y="1104443"/>
            <a:ext cx="26056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2</a:t>
            </a:r>
            <a:r>
              <a:rPr lang="en-GB" sz="2400" i="1" dirty="0">
                <a:latin typeface="Times New Roman" pitchFamily="18" charset="0"/>
              </a:rPr>
              <a:t>x</a:t>
            </a:r>
            <a:r>
              <a:rPr lang="en-GB" sz="2400" dirty="0"/>
              <a:t> - 3</a:t>
            </a:r>
            <a:r>
              <a:rPr lang="en-GB" sz="2400" i="1" dirty="0">
                <a:latin typeface="Times New Roman" pitchFamily="18" charset="0"/>
              </a:rPr>
              <a:t>y </a:t>
            </a:r>
            <a:r>
              <a:rPr lang="en-GB" sz="2400" dirty="0"/>
              <a:t>= 4</a:t>
            </a:r>
          </a:p>
          <a:p>
            <a:r>
              <a:rPr lang="en-GB" sz="2400" dirty="0"/>
              <a:t>3</a:t>
            </a:r>
            <a:r>
              <a:rPr lang="en-GB" sz="2400" i="1" dirty="0">
                <a:latin typeface="Times New Roman" pitchFamily="18" charset="0"/>
              </a:rPr>
              <a:t>x </a:t>
            </a:r>
            <a:r>
              <a:rPr lang="en-GB" sz="2400" dirty="0"/>
              <a:t>+</a:t>
            </a:r>
            <a:r>
              <a:rPr lang="en-GB" sz="2400" i="1" dirty="0">
                <a:latin typeface="Times New Roman" pitchFamily="18" charset="0"/>
              </a:rPr>
              <a:t> </a:t>
            </a:r>
            <a:r>
              <a:rPr lang="en-GB" sz="2400" dirty="0"/>
              <a:t>2</a:t>
            </a:r>
            <a:r>
              <a:rPr lang="en-GB" sz="2400" i="1" dirty="0">
                <a:latin typeface="Times New Roman" pitchFamily="18" charset="0"/>
              </a:rPr>
              <a:t>y </a:t>
            </a:r>
            <a:r>
              <a:rPr lang="en-GB" sz="2400" dirty="0"/>
              <a:t>= 19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349250" y="34916"/>
            <a:ext cx="8229600" cy="509028"/>
          </a:xfrm>
          <a:prstGeom prst="rect">
            <a:avLst/>
          </a:prstGeom>
        </p:spPr>
        <p:txBody>
          <a:bodyPr vert="horz" lIns="0" rIns="0" bIns="0" anchor="b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Solving simultaneous equations using the GDC</a:t>
            </a:r>
            <a:endParaRPr lang="en-GB" sz="3600" dirty="0"/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FD33C8DA-83AB-BD03-C385-DCB4A77D1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018" y="747827"/>
            <a:ext cx="85899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>
                <a:latin typeface="+mn-lt"/>
              </a:rPr>
              <a:t>Use your GDC to solve these simultaneous equations.</a:t>
            </a:r>
            <a:endParaRPr lang="en-GB" sz="2400" dirty="0">
              <a:latin typeface="+mn-lt"/>
            </a:endParaRP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E63CA4DF-8E35-3E06-B4D5-A51F9F709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920240"/>
            <a:ext cx="43564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P</a:t>
            </a:r>
            <a:r>
              <a:rPr lang="en-US" sz="2400" dirty="0">
                <a:latin typeface="+mn-lt"/>
              </a:rPr>
              <a:t>ress the key </a:t>
            </a:r>
            <a:r>
              <a:rPr lang="en-US" sz="2400" i="1" dirty="0"/>
              <a:t>APPS</a:t>
            </a:r>
            <a:endParaRPr lang="en-GB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0BFE85-C97E-892D-7662-7CB0C086F4F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" y="1188720"/>
            <a:ext cx="2207484" cy="5120640"/>
          </a:xfrm>
          <a:prstGeom prst="rect">
            <a:avLst/>
          </a:prstGeom>
        </p:spPr>
      </p:pic>
      <p:sp>
        <p:nvSpPr>
          <p:cNvPr id="6" name="Rectangle 5">
            <a:hlinkClick r:id="rId4"/>
            <a:extLst>
              <a:ext uri="{FF2B5EF4-FFF2-40B4-BE49-F238E27FC236}">
                <a16:creationId xmlns:a16="http://schemas.microsoft.com/office/drawing/2014/main" id="{BE530AB7-100B-AFFD-8A5C-96BA2B72E795}"/>
              </a:ext>
            </a:extLst>
          </p:cNvPr>
          <p:cNvSpPr/>
          <p:nvPr/>
        </p:nvSpPr>
        <p:spPr>
          <a:xfrm>
            <a:off x="8073550" y="6142894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0" name="Rectangle 9">
            <a:hlinkClick r:id="rId4"/>
            <a:extLst>
              <a:ext uri="{FF2B5EF4-FFF2-40B4-BE49-F238E27FC236}">
                <a16:creationId xmlns:a16="http://schemas.microsoft.com/office/drawing/2014/main" id="{44975E38-F2CA-EE58-ED22-FA776FCD08CA}"/>
              </a:ext>
            </a:extLst>
          </p:cNvPr>
          <p:cNvSpPr/>
          <p:nvPr/>
        </p:nvSpPr>
        <p:spPr>
          <a:xfrm>
            <a:off x="800100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0363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ersonalizado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6F3622A-F203-43A4-8C2F-280BD01DFCEC}" vid="{3423C24D-59EF-4E21-8638-57C4530C0052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4b_IBAA</Template>
  <TotalTime>1514</TotalTime>
  <Words>1567</Words>
  <Application>Microsoft Office PowerPoint</Application>
  <PresentationFormat>On-screen Show (4:3)</PresentationFormat>
  <Paragraphs>271</Paragraphs>
  <Slides>29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Comic Sans MS</vt:lpstr>
      <vt:lpstr>Times New Roman</vt:lpstr>
      <vt:lpstr>Wingdings 2</vt:lpstr>
      <vt:lpstr>Theme1</vt:lpstr>
      <vt:lpstr>Solving simultaneous equations using GDC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Maths Support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Simultaneous equations using GDC</dc:title>
  <dc:creator>Mathssupport</dc:creator>
  <cp:lastModifiedBy>Orlando Hurtado</cp:lastModifiedBy>
  <cp:revision>37</cp:revision>
  <dcterms:created xsi:type="dcterms:W3CDTF">2013-03-14T02:46:58Z</dcterms:created>
  <dcterms:modified xsi:type="dcterms:W3CDTF">2022-08-10T03:07:15Z</dcterms:modified>
</cp:coreProperties>
</file>