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42" r:id="rId3"/>
    <p:sldId id="343" r:id="rId4"/>
    <p:sldId id="344" r:id="rId5"/>
    <p:sldId id="345" r:id="rId6"/>
    <p:sldId id="347" r:id="rId7"/>
    <p:sldId id="346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26 February 2021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solve power equations.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Power equations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9C6A33BD-08AB-4B68-89FD-F6A0FFDCD01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912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/>
              <a:t>Power Equations</a:t>
            </a:r>
            <a:endParaRPr lang="en-US" b="1" dirty="0"/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C9130CD8-2B00-44F4-964F-7D82332CA395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371600"/>
            <a:ext cx="8534400" cy="1600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4000" b="1" u="sng"/>
              <a:t>Power equations</a:t>
            </a:r>
            <a:r>
              <a:rPr lang="en-US" sz="4000"/>
              <a:t> are equations involving powers with ‘unknowns’ as the base.</a:t>
            </a:r>
            <a:endParaRPr lang="en-US" sz="4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0023286-BD71-4206-88C1-48531B3F4DCD}"/>
              </a:ext>
            </a:extLst>
          </p:cNvPr>
          <p:cNvSpPr/>
          <p:nvPr/>
        </p:nvSpPr>
        <p:spPr>
          <a:xfrm>
            <a:off x="1752600" y="3200400"/>
            <a:ext cx="502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For </a:t>
            </a:r>
            <a:r>
              <a:rPr lang="en-US" sz="4000" dirty="0">
                <a:latin typeface="+mn-lt"/>
              </a:rPr>
              <a:t>example</a:t>
            </a:r>
            <a:r>
              <a:rPr lang="en-US" sz="4000" dirty="0"/>
              <a:t> </a:t>
            </a:r>
            <a:r>
              <a:rPr lang="en-US" sz="4000" b="1" dirty="0">
                <a:cs typeface="Times New Roman" pitchFamily="18" charset="0"/>
              </a:rPr>
              <a:t> </a:t>
            </a:r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baseline="30000" dirty="0">
                <a:cs typeface="Times New Roman" pitchFamily="18" charset="0"/>
              </a:rPr>
              <a:t>3</a:t>
            </a:r>
            <a:r>
              <a:rPr lang="en-US" sz="4000" b="1" dirty="0">
                <a:cs typeface="Times New Roman" pitchFamily="18" charset="0"/>
              </a:rPr>
              <a:t> = 27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80198DA-ADAD-44F4-8F55-F4C6B962D87C}"/>
              </a:ext>
            </a:extLst>
          </p:cNvPr>
          <p:cNvSpPr/>
          <p:nvPr/>
        </p:nvSpPr>
        <p:spPr>
          <a:xfrm>
            <a:off x="4800600" y="4136886"/>
            <a:ext cx="1245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3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33B3BC5-2760-44F4-9CDD-0A672BC0AE0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57912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/>
              <a:t>Power Equations</a:t>
            </a:r>
            <a:endParaRPr lang="en-US" b="1" dirty="0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C738C37-75CD-4062-8920-B4F84A838831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371600"/>
            <a:ext cx="853440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</a:pPr>
            <a:r>
              <a:rPr lang="en-US" sz="3600"/>
              <a:t>More generally,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</a:pPr>
            <a:r>
              <a:rPr lang="en-US" sz="3600"/>
              <a:t>if 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/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/>
              <a:t>, where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/>
              <a:t> </a:t>
            </a:r>
            <a:r>
              <a:rPr lang="en-US" sz="3600">
                <a:latin typeface="Cambria Math" panose="02040503050406030204" pitchFamily="18" charset="0"/>
                <a:ea typeface="Cambria Math" panose="02040503050406030204" pitchFamily="18" charset="0"/>
              </a:rPr>
              <a:t>∈ ℤ</a:t>
            </a:r>
            <a:r>
              <a:rPr lang="en-US" sz="3600" baseline="3000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3600"/>
              <a:t>, and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>
                <a:latin typeface="Cambria Math" panose="02040503050406030204" pitchFamily="18" charset="0"/>
                <a:ea typeface="Cambria Math" panose="02040503050406030204" pitchFamily="18" charset="0"/>
              </a:rPr>
              <a:t> &gt; 2</a:t>
            </a:r>
            <a:r>
              <a:rPr lang="en-US" sz="3600"/>
              <a:t>, then.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69D714-CC86-460B-9C1E-746A4CC5913F}"/>
                  </a:ext>
                </a:extLst>
              </p:cNvPr>
              <p:cNvSpPr/>
              <p:nvPr/>
            </p:nvSpPr>
            <p:spPr>
              <a:xfrm>
                <a:off x="304800" y="3043003"/>
                <a:ext cx="8534400" cy="7242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latin typeface="+mn-lt"/>
                  </a:rPr>
                  <a:t>If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n</a:t>
                </a:r>
                <a:r>
                  <a:rPr lang="en-US" sz="3600" dirty="0">
                    <a:latin typeface="+mn-lt"/>
                  </a:rPr>
                  <a:t> is odd and </a:t>
                </a:r>
                <a:r>
                  <a:rPr lang="en-US" sz="3600" i="1" dirty="0" err="1">
                    <a:cs typeface="Times New Roman" panose="02020603050405020304" pitchFamily="18" charset="0"/>
                  </a:rPr>
                  <a:t>x</a:t>
                </a:r>
                <a:r>
                  <a:rPr lang="en-US" sz="3600" i="1" baseline="30000" dirty="0" err="1">
                    <a:cs typeface="Times New Roman" panose="02020603050405020304" pitchFamily="18" charset="0"/>
                  </a:rPr>
                  <a:t>n</a:t>
                </a:r>
                <a:r>
                  <a:rPr lang="en-US" sz="3600" dirty="0"/>
                  <a:t> </a:t>
                </a:r>
                <a:r>
                  <a:rPr lang="en-US" sz="3600" dirty="0">
                    <a:cs typeface="Times New Roman" panose="02020603050405020304" pitchFamily="18" charset="0"/>
                  </a:rPr>
                  <a:t>=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k</a:t>
                </a:r>
                <a:r>
                  <a:rPr lang="en-US" sz="3600" dirty="0">
                    <a:latin typeface="+mn-lt"/>
                  </a:rPr>
                  <a:t>, then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n-US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69D714-CC86-460B-9C1E-746A4CC59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3003"/>
                <a:ext cx="8534400" cy="724237"/>
              </a:xfrm>
              <a:prstGeom prst="rect">
                <a:avLst/>
              </a:prstGeom>
              <a:blipFill>
                <a:blip r:embed="rId3"/>
                <a:stretch>
                  <a:fillRect l="-1929" t="-5882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7C37F0C-34EE-4B3F-9FE8-9B4BF900D55E}"/>
                  </a:ext>
                </a:extLst>
              </p:cNvPr>
              <p:cNvSpPr/>
              <p:nvPr/>
            </p:nvSpPr>
            <p:spPr>
              <a:xfrm>
                <a:off x="304800" y="4024283"/>
                <a:ext cx="8534400" cy="1258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latin typeface="+mn-lt"/>
                  </a:rPr>
                  <a:t>If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n</a:t>
                </a:r>
                <a:r>
                  <a:rPr lang="en-US" sz="3600" dirty="0">
                    <a:latin typeface="+mn-lt"/>
                  </a:rPr>
                  <a:t> is even and </a:t>
                </a:r>
                <a:r>
                  <a:rPr lang="en-US" sz="3600" i="1" dirty="0" err="1">
                    <a:cs typeface="Times New Roman" panose="02020603050405020304" pitchFamily="18" charset="0"/>
                  </a:rPr>
                  <a:t>x</a:t>
                </a:r>
                <a:r>
                  <a:rPr lang="en-US" sz="3600" i="1" baseline="30000" dirty="0" err="1">
                    <a:cs typeface="Times New Roman" panose="02020603050405020304" pitchFamily="18" charset="0"/>
                  </a:rPr>
                  <a:t>n</a:t>
                </a:r>
                <a:r>
                  <a:rPr lang="en-US" sz="3600" dirty="0"/>
                  <a:t> </a:t>
                </a:r>
                <a:r>
                  <a:rPr lang="en-US" sz="3600" dirty="0">
                    <a:cs typeface="Times New Roman" panose="02020603050405020304" pitchFamily="18" charset="0"/>
                  </a:rPr>
                  <a:t>=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k</a:t>
                </a:r>
                <a:r>
                  <a:rPr lang="en-US" sz="3600" dirty="0">
                    <a:latin typeface="+mn-lt"/>
                  </a:rPr>
                  <a:t>, where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k &gt; </a:t>
                </a:r>
                <a:r>
                  <a:rPr lang="en-US" sz="3600" dirty="0">
                    <a:latin typeface="+mn-lt"/>
                  </a:rPr>
                  <a:t>0, then </a:t>
                </a:r>
                <a:r>
                  <a:rPr lang="en-US" sz="36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n-US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7C37F0C-34EE-4B3F-9FE8-9B4BF900D5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024283"/>
                <a:ext cx="8534400" cy="1258037"/>
              </a:xfrm>
              <a:prstGeom prst="rect">
                <a:avLst/>
              </a:prstGeom>
              <a:blipFill>
                <a:blip r:embed="rId4"/>
                <a:stretch>
                  <a:fillRect l="-1929" t="-8213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444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E199E85-5720-41C3-8DFE-194DC372AB0B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96092"/>
            <a:ext cx="7772400" cy="6941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Solve by equating exponents</a:t>
            </a:r>
            <a:endParaRPr lang="en-US" dirty="0"/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ABAE0FD3-91CD-49F2-AFEC-0B357A80D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068" y="4303473"/>
            <a:ext cx="2443298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0DDC2C-1EDF-4C06-86F1-F669FFA019E7}"/>
              </a:ext>
            </a:extLst>
          </p:cNvPr>
          <p:cNvSpPr/>
          <p:nvPr/>
        </p:nvSpPr>
        <p:spPr>
          <a:xfrm>
            <a:off x="4705342" y="1930230"/>
            <a:ext cx="1417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dirty="0">
                <a:cs typeface="Times New Roman" pitchFamily="18" charset="0"/>
              </a:rPr>
              <a:t> = 6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623E3-135E-4F63-B428-2259CCF2D395}"/>
              </a:ext>
            </a:extLst>
          </p:cNvPr>
          <p:cNvSpPr/>
          <p:nvPr/>
        </p:nvSpPr>
        <p:spPr>
          <a:xfrm>
            <a:off x="4917070" y="3519598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 </a:t>
            </a:r>
            <a:endParaRPr lang="en-GB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DE99BD-4632-4BE1-8CB1-3AE0C0A9A77C}"/>
              </a:ext>
            </a:extLst>
          </p:cNvPr>
          <p:cNvSpPr/>
          <p:nvPr/>
        </p:nvSpPr>
        <p:spPr>
          <a:xfrm>
            <a:off x="5058728" y="4444830"/>
            <a:ext cx="2159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≈ ±2.45</a:t>
            </a:r>
            <a:endParaRPr lang="en-GB" sz="4000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F5774AA1-977B-4E34-92CC-89927AA2D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18" y="1101731"/>
            <a:ext cx="8329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Use your calculator to solve for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, giving your answer to 3 sf: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7075A8-9F11-4854-8F63-34661417E853}"/>
                  </a:ext>
                </a:extLst>
              </p:cNvPr>
              <p:cNvSpPr/>
              <p:nvPr/>
            </p:nvSpPr>
            <p:spPr>
              <a:xfrm>
                <a:off x="5824478" y="3447621"/>
                <a:ext cx="1339085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7075A8-9F11-4854-8F63-34661417E8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478" y="3447621"/>
                <a:ext cx="1339085" cy="780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C4879EF-EC30-4238-9590-9CD9E003422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811" y="2284173"/>
            <a:ext cx="2092590" cy="39986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B29C70-AFAA-4B93-B4A8-1FD46AF7F71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1276" y="2304136"/>
            <a:ext cx="2092590" cy="39986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89BB42-6D78-48C9-9C91-BF8B6CE66D9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5815" y="2284172"/>
            <a:ext cx="2092590" cy="39986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4089A5E-B8B9-4FF3-B6C9-68F9D5BF4694}"/>
                  </a:ext>
                </a:extLst>
              </p:cNvPr>
              <p:cNvSpPr/>
              <p:nvPr/>
            </p:nvSpPr>
            <p:spPr>
              <a:xfrm>
                <a:off x="5606610" y="2700598"/>
                <a:ext cx="955966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4089A5E-B8B9-4FF3-B6C9-68F9D5BF46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610" y="2700598"/>
                <a:ext cx="955966" cy="7804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E2D6EB4-B04B-4004-80CA-4E0059B3988B}"/>
                  </a:ext>
                </a:extLst>
              </p:cNvPr>
              <p:cNvSpPr/>
              <p:nvPr/>
            </p:nvSpPr>
            <p:spPr>
              <a:xfrm>
                <a:off x="4264161" y="2700598"/>
                <a:ext cx="1484351" cy="796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4000" dirty="0"/>
                  <a:t> =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E2D6EB4-B04B-4004-80CA-4E0059B398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161" y="2700598"/>
                <a:ext cx="1484351" cy="796180"/>
              </a:xfrm>
              <a:prstGeom prst="rect">
                <a:avLst/>
              </a:prstGeom>
              <a:blipFill>
                <a:blip r:embed="rId8"/>
                <a:stretch>
                  <a:fillRect t="-2290" r="-13580" b="-32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: Rounded Corners 8">
            <a:extLst>
              <a:ext uri="{FF2B5EF4-FFF2-40B4-BE49-F238E27FC236}">
                <a16:creationId xmlns:a16="http://schemas.microsoft.com/office/drawing/2014/main" id="{2FAF50B4-4829-4A4E-9CE5-04200E9E229A}"/>
              </a:ext>
            </a:extLst>
          </p:cNvPr>
          <p:cNvSpPr/>
          <p:nvPr/>
        </p:nvSpPr>
        <p:spPr>
          <a:xfrm>
            <a:off x="929797" y="4102872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1A3312BC-FA93-4755-90C4-8D04CAA6B5A7}"/>
              </a:ext>
            </a:extLst>
          </p:cNvPr>
          <p:cNvSpPr/>
          <p:nvPr/>
        </p:nvSpPr>
        <p:spPr>
          <a:xfrm>
            <a:off x="1219200" y="4328171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8">
            <a:extLst>
              <a:ext uri="{FF2B5EF4-FFF2-40B4-BE49-F238E27FC236}">
                <a16:creationId xmlns:a16="http://schemas.microsoft.com/office/drawing/2014/main" id="{C31499AD-4C36-4851-B8A2-3AB96BA5AAE9}"/>
              </a:ext>
            </a:extLst>
          </p:cNvPr>
          <p:cNvSpPr/>
          <p:nvPr/>
        </p:nvSpPr>
        <p:spPr>
          <a:xfrm>
            <a:off x="1628032" y="5418270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EC156E14-6EB5-415D-8AA6-473BEB2604A7}"/>
              </a:ext>
            </a:extLst>
          </p:cNvPr>
          <p:cNvSpPr/>
          <p:nvPr/>
        </p:nvSpPr>
        <p:spPr>
          <a:xfrm>
            <a:off x="2325758" y="5999920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194935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1725" y="84456"/>
                </a:lnTo>
                <a:cubicBezTo>
                  <a:pt x="231725" y="94828"/>
                  <a:pt x="205307" y="124611"/>
                  <a:pt x="194935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A66FBAD1-DE7F-4B47-866C-459F0397F950}"/>
              </a:ext>
            </a:extLst>
          </p:cNvPr>
          <p:cNvSpPr/>
          <p:nvPr/>
        </p:nvSpPr>
        <p:spPr>
          <a:xfrm>
            <a:off x="1216426" y="4857567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0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10" grpId="0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03A6E8E-4506-4E76-9C87-3ACA6CE19FAA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96092"/>
            <a:ext cx="7772400" cy="6941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Solve by equating exponents</a:t>
            </a:r>
            <a:endParaRPr lang="en-US" dirty="0"/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E60018C2-A208-450E-B5D0-D2AB3892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915" y="4429973"/>
            <a:ext cx="2443298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5CB92E-8D81-4BAE-984F-085B34F633F3}"/>
              </a:ext>
            </a:extLst>
          </p:cNvPr>
          <p:cNvSpPr/>
          <p:nvPr/>
        </p:nvSpPr>
        <p:spPr>
          <a:xfrm>
            <a:off x="4884002" y="2094830"/>
            <a:ext cx="30732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dirty="0">
                <a:cs typeface="Times New Roman" pitchFamily="18" charset="0"/>
              </a:rPr>
              <a:t> = 13, </a:t>
            </a:r>
            <a:r>
              <a:rPr lang="en-US" sz="4000" i="1" dirty="0">
                <a:cs typeface="Times New Roman" panose="02020603050405020304" pitchFamily="18" charset="0"/>
              </a:rPr>
              <a:t>x &gt; </a:t>
            </a:r>
            <a:r>
              <a:rPr lang="en-US" sz="4000" dirty="0">
                <a:latin typeface="+mn-lt"/>
              </a:rPr>
              <a:t>0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D19EF3-913C-46FA-B14F-C4B6E0699181}"/>
              </a:ext>
            </a:extLst>
          </p:cNvPr>
          <p:cNvSpPr/>
          <p:nvPr/>
        </p:nvSpPr>
        <p:spPr>
          <a:xfrm>
            <a:off x="4724427" y="2963192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 </a:t>
            </a:r>
            <a:endParaRPr lang="en-GB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EBCF5E-D266-4EDB-B551-107DB3B2D842}"/>
              </a:ext>
            </a:extLst>
          </p:cNvPr>
          <p:cNvSpPr/>
          <p:nvPr/>
        </p:nvSpPr>
        <p:spPr>
          <a:xfrm>
            <a:off x="5237388" y="4609430"/>
            <a:ext cx="18774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≈ 3.61</a:t>
            </a:r>
            <a:endParaRPr lang="en-GB" sz="4000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23A1459-8EF3-4B3F-8F17-BFB6CCBD5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18" y="1101731"/>
            <a:ext cx="8329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Use your calculator to solve for x, giving your answer to 3 sf: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3BF9368-B140-4FC4-BF96-0DF616E5E31C}"/>
                  </a:ext>
                </a:extLst>
              </p:cNvPr>
              <p:cNvSpPr/>
              <p:nvPr/>
            </p:nvSpPr>
            <p:spPr>
              <a:xfrm>
                <a:off x="5631835" y="2891215"/>
                <a:ext cx="1262140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3BF9368-B140-4FC4-BF96-0DF616E5E3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835" y="2891215"/>
                <a:ext cx="1262140" cy="780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9A8A4B36-161D-4B64-96F7-943D2AC3A1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811" y="2284173"/>
            <a:ext cx="2092590" cy="39986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0F4B6A-F995-488E-9F51-A20CB4EDF6B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492" y="2306503"/>
            <a:ext cx="2092590" cy="39986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189FBD9-DF2F-42A1-BF57-8D90FF93F95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2286" y="2328834"/>
            <a:ext cx="2092590" cy="3998673"/>
          </a:xfrm>
          <a:prstGeom prst="rect">
            <a:avLst/>
          </a:prstGeom>
        </p:spPr>
      </p:pic>
      <p:sp>
        <p:nvSpPr>
          <p:cNvPr id="14" name="Rectangle: Rounded Corners 8">
            <a:extLst>
              <a:ext uri="{FF2B5EF4-FFF2-40B4-BE49-F238E27FC236}">
                <a16:creationId xmlns:a16="http://schemas.microsoft.com/office/drawing/2014/main" id="{AD170564-A905-4A9A-887F-326F76BC1CF1}"/>
              </a:ext>
            </a:extLst>
          </p:cNvPr>
          <p:cNvSpPr/>
          <p:nvPr/>
        </p:nvSpPr>
        <p:spPr>
          <a:xfrm>
            <a:off x="929797" y="4102872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8">
            <a:extLst>
              <a:ext uri="{FF2B5EF4-FFF2-40B4-BE49-F238E27FC236}">
                <a16:creationId xmlns:a16="http://schemas.microsoft.com/office/drawing/2014/main" id="{E4649D90-D657-445F-B537-5391DB84232F}"/>
              </a:ext>
            </a:extLst>
          </p:cNvPr>
          <p:cNvSpPr/>
          <p:nvPr/>
        </p:nvSpPr>
        <p:spPr>
          <a:xfrm>
            <a:off x="1219200" y="4328171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8">
            <a:extLst>
              <a:ext uri="{FF2B5EF4-FFF2-40B4-BE49-F238E27FC236}">
                <a16:creationId xmlns:a16="http://schemas.microsoft.com/office/drawing/2014/main" id="{9DED2510-5DEB-4F75-A99B-95DDEFB87D53}"/>
              </a:ext>
            </a:extLst>
          </p:cNvPr>
          <p:cNvSpPr/>
          <p:nvPr/>
        </p:nvSpPr>
        <p:spPr>
          <a:xfrm>
            <a:off x="905530" y="5702393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1FDD852F-4311-4D14-8602-04C9C9BC25C4}"/>
              </a:ext>
            </a:extLst>
          </p:cNvPr>
          <p:cNvSpPr/>
          <p:nvPr/>
        </p:nvSpPr>
        <p:spPr>
          <a:xfrm>
            <a:off x="2325758" y="5999920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194935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1725" y="84456"/>
                </a:lnTo>
                <a:cubicBezTo>
                  <a:pt x="231725" y="94828"/>
                  <a:pt x="205307" y="124611"/>
                  <a:pt x="194935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8">
            <a:extLst>
              <a:ext uri="{FF2B5EF4-FFF2-40B4-BE49-F238E27FC236}">
                <a16:creationId xmlns:a16="http://schemas.microsoft.com/office/drawing/2014/main" id="{BD38E0E5-7481-4D85-82A5-87D49AFFA7CA}"/>
              </a:ext>
            </a:extLst>
          </p:cNvPr>
          <p:cNvSpPr/>
          <p:nvPr/>
        </p:nvSpPr>
        <p:spPr>
          <a:xfrm>
            <a:off x="1216426" y="4857567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DDDB48A8-B99C-4AE1-BD48-7FB4D184E23E}"/>
              </a:ext>
            </a:extLst>
          </p:cNvPr>
          <p:cNvSpPr/>
          <p:nvPr/>
        </p:nvSpPr>
        <p:spPr>
          <a:xfrm>
            <a:off x="1617658" y="5702393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9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10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3ECC37-80AF-4876-8049-82322878E4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811" y="2284173"/>
            <a:ext cx="2092590" cy="39986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F2F2C4-9F6B-428D-B3A6-728CC66B3BE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675" y="2281026"/>
            <a:ext cx="2092590" cy="39986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7DDCA-EAE6-47AF-A95D-1E6D7B5885A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4742" y="2288106"/>
            <a:ext cx="2092591" cy="3998673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7B66B9F-9D9B-4DF7-AA06-9AB5D5793FA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96092"/>
            <a:ext cx="7772400" cy="6941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Solve by equating exponents</a:t>
            </a:r>
            <a:endParaRPr lang="en-US" dirty="0"/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018AAA68-9E43-4CCE-8859-4EAE8E46D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280363"/>
            <a:ext cx="2443298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444545-F470-4AE9-86BE-FD998BD88359}"/>
              </a:ext>
            </a:extLst>
          </p:cNvPr>
          <p:cNvSpPr/>
          <p:nvPr/>
        </p:nvSpPr>
        <p:spPr>
          <a:xfrm>
            <a:off x="3671887" y="1945220"/>
            <a:ext cx="16738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baseline="30000" dirty="0">
                <a:cs typeface="Times New Roman" pitchFamily="18" charset="0"/>
              </a:rPr>
              <a:t>3</a:t>
            </a:r>
            <a:r>
              <a:rPr lang="en-US" sz="4000" b="1" dirty="0">
                <a:cs typeface="Times New Roman" pitchFamily="18" charset="0"/>
              </a:rPr>
              <a:t> = 25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C56716-4C36-4921-B575-58325E04B438}"/>
              </a:ext>
            </a:extLst>
          </p:cNvPr>
          <p:cNvSpPr/>
          <p:nvPr/>
        </p:nvSpPr>
        <p:spPr>
          <a:xfrm>
            <a:off x="3512312" y="2813582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 </a:t>
            </a:r>
            <a:endParaRPr lang="en-GB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542A70-AEBD-41CF-90C0-A4D832EAB554}"/>
              </a:ext>
            </a:extLst>
          </p:cNvPr>
          <p:cNvSpPr/>
          <p:nvPr/>
        </p:nvSpPr>
        <p:spPr>
          <a:xfrm>
            <a:off x="4025273" y="4459820"/>
            <a:ext cx="18774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≈ 2.92</a:t>
            </a:r>
            <a:endParaRPr lang="en-GB" sz="4000" dirty="0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DAE128D3-025F-404C-A996-595C57CB3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18" y="1101731"/>
            <a:ext cx="8329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Use your calculator to solve for x, giving your answer to 3 sf: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EB2A1C-A8F9-4501-A313-77CDBFD35BD3}"/>
                  </a:ext>
                </a:extLst>
              </p:cNvPr>
              <p:cNvSpPr/>
              <p:nvPr/>
            </p:nvSpPr>
            <p:spPr>
              <a:xfrm>
                <a:off x="4419720" y="2741605"/>
                <a:ext cx="1319528" cy="796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𝟐𝟓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EB2A1C-A8F9-4501-A313-77CDBFD35B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720" y="2741605"/>
                <a:ext cx="1319528" cy="796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: Rounded Corners 8">
            <a:extLst>
              <a:ext uri="{FF2B5EF4-FFF2-40B4-BE49-F238E27FC236}">
                <a16:creationId xmlns:a16="http://schemas.microsoft.com/office/drawing/2014/main" id="{CBD148C7-9E80-488C-AC64-35A77789E901}"/>
              </a:ext>
            </a:extLst>
          </p:cNvPr>
          <p:cNvSpPr/>
          <p:nvPr/>
        </p:nvSpPr>
        <p:spPr>
          <a:xfrm>
            <a:off x="929797" y="4102872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8">
            <a:extLst>
              <a:ext uri="{FF2B5EF4-FFF2-40B4-BE49-F238E27FC236}">
                <a16:creationId xmlns:a16="http://schemas.microsoft.com/office/drawing/2014/main" id="{E83135C4-CBCB-40F7-BEA6-81FC7B920AA9}"/>
              </a:ext>
            </a:extLst>
          </p:cNvPr>
          <p:cNvSpPr/>
          <p:nvPr/>
        </p:nvSpPr>
        <p:spPr>
          <a:xfrm>
            <a:off x="1514243" y="4313657"/>
            <a:ext cx="234727" cy="124611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8">
            <a:extLst>
              <a:ext uri="{FF2B5EF4-FFF2-40B4-BE49-F238E27FC236}">
                <a16:creationId xmlns:a16="http://schemas.microsoft.com/office/drawing/2014/main" id="{1F37C07C-74B6-4249-BFD0-B793DC0A9CA3}"/>
              </a:ext>
            </a:extLst>
          </p:cNvPr>
          <p:cNvSpPr/>
          <p:nvPr/>
        </p:nvSpPr>
        <p:spPr>
          <a:xfrm>
            <a:off x="1606601" y="5707106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61945707-5147-4BE7-92ED-9118627E6F96}"/>
              </a:ext>
            </a:extLst>
          </p:cNvPr>
          <p:cNvSpPr/>
          <p:nvPr/>
        </p:nvSpPr>
        <p:spPr>
          <a:xfrm>
            <a:off x="2325758" y="5999920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1725 w 234727"/>
              <a:gd name="connsiteY4" fmla="*/ 84456 h 124611"/>
              <a:gd name="connsiteX5" fmla="*/ 194935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1725" y="84456"/>
                </a:lnTo>
                <a:cubicBezTo>
                  <a:pt x="231725" y="94828"/>
                  <a:pt x="205307" y="124611"/>
                  <a:pt x="194935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8">
            <a:extLst>
              <a:ext uri="{FF2B5EF4-FFF2-40B4-BE49-F238E27FC236}">
                <a16:creationId xmlns:a16="http://schemas.microsoft.com/office/drawing/2014/main" id="{0963244C-BD3B-4DAF-A932-913A6D268504}"/>
              </a:ext>
            </a:extLst>
          </p:cNvPr>
          <p:cNvSpPr/>
          <p:nvPr/>
        </p:nvSpPr>
        <p:spPr>
          <a:xfrm>
            <a:off x="1295705" y="5412100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BE6B32F2-566F-410C-BAE9-454280191039}"/>
              </a:ext>
            </a:extLst>
          </p:cNvPr>
          <p:cNvSpPr/>
          <p:nvPr/>
        </p:nvSpPr>
        <p:spPr>
          <a:xfrm>
            <a:off x="1247066" y="5707106"/>
            <a:ext cx="310896" cy="208602"/>
          </a:xfrm>
          <a:custGeom>
            <a:avLst/>
            <a:gdLst>
              <a:gd name="connsiteX0" fmla="*/ 0 w 234727"/>
              <a:gd name="connsiteY0" fmla="*/ 18781 h 112684"/>
              <a:gd name="connsiteX1" fmla="*/ 18781 w 234727"/>
              <a:gd name="connsiteY1" fmla="*/ 0 h 112684"/>
              <a:gd name="connsiteX2" fmla="*/ 215946 w 234727"/>
              <a:gd name="connsiteY2" fmla="*/ 0 h 112684"/>
              <a:gd name="connsiteX3" fmla="*/ 234727 w 234727"/>
              <a:gd name="connsiteY3" fmla="*/ 18781 h 112684"/>
              <a:gd name="connsiteX4" fmla="*/ 234727 w 234727"/>
              <a:gd name="connsiteY4" fmla="*/ 93903 h 112684"/>
              <a:gd name="connsiteX5" fmla="*/ 215946 w 234727"/>
              <a:gd name="connsiteY5" fmla="*/ 112684 h 112684"/>
              <a:gd name="connsiteX6" fmla="*/ 18781 w 234727"/>
              <a:gd name="connsiteY6" fmla="*/ 112684 h 112684"/>
              <a:gd name="connsiteX7" fmla="*/ 0 w 234727"/>
              <a:gd name="connsiteY7" fmla="*/ 93903 h 112684"/>
              <a:gd name="connsiteX8" fmla="*/ 0 w 234727"/>
              <a:gd name="connsiteY8" fmla="*/ 18781 h 112684"/>
              <a:gd name="connsiteX0" fmla="*/ 0 w 234727"/>
              <a:gd name="connsiteY0" fmla="*/ 26733 h 120636"/>
              <a:gd name="connsiteX1" fmla="*/ 18781 w 234727"/>
              <a:gd name="connsiteY1" fmla="*/ 7952 h 120636"/>
              <a:gd name="connsiteX2" fmla="*/ 215946 w 234727"/>
              <a:gd name="connsiteY2" fmla="*/ 0 h 120636"/>
              <a:gd name="connsiteX3" fmla="*/ 234727 w 234727"/>
              <a:gd name="connsiteY3" fmla="*/ 26733 h 120636"/>
              <a:gd name="connsiteX4" fmla="*/ 234727 w 234727"/>
              <a:gd name="connsiteY4" fmla="*/ 101855 h 120636"/>
              <a:gd name="connsiteX5" fmla="*/ 215946 w 234727"/>
              <a:gd name="connsiteY5" fmla="*/ 120636 h 120636"/>
              <a:gd name="connsiteX6" fmla="*/ 18781 w 234727"/>
              <a:gd name="connsiteY6" fmla="*/ 120636 h 120636"/>
              <a:gd name="connsiteX7" fmla="*/ 0 w 234727"/>
              <a:gd name="connsiteY7" fmla="*/ 101855 h 120636"/>
              <a:gd name="connsiteX8" fmla="*/ 0 w 234727"/>
              <a:gd name="connsiteY8" fmla="*/ 26733 h 120636"/>
              <a:gd name="connsiteX0" fmla="*/ 0 w 234727"/>
              <a:gd name="connsiteY0" fmla="*/ 30708 h 124611"/>
              <a:gd name="connsiteX1" fmla="*/ 18781 w 234727"/>
              <a:gd name="connsiteY1" fmla="*/ 0 h 124611"/>
              <a:gd name="connsiteX2" fmla="*/ 215946 w 234727"/>
              <a:gd name="connsiteY2" fmla="*/ 3975 h 124611"/>
              <a:gd name="connsiteX3" fmla="*/ 234727 w 234727"/>
              <a:gd name="connsiteY3" fmla="*/ 30708 h 124611"/>
              <a:gd name="connsiteX4" fmla="*/ 234727 w 234727"/>
              <a:gd name="connsiteY4" fmla="*/ 105830 h 124611"/>
              <a:gd name="connsiteX5" fmla="*/ 215946 w 234727"/>
              <a:gd name="connsiteY5" fmla="*/ 124611 h 124611"/>
              <a:gd name="connsiteX6" fmla="*/ 18781 w 234727"/>
              <a:gd name="connsiteY6" fmla="*/ 124611 h 124611"/>
              <a:gd name="connsiteX7" fmla="*/ 0 w 234727"/>
              <a:gd name="connsiteY7" fmla="*/ 105830 h 124611"/>
              <a:gd name="connsiteX8" fmla="*/ 0 w 234727"/>
              <a:gd name="connsiteY8" fmla="*/ 30708 h 12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727" h="124611">
                <a:moveTo>
                  <a:pt x="0" y="30708"/>
                </a:moveTo>
                <a:cubicBezTo>
                  <a:pt x="0" y="20336"/>
                  <a:pt x="8409" y="0"/>
                  <a:pt x="18781" y="0"/>
                </a:cubicBezTo>
                <a:cubicBezTo>
                  <a:pt x="84503" y="0"/>
                  <a:pt x="150224" y="3975"/>
                  <a:pt x="215946" y="3975"/>
                </a:cubicBezTo>
                <a:cubicBezTo>
                  <a:pt x="226318" y="3975"/>
                  <a:pt x="234727" y="20336"/>
                  <a:pt x="234727" y="30708"/>
                </a:cubicBezTo>
                <a:lnTo>
                  <a:pt x="234727" y="105830"/>
                </a:lnTo>
                <a:cubicBezTo>
                  <a:pt x="234727" y="116202"/>
                  <a:pt x="226318" y="124611"/>
                  <a:pt x="215946" y="124611"/>
                </a:cubicBezTo>
                <a:lnTo>
                  <a:pt x="18781" y="124611"/>
                </a:lnTo>
                <a:cubicBezTo>
                  <a:pt x="8409" y="124611"/>
                  <a:pt x="0" y="116202"/>
                  <a:pt x="0" y="105830"/>
                </a:cubicBezTo>
                <a:lnTo>
                  <a:pt x="0" y="30708"/>
                </a:lnTo>
                <a:close/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3A4C313-F6EF-4F82-8FFC-61D135BBF528}"/>
              </a:ext>
            </a:extLst>
          </p:cNvPr>
          <p:cNvSpPr/>
          <p:nvPr/>
        </p:nvSpPr>
        <p:spPr>
          <a:xfrm rot="5400000">
            <a:off x="2455651" y="4138738"/>
            <a:ext cx="228600" cy="177491"/>
          </a:xfrm>
          <a:prstGeom prst="triangle">
            <a:avLst/>
          </a:prstGeom>
          <a:noFill/>
          <a:ln w="3492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7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3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1DEC246-039A-4628-9378-5E0FFC95FD4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96092"/>
            <a:ext cx="7772400" cy="6941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Solve by equating exponents</a:t>
            </a:r>
            <a:endParaRPr lang="en-US" dirty="0"/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D027F118-3643-4AC6-92E5-A0156AC3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171316"/>
            <a:ext cx="2612627" cy="1169905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09B82B-5ACB-4E8B-8FDF-FE9CB4DF3E0F}"/>
                  </a:ext>
                </a:extLst>
              </p:cNvPr>
              <p:cNvSpPr/>
              <p:nvPr/>
            </p:nvSpPr>
            <p:spPr>
              <a:xfrm>
                <a:off x="5599401" y="1620237"/>
                <a:ext cx="1181734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GB" sz="4000" baseline="30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09B82B-5ACB-4E8B-8FDF-FE9CB4DF3E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401" y="1620237"/>
                <a:ext cx="1181734" cy="978538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E26AB239-3526-4104-A9A6-6A19A264A557}"/>
              </a:ext>
            </a:extLst>
          </p:cNvPr>
          <p:cNvSpPr/>
          <p:nvPr/>
        </p:nvSpPr>
        <p:spPr>
          <a:xfrm>
            <a:off x="5407973" y="3694980"/>
            <a:ext cx="11608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</a:t>
            </a:r>
            <a:endParaRPr lang="en-GB" sz="4000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013E2F9D-E691-4E4A-A403-4C74B0602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18" y="1101731"/>
            <a:ext cx="8329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Solve this equation giving the exact answer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8C6C66E-DFAC-479F-82C4-E99FBA907736}"/>
                  </a:ext>
                </a:extLst>
              </p:cNvPr>
              <p:cNvSpPr/>
              <p:nvPr/>
            </p:nvSpPr>
            <p:spPr>
              <a:xfrm>
                <a:off x="6309697" y="3650544"/>
                <a:ext cx="92525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𝟐𝟏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8C6C66E-DFAC-479F-82C4-E99FBA9077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697" y="3650544"/>
                <a:ext cx="925253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5DD5F22-4837-4B8A-8E62-8F7AAAF5F224}"/>
                  </a:ext>
                </a:extLst>
              </p:cNvPr>
              <p:cNvSpPr/>
              <p:nvPr/>
            </p:nvSpPr>
            <p:spPr>
              <a:xfrm>
                <a:off x="4868671" y="2680235"/>
                <a:ext cx="2677336" cy="993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)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)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GB" sz="4000" baseline="30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5DD5F22-4837-4B8A-8E62-8F7AAAF5F2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671" y="2680235"/>
                <a:ext cx="2677336" cy="993221"/>
              </a:xfrm>
              <a:prstGeom prst="rect">
                <a:avLst/>
              </a:prstGeom>
              <a:blipFill>
                <a:blip r:embed="rId5"/>
                <a:stretch>
                  <a:fillRect b="-116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3AB5732-8F9D-4982-A92B-42F0043DB07E}"/>
              </a:ext>
            </a:extLst>
          </p:cNvPr>
          <p:cNvCxnSpPr/>
          <p:nvPr/>
        </p:nvCxnSpPr>
        <p:spPr>
          <a:xfrm flipH="1">
            <a:off x="5121084" y="2711026"/>
            <a:ext cx="228600" cy="35394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86741B-0D0D-4BAA-B1D8-8754DB4E9943}"/>
              </a:ext>
            </a:extLst>
          </p:cNvPr>
          <p:cNvCxnSpPr/>
          <p:nvPr/>
        </p:nvCxnSpPr>
        <p:spPr>
          <a:xfrm flipH="1">
            <a:off x="5343222" y="3305773"/>
            <a:ext cx="228600" cy="35394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BB0A72-AAB3-4F30-A6C8-0FBEF8F8B518}"/>
              </a:ext>
            </a:extLst>
          </p:cNvPr>
          <p:cNvCxnSpPr/>
          <p:nvPr/>
        </p:nvCxnSpPr>
        <p:spPr>
          <a:xfrm flipH="1">
            <a:off x="6835584" y="2711026"/>
            <a:ext cx="228600" cy="35394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020FDF-1B3F-42FA-93CB-A09F85B2144E}"/>
              </a:ext>
            </a:extLst>
          </p:cNvPr>
          <p:cNvCxnSpPr/>
          <p:nvPr/>
        </p:nvCxnSpPr>
        <p:spPr>
          <a:xfrm flipH="1">
            <a:off x="6835584" y="3305772"/>
            <a:ext cx="228600" cy="35394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6096B3D-4306-4FA3-A2A8-E5C693862E64}"/>
              </a:ext>
            </a:extLst>
          </p:cNvPr>
          <p:cNvSpPr/>
          <p:nvPr/>
        </p:nvSpPr>
        <p:spPr>
          <a:xfrm>
            <a:off x="5241562" y="5348359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cs typeface="Times New Roman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 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C99D675-CFC8-4925-B80F-37A7F5E06AB9}"/>
                  </a:ext>
                </a:extLst>
              </p:cNvPr>
              <p:cNvSpPr/>
              <p:nvPr/>
            </p:nvSpPr>
            <p:spPr>
              <a:xfrm>
                <a:off x="6148970" y="5276382"/>
                <a:ext cx="1645258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𝟐𝟏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C99D675-CFC8-4925-B80F-37A7F5E06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970" y="5276382"/>
                <a:ext cx="1645258" cy="780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">
            <a:extLst>
              <a:ext uri="{FF2B5EF4-FFF2-40B4-BE49-F238E27FC236}">
                <a16:creationId xmlns:a16="http://schemas.microsoft.com/office/drawing/2014/main" id="{B69F5EC5-3BF4-4D36-89CE-090184E77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603" y="2907881"/>
            <a:ext cx="43934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Multiply both side by LCM of 3 and x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62DD861B-4443-4C6F-9760-1B4E75CAF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59" y="3475049"/>
            <a:ext cx="43934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Simplifying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8BA7D42-83B8-4C76-A3CC-17945BD247FE}"/>
                  </a:ext>
                </a:extLst>
              </p:cNvPr>
              <p:cNvSpPr/>
              <p:nvPr/>
            </p:nvSpPr>
            <p:spPr>
              <a:xfrm>
                <a:off x="6426966" y="4322603"/>
                <a:ext cx="1262140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𝟐𝟏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8BA7D42-83B8-4C76-A3CC-17945BD247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966" y="4322603"/>
                <a:ext cx="1262140" cy="7804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A41427A-B2F6-4D63-9B89-ACC777DA08C6}"/>
                  </a:ext>
                </a:extLst>
              </p:cNvPr>
              <p:cNvSpPr/>
              <p:nvPr/>
            </p:nvSpPr>
            <p:spPr>
              <a:xfrm>
                <a:off x="5084517" y="4322603"/>
                <a:ext cx="1484351" cy="796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4000" dirty="0"/>
                  <a:t> =</a:t>
                </a: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A41427A-B2F6-4D63-9B89-ACC777DA08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517" y="4322603"/>
                <a:ext cx="1484351" cy="796180"/>
              </a:xfrm>
              <a:prstGeom prst="rect">
                <a:avLst/>
              </a:prstGeom>
              <a:blipFill>
                <a:blip r:embed="rId8"/>
                <a:stretch>
                  <a:fillRect t="-2290" r="-13525" b="-32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01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10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562</TotalTime>
  <Words>275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58</cp:revision>
  <dcterms:created xsi:type="dcterms:W3CDTF">2016-08-14T00:28:51Z</dcterms:created>
  <dcterms:modified xsi:type="dcterms:W3CDTF">2021-02-26T05:38:44Z</dcterms:modified>
</cp:coreProperties>
</file>