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2" r:id="rId10"/>
    <p:sldId id="263" r:id="rId11"/>
    <p:sldId id="264" r:id="rId12"/>
    <p:sldId id="31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3" autoAdjust="0"/>
    <p:restoredTop sz="94249" autoAdjust="0"/>
  </p:normalViewPr>
  <p:slideViewPr>
    <p:cSldViewPr snapToGrid="0">
      <p:cViewPr varScale="1">
        <p:scale>
          <a:sx n="64" d="100"/>
          <a:sy n="64" d="100"/>
        </p:scale>
        <p:origin x="15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3F942-C243-48EA-A3E8-43A9DDA7CAA4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4411D-17BC-4FC9-8914-6BC3FAAA9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600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13A318-D883-4AA6-9F40-3E7F6A3EE19A}" type="slidenum">
              <a:rPr lang="en-GB">
                <a:cs typeface="Arial" charset="0"/>
              </a:rPr>
              <a:pPr/>
              <a:t>7</a:t>
            </a:fld>
            <a:endParaRPr lang="en-GB">
              <a:cs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268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13A318-D883-4AA6-9F40-3E7F6A3EE19A}" type="slidenum">
              <a:rPr lang="en-GB">
                <a:cs typeface="Arial" charset="0"/>
              </a:rPr>
              <a:pPr/>
              <a:t>8</a:t>
            </a:fld>
            <a:endParaRPr lang="en-GB">
              <a:cs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917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64F9BEF-3065-4AE6-9030-E06B5BC50F5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4C3CE5A-6649-43E0-B88D-374F8ACECDA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067127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BEF-3065-4AE6-9030-E06B5BC50F5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CE5A-6649-43E0-B88D-374F8ACEC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6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BEF-3065-4AE6-9030-E06B5BC50F5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CE5A-6649-43E0-B88D-374F8ACEC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27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BEF-3065-4AE6-9030-E06B5BC50F5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CE5A-6649-43E0-B88D-374F8ACECDA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2989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64F9BEF-3065-4AE6-9030-E06B5BC50F5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C3CE5A-6649-43E0-B88D-374F8ACECDAC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51789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BEF-3065-4AE6-9030-E06B5BC50F5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CE5A-6649-43E0-B88D-374F8ACECDA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4141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BEF-3065-4AE6-9030-E06B5BC50F5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CE5A-6649-43E0-B88D-374F8ACECDA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84122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BEF-3065-4AE6-9030-E06B5BC50F5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CE5A-6649-43E0-B88D-374F8ACEC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3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BEF-3065-4AE6-9030-E06B5BC50F5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CE5A-6649-43E0-B88D-374F8ACEC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86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BEF-3065-4AE6-9030-E06B5BC50F5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CE5A-6649-43E0-B88D-374F8ACECDA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4685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9BEF-3065-4AE6-9030-E06B5BC50F5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C3CE5A-6649-43E0-B88D-374F8ACECDA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2910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4F9BEF-3065-4AE6-9030-E06B5BC50F57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4C3CE5A-6649-43E0-B88D-374F8ACECDAC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795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LO: Solve equations with fractions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Equations with fractions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B1646-85F7-4A55-A3A5-A3B24063B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6514-0D5D-41E7-839C-DF08C668178C}" type="datetime4">
              <a:rPr lang="en-GB" smtClean="0"/>
              <a:t>10 August 2022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72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88925" y="110699"/>
            <a:ext cx="7772400" cy="609600"/>
          </a:xfrm>
          <a:prstGeom prst="rect">
            <a:avLst/>
          </a:prstGeom>
          <a:noFill/>
          <a:ln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45720" rIns="0" bIns="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equations involving division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5" name="Text Box 1029"/>
          <p:cNvSpPr txBox="1">
            <a:spLocks noChangeArrowheads="1"/>
          </p:cNvSpPr>
          <p:nvPr/>
        </p:nvSpPr>
        <p:spPr bwMode="auto">
          <a:xfrm>
            <a:off x="288925" y="990600"/>
            <a:ext cx="8855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Sometimes the unknowns appear in the denominator.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For example,</a:t>
            </a:r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288925" y="2678113"/>
            <a:ext cx="8099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In this example, we can multiply both sides by (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+ 3) and (3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5) in one step to give: </a:t>
            </a:r>
          </a:p>
        </p:txBody>
      </p:sp>
      <p:sp>
        <p:nvSpPr>
          <p:cNvPr id="7" name="Text Box 1031"/>
          <p:cNvSpPr txBox="1">
            <a:spLocks noChangeArrowheads="1"/>
          </p:cNvSpPr>
          <p:nvPr/>
        </p:nvSpPr>
        <p:spPr bwMode="auto">
          <a:xfrm>
            <a:off x="3505200" y="3505200"/>
            <a:ext cx="2740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4(3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5) = 5(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+ 3)</a:t>
            </a:r>
          </a:p>
        </p:txBody>
      </p:sp>
      <p:sp>
        <p:nvSpPr>
          <p:cNvPr id="8" name="Text Box 1032"/>
          <p:cNvSpPr txBox="1">
            <a:spLocks noChangeArrowheads="1"/>
          </p:cNvSpPr>
          <p:nvPr/>
        </p:nvSpPr>
        <p:spPr bwMode="auto">
          <a:xfrm>
            <a:off x="288925" y="4049713"/>
            <a:ext cx="2538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expand the brackets:</a:t>
            </a:r>
          </a:p>
        </p:txBody>
      </p:sp>
      <p:sp>
        <p:nvSpPr>
          <p:cNvPr id="9" name="Text Box 1033"/>
          <p:cNvSpPr txBox="1">
            <a:spLocks noChangeArrowheads="1"/>
          </p:cNvSpPr>
          <p:nvPr/>
        </p:nvSpPr>
        <p:spPr bwMode="auto">
          <a:xfrm>
            <a:off x="3543300" y="4019550"/>
            <a:ext cx="267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12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20 = 5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+ 15</a:t>
            </a:r>
          </a:p>
        </p:txBody>
      </p:sp>
      <p:sp>
        <p:nvSpPr>
          <p:cNvPr id="10" name="Text Box 1034"/>
          <p:cNvSpPr txBox="1">
            <a:spLocks noChangeArrowheads="1"/>
          </p:cNvSpPr>
          <p:nvPr/>
        </p:nvSpPr>
        <p:spPr bwMode="auto">
          <a:xfrm>
            <a:off x="288925" y="4564063"/>
            <a:ext cx="3282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subtract 5</a:t>
            </a:r>
            <a:r>
              <a:rPr lang="en-GB" sz="2000" i="1">
                <a:solidFill>
                  <a:srgbClr val="FF660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 from both sides:</a:t>
            </a:r>
          </a:p>
        </p:txBody>
      </p:sp>
      <p:sp>
        <p:nvSpPr>
          <p:cNvPr id="11" name="Text Box 1035"/>
          <p:cNvSpPr txBox="1">
            <a:spLocks noChangeArrowheads="1"/>
          </p:cNvSpPr>
          <p:nvPr/>
        </p:nvSpPr>
        <p:spPr bwMode="auto">
          <a:xfrm>
            <a:off x="3725863" y="4533900"/>
            <a:ext cx="185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7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20 = 15</a:t>
            </a:r>
          </a:p>
        </p:txBody>
      </p:sp>
      <p:sp>
        <p:nvSpPr>
          <p:cNvPr id="12" name="Text Box 1036"/>
          <p:cNvSpPr txBox="1">
            <a:spLocks noChangeArrowheads="1"/>
          </p:cNvSpPr>
          <p:nvPr/>
        </p:nvSpPr>
        <p:spPr bwMode="auto">
          <a:xfrm>
            <a:off x="288925" y="5078413"/>
            <a:ext cx="2538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add 20 to both sides:</a:t>
            </a:r>
          </a:p>
        </p:txBody>
      </p:sp>
      <p:sp>
        <p:nvSpPr>
          <p:cNvPr id="13" name="Text Box 1037"/>
          <p:cNvSpPr txBox="1">
            <a:spLocks noChangeArrowheads="1"/>
          </p:cNvSpPr>
          <p:nvPr/>
        </p:nvSpPr>
        <p:spPr bwMode="auto">
          <a:xfrm>
            <a:off x="4373563" y="5048250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7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= 35</a:t>
            </a:r>
          </a:p>
        </p:txBody>
      </p:sp>
      <p:sp>
        <p:nvSpPr>
          <p:cNvPr id="14" name="Text Box 1038"/>
          <p:cNvSpPr txBox="1">
            <a:spLocks noChangeArrowheads="1"/>
          </p:cNvSpPr>
          <p:nvPr/>
        </p:nvSpPr>
        <p:spPr bwMode="auto">
          <a:xfrm>
            <a:off x="288925" y="5592763"/>
            <a:ext cx="269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divide both sides by 7:</a:t>
            </a:r>
          </a:p>
        </p:txBody>
      </p:sp>
      <p:sp>
        <p:nvSpPr>
          <p:cNvPr id="15" name="Text Box 1039"/>
          <p:cNvSpPr txBox="1">
            <a:spLocks noChangeArrowheads="1"/>
          </p:cNvSpPr>
          <p:nvPr/>
        </p:nvSpPr>
        <p:spPr bwMode="auto">
          <a:xfrm>
            <a:off x="4546600" y="5562600"/>
            <a:ext cx="83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= 5</a:t>
            </a:r>
          </a:p>
        </p:txBody>
      </p:sp>
      <p:grpSp>
        <p:nvGrpSpPr>
          <p:cNvPr id="16" name="Group 1040"/>
          <p:cNvGrpSpPr>
            <a:grpSpLocks/>
          </p:cNvGrpSpPr>
          <p:nvPr/>
        </p:nvGrpSpPr>
        <p:grpSpPr bwMode="auto">
          <a:xfrm>
            <a:off x="3492500" y="1636713"/>
            <a:ext cx="2735263" cy="839787"/>
            <a:chOff x="2200" y="1031"/>
            <a:chExt cx="1723" cy="529"/>
          </a:xfrm>
        </p:grpSpPr>
        <p:grpSp>
          <p:nvGrpSpPr>
            <p:cNvPr id="17" name="Group 1041"/>
            <p:cNvGrpSpPr>
              <a:grpSpLocks/>
            </p:cNvGrpSpPr>
            <p:nvPr/>
          </p:nvGrpSpPr>
          <p:grpSpPr bwMode="auto">
            <a:xfrm>
              <a:off x="2200" y="1031"/>
              <a:ext cx="654" cy="529"/>
              <a:chOff x="2341" y="1031"/>
              <a:chExt cx="654" cy="529"/>
            </a:xfrm>
          </p:grpSpPr>
          <p:sp>
            <p:nvSpPr>
              <p:cNvPr id="23" name="Text Box 1042"/>
              <p:cNvSpPr txBox="1">
                <a:spLocks noChangeArrowheads="1"/>
              </p:cNvSpPr>
              <p:nvPr/>
            </p:nvSpPr>
            <p:spPr bwMode="auto">
              <a:xfrm>
                <a:off x="2556" y="1031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4</a:t>
                </a:r>
              </a:p>
            </p:txBody>
          </p:sp>
          <p:sp>
            <p:nvSpPr>
              <p:cNvPr id="24" name="Line 1043"/>
              <p:cNvSpPr>
                <a:spLocks noChangeShapeType="1"/>
              </p:cNvSpPr>
              <p:nvPr/>
            </p:nvSpPr>
            <p:spPr bwMode="auto">
              <a:xfrm>
                <a:off x="2380" y="1295"/>
                <a:ext cx="576" cy="0"/>
              </a:xfrm>
              <a:prstGeom prst="line">
                <a:avLst/>
              </a:prstGeom>
              <a:noFill/>
              <a:ln w="1905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5" name="Text Box 1044"/>
              <p:cNvSpPr txBox="1">
                <a:spLocks noChangeArrowheads="1"/>
              </p:cNvSpPr>
              <p:nvPr/>
            </p:nvSpPr>
            <p:spPr bwMode="auto">
              <a:xfrm>
                <a:off x="2341" y="1272"/>
                <a:ext cx="65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(</a:t>
                </a:r>
                <a:r>
                  <a:rPr kumimoji="0" lang="en-GB" sz="2400" b="0" i="1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cs typeface="Arial" charset="0"/>
                  </a:rPr>
                  <a:t>x</a:t>
                </a: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 + 3)</a:t>
                </a:r>
              </a:p>
            </p:txBody>
          </p:sp>
        </p:grpSp>
        <p:grpSp>
          <p:nvGrpSpPr>
            <p:cNvPr id="18" name="Group 1045"/>
            <p:cNvGrpSpPr>
              <a:grpSpLocks/>
            </p:cNvGrpSpPr>
            <p:nvPr/>
          </p:nvGrpSpPr>
          <p:grpSpPr bwMode="auto">
            <a:xfrm>
              <a:off x="3167" y="1031"/>
              <a:ext cx="756" cy="529"/>
              <a:chOff x="3107" y="1031"/>
              <a:chExt cx="756" cy="529"/>
            </a:xfrm>
          </p:grpSpPr>
          <p:sp>
            <p:nvSpPr>
              <p:cNvPr id="20" name="Text Box 1046"/>
              <p:cNvSpPr txBox="1">
                <a:spLocks noChangeArrowheads="1"/>
              </p:cNvSpPr>
              <p:nvPr/>
            </p:nvSpPr>
            <p:spPr bwMode="auto">
              <a:xfrm>
                <a:off x="3373" y="1031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5</a:t>
                </a:r>
              </a:p>
            </p:txBody>
          </p:sp>
          <p:sp>
            <p:nvSpPr>
              <p:cNvPr id="21" name="Line 1047"/>
              <p:cNvSpPr>
                <a:spLocks noChangeShapeType="1"/>
              </p:cNvSpPr>
              <p:nvPr/>
            </p:nvSpPr>
            <p:spPr bwMode="auto">
              <a:xfrm>
                <a:off x="3197" y="1295"/>
                <a:ext cx="576" cy="0"/>
              </a:xfrm>
              <a:prstGeom prst="line">
                <a:avLst/>
              </a:prstGeom>
              <a:noFill/>
              <a:ln w="1905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Text Box 1048"/>
              <p:cNvSpPr txBox="1">
                <a:spLocks noChangeArrowheads="1"/>
              </p:cNvSpPr>
              <p:nvPr/>
            </p:nvSpPr>
            <p:spPr bwMode="auto">
              <a:xfrm>
                <a:off x="3107" y="1272"/>
                <a:ext cx="75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(3</a:t>
                </a:r>
                <a:r>
                  <a:rPr kumimoji="0" lang="en-GB" sz="2400" b="0" i="1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cs typeface="Arial" charset="0"/>
                  </a:rPr>
                  <a:t>x</a:t>
                </a: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 – 5)</a:t>
                </a:r>
              </a:p>
            </p:txBody>
          </p:sp>
        </p:grpSp>
        <p:sp>
          <p:nvSpPr>
            <p:cNvPr id="19" name="Text Box 1049"/>
            <p:cNvSpPr txBox="1">
              <a:spLocks noChangeArrowheads="1"/>
            </p:cNvSpPr>
            <p:nvPr/>
          </p:nvSpPr>
          <p:spPr bwMode="auto">
            <a:xfrm>
              <a:off x="2897" y="1127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=</a:t>
              </a:r>
            </a:p>
          </p:txBody>
        </p:sp>
      </p:grpSp>
      <p:sp>
        <p:nvSpPr>
          <p:cNvPr id="26" name="Line 1050"/>
          <p:cNvSpPr>
            <a:spLocks noChangeShapeType="1"/>
          </p:cNvSpPr>
          <p:nvPr/>
        </p:nvSpPr>
        <p:spPr bwMode="auto">
          <a:xfrm flipV="1">
            <a:off x="4491038" y="1989138"/>
            <a:ext cx="576262" cy="287337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  <a:latin typeface="Arial" charset="0"/>
              <a:cs typeface="Arial" charset="0"/>
            </a:endParaRPr>
          </a:p>
        </p:txBody>
      </p:sp>
      <p:sp>
        <p:nvSpPr>
          <p:cNvPr id="27" name="Line 1051"/>
          <p:cNvSpPr>
            <a:spLocks noChangeShapeType="1"/>
          </p:cNvSpPr>
          <p:nvPr/>
        </p:nvSpPr>
        <p:spPr bwMode="auto">
          <a:xfrm flipH="1" flipV="1">
            <a:off x="4491038" y="1989138"/>
            <a:ext cx="576262" cy="287337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84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53940" y="66877"/>
            <a:ext cx="7772400" cy="609600"/>
          </a:xfrm>
          <a:prstGeom prst="rect">
            <a:avLst/>
          </a:prstGeom>
          <a:noFill/>
          <a:ln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45720" rIns="0" bIns="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Unknown in the denominator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36524" y="828877"/>
            <a:ext cx="8855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If the unknown appears as part of the denominator, we still solve by multiplying both sides by the LCM of the denominators</a:t>
            </a:r>
          </a:p>
        </p:txBody>
      </p: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549650" y="1600201"/>
            <a:ext cx="1354138" cy="828676"/>
            <a:chOff x="2236" y="1032"/>
            <a:chExt cx="853" cy="522"/>
          </a:xfrm>
        </p:grpSpPr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236" y="1032"/>
              <a:ext cx="633" cy="522"/>
              <a:chOff x="2236" y="1032"/>
              <a:chExt cx="633" cy="522"/>
            </a:xfrm>
          </p:grpSpPr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2236" y="1032"/>
                <a:ext cx="63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3</a:t>
                </a:r>
                <a:r>
                  <a:rPr kumimoji="0" lang="en-GB" sz="2400" b="0" i="1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cs typeface="Arial" charset="0"/>
                  </a:rPr>
                  <a:t>x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 + 1</a:t>
                </a:r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2265" y="1295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2290" y="1263"/>
                <a:ext cx="52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GB" sz="2400" b="0" i="1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cs typeface="Arial" charset="0"/>
                  </a:rPr>
                  <a:t>x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 – 1</a:t>
                </a:r>
              </a:p>
            </p:txBody>
          </p:sp>
        </p:grp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2860" y="1153"/>
              <a:ext cx="22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=</a:t>
              </a:r>
            </a:p>
          </p:txBody>
        </p:sp>
      </p:grp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88925" y="2438400"/>
            <a:ext cx="855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To remove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Arial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 – 1</a:t>
            </a:r>
            <a:r>
              <a:rPr lang="en-GB" sz="2400" dirty="0">
                <a:latin typeface="Arial" charset="0"/>
                <a:cs typeface="Arial" charset="0"/>
              </a:rPr>
              <a:t> from the denominator we multiply both sides of the equation by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Arial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 – 1</a:t>
            </a:r>
            <a:r>
              <a:rPr lang="en-GB" sz="2400" dirty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567113" y="3352800"/>
            <a:ext cx="2560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3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latin typeface="Arial" charset="0"/>
                <a:cs typeface="Arial" charset="0"/>
              </a:rPr>
              <a:t> + 1 =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–2</a:t>
            </a:r>
            <a:r>
              <a:rPr lang="en-GB" sz="2400" dirty="0">
                <a:latin typeface="Arial" charset="0"/>
                <a:cs typeface="Arial" charset="0"/>
              </a:rPr>
              <a:t>(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latin typeface="Arial" charset="0"/>
                <a:cs typeface="Arial" charset="0"/>
              </a:rPr>
              <a:t> – 1)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288925" y="4362675"/>
            <a:ext cx="31999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FF6600"/>
                </a:solidFill>
                <a:latin typeface="Arial" charset="0"/>
                <a:cs typeface="Arial" charset="0"/>
              </a:rPr>
              <a:t>subtract 1 from both sides: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4033838" y="4332512"/>
            <a:ext cx="19271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3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latin typeface="Arial" charset="0"/>
                <a:cs typeface="Arial" charset="0"/>
              </a:rPr>
              <a:t> =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–2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latin typeface="Arial" charset="0"/>
                <a:cs typeface="Arial" charset="0"/>
              </a:rPr>
              <a:t> + 1 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88925" y="4901517"/>
            <a:ext cx="25330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FF6600"/>
                </a:solidFill>
                <a:latin typeface="Arial" charset="0"/>
                <a:cs typeface="Arial" charset="0"/>
              </a:rPr>
              <a:t>add 2</a:t>
            </a:r>
            <a:r>
              <a:rPr lang="en-GB" sz="2000" i="1" dirty="0">
                <a:solidFill>
                  <a:srgbClr val="FF660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Arial" charset="0"/>
                <a:cs typeface="Arial" charset="0"/>
              </a:rPr>
              <a:t> to both sides: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4064000" y="4871354"/>
            <a:ext cx="10134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5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latin typeface="Arial" charset="0"/>
                <a:cs typeface="Arial" charset="0"/>
              </a:rPr>
              <a:t> = 1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288925" y="5570989"/>
            <a:ext cx="269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FF6600"/>
                </a:solidFill>
                <a:latin typeface="Arial" charset="0"/>
                <a:cs typeface="Arial" charset="0"/>
              </a:rPr>
              <a:t>divide both sides by 5: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21"/>
              <p:cNvSpPr txBox="1">
                <a:spLocks noChangeArrowheads="1"/>
              </p:cNvSpPr>
              <p:nvPr/>
            </p:nvSpPr>
            <p:spPr bwMode="auto">
              <a:xfrm>
                <a:off x="4140140" y="5461329"/>
                <a:ext cx="800219" cy="61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sz="2400" i="1" dirty="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rPr>
                  <a:t>x</a:t>
                </a:r>
                <a:r>
                  <a:rPr lang="en-GB" sz="2400" dirty="0">
                    <a:solidFill>
                      <a:schemeClr val="tx1"/>
                    </a:solidFill>
                    <a:latin typeface="Arial" charset="0"/>
                    <a:cs typeface="Arial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>
                  <a:solidFill>
                    <a:schemeClr val="tx1"/>
                  </a:solidFill>
                  <a:latin typeface="Comic Sans MS" panose="030F0702030302020204" pitchFamily="66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1" name="Text 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40140" y="5461329"/>
                <a:ext cx="800219" cy="616194"/>
              </a:xfrm>
              <a:prstGeom prst="rect">
                <a:avLst/>
              </a:prstGeom>
              <a:blipFill>
                <a:blip r:embed="rId2"/>
                <a:stretch>
                  <a:fillRect l="-11450" b="-891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301625" y="3840163"/>
            <a:ext cx="2538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6600"/>
                </a:solidFill>
                <a:latin typeface="Arial" charset="0"/>
                <a:cs typeface="Arial" charset="0"/>
              </a:rPr>
              <a:t>expand the brackets:</a:t>
            </a:r>
            <a:endParaRPr lang="en-GB" sz="2000" dirty="0">
              <a:solidFill>
                <a:srgbClr val="FF66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543300" y="3810000"/>
            <a:ext cx="24400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3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latin typeface="Arial" charset="0"/>
                <a:cs typeface="Arial" charset="0"/>
              </a:rPr>
              <a:t> + 1 =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–2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latin typeface="Arial" charset="0"/>
                <a:cs typeface="Arial" charset="0"/>
              </a:rPr>
              <a:t> + 2 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01625" y="1759803"/>
            <a:ext cx="238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Solve for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6677181" y="1809653"/>
            <a:ext cx="10999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Arial" charset="0"/>
                <a:cs typeface="Arial" charset="0"/>
              </a:rPr>
              <a:t>LCM =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4851421" y="1676400"/>
            <a:ext cx="6126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–2 </a:t>
            </a:r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>
            <a:off x="4903788" y="2057402"/>
            <a:ext cx="514350" cy="0"/>
          </a:xfrm>
          <a:prstGeom prst="line">
            <a:avLst/>
          </a:prstGeom>
          <a:noFill/>
          <a:ln w="2857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4982869" y="2023419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7772400" y="1776869"/>
            <a:ext cx="833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Arial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 – 1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666217" y="2040465"/>
            <a:ext cx="811213" cy="32559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4979988" y="2066926"/>
            <a:ext cx="359070" cy="35652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2524871" y="1768187"/>
            <a:ext cx="10390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kern="0" dirty="0">
                <a:solidFill>
                  <a:srgbClr val="FF0000"/>
                </a:solidFill>
                <a:latin typeface="Arial" charset="0"/>
                <a:cs typeface="Arial" charset="0"/>
              </a:rPr>
              <a:t>(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– 1)</a:t>
            </a: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5390779" y="1674826"/>
            <a:ext cx="10390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kern="0" dirty="0">
                <a:solidFill>
                  <a:srgbClr val="FF0000"/>
                </a:solidFill>
                <a:latin typeface="Arial" charset="0"/>
                <a:cs typeface="Arial" charset="0"/>
              </a:rPr>
              <a:t>(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– 1)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2625832" y="1911995"/>
            <a:ext cx="786839" cy="19420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574651" y="2129747"/>
            <a:ext cx="786839" cy="19420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ouble Bracket 37"/>
          <p:cNvSpPr/>
          <p:nvPr/>
        </p:nvSpPr>
        <p:spPr>
          <a:xfrm>
            <a:off x="3541338" y="1682318"/>
            <a:ext cx="1043362" cy="748880"/>
          </a:xfrm>
          <a:prstGeom prst="bracketPair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Double Bracket 38"/>
          <p:cNvSpPr/>
          <p:nvPr/>
        </p:nvSpPr>
        <p:spPr>
          <a:xfrm>
            <a:off x="4847271" y="1736204"/>
            <a:ext cx="592717" cy="330722"/>
          </a:xfrm>
          <a:prstGeom prst="bracketPair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6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/>
      <p:bldP spid="2" grpId="0"/>
      <p:bldP spid="25" grpId="0"/>
      <p:bldP spid="26" grpId="0" animBg="1"/>
      <p:bldP spid="26" grpId="1" animBg="1"/>
      <p:bldP spid="27" grpId="0"/>
      <p:bldP spid="27" grpId="1"/>
      <p:bldP spid="28" grpId="0"/>
      <p:bldP spid="3" grpId="0" animBg="1"/>
      <p:bldP spid="3" grpId="1" animBg="1"/>
      <p:bldP spid="29" grpId="0" animBg="1"/>
      <p:bldP spid="29" grpId="1" animBg="1"/>
      <p:bldP spid="30" grpId="0"/>
      <p:bldP spid="31" grpId="0"/>
      <p:bldP spid="38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4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78814" y="113984"/>
            <a:ext cx="7772400" cy="609600"/>
          </a:xfrm>
          <a:prstGeom prst="rect">
            <a:avLst/>
          </a:prstGeom>
          <a:noFill/>
          <a:ln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45720" rIns="0" bIns="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equations with fractional coefficients</a:t>
            </a: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288925" y="990600"/>
            <a:ext cx="8855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Arial" charset="0"/>
                <a:cs typeface="Arial" charset="0"/>
              </a:rPr>
              <a:t>Sometimes the coefficient of an unknown is a fraction. For example,</a:t>
            </a:r>
            <a:endParaRPr lang="en-GB" sz="2400" dirty="0">
              <a:latin typeface="Arial" charset="0"/>
              <a:cs typeface="Arial" charset="0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88925" y="2520950"/>
            <a:ext cx="839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We can remove the 4 from the denominator by multiplying both sides of the equation by 4.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3436938" y="4152900"/>
            <a:ext cx="249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3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latin typeface="Arial" charset="0"/>
                <a:cs typeface="Arial" charset="0"/>
              </a:rPr>
              <a:t> – 20 = 36 – 4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288925" y="4678363"/>
            <a:ext cx="2509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add 4</a:t>
            </a:r>
            <a:r>
              <a:rPr lang="en-US" sz="2000" i="1">
                <a:solidFill>
                  <a:srgbClr val="FF660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 to both sides:</a:t>
            </a:r>
            <a:endParaRPr lang="en-GB" sz="2000">
              <a:solidFill>
                <a:srgbClr val="FF6600"/>
              </a:solidFill>
              <a:latin typeface="Arial" charset="0"/>
              <a:cs typeface="Arial" charset="0"/>
            </a:endParaRP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3429000" y="4648200"/>
            <a:ext cx="185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7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20 = 36</a:t>
            </a:r>
            <a:endParaRPr lang="en-GB" sz="2400" i="1">
              <a:cs typeface="Arial" charset="0"/>
            </a:endParaRP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288925" y="5173663"/>
            <a:ext cx="2538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add 20 to both sides: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4078288" y="5143500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7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= 56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288925" y="5668963"/>
            <a:ext cx="269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divide both sides by 7: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4251325" y="5638800"/>
            <a:ext cx="83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= 8</a:t>
            </a: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3530600" y="1708150"/>
            <a:ext cx="2136775" cy="723900"/>
            <a:chOff x="2224" y="1076"/>
            <a:chExt cx="1346" cy="456"/>
          </a:xfrm>
        </p:grpSpPr>
        <p:grpSp>
          <p:nvGrpSpPr>
            <p:cNvPr id="37" name="Group 24"/>
            <p:cNvGrpSpPr>
              <a:grpSpLocks/>
            </p:cNvGrpSpPr>
            <p:nvPr/>
          </p:nvGrpSpPr>
          <p:grpSpPr bwMode="auto">
            <a:xfrm>
              <a:off x="2224" y="1076"/>
              <a:ext cx="213" cy="456"/>
              <a:chOff x="2242" y="1061"/>
              <a:chExt cx="213" cy="456"/>
            </a:xfrm>
          </p:grpSpPr>
          <p:sp>
            <p:nvSpPr>
              <p:cNvPr id="39" name="Text Box 8"/>
              <p:cNvSpPr txBox="1">
                <a:spLocks noChangeArrowheads="1"/>
              </p:cNvSpPr>
              <p:nvPr/>
            </p:nvSpPr>
            <p:spPr bwMode="auto">
              <a:xfrm>
                <a:off x="2242" y="106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3</a:t>
                </a:r>
              </a:p>
            </p:txBody>
          </p:sp>
          <p:sp>
            <p:nvSpPr>
              <p:cNvPr id="40" name="Line 9"/>
              <p:cNvSpPr>
                <a:spLocks noChangeShapeType="1"/>
              </p:cNvSpPr>
              <p:nvPr/>
            </p:nvSpPr>
            <p:spPr bwMode="auto">
              <a:xfrm>
                <a:off x="2253" y="1278"/>
                <a:ext cx="202" cy="0"/>
              </a:xfrm>
              <a:prstGeom prst="line">
                <a:avLst/>
              </a:prstGeom>
              <a:noFill/>
              <a:ln w="1905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1" name="Text Box 10"/>
              <p:cNvSpPr txBox="1">
                <a:spLocks noChangeArrowheads="1"/>
              </p:cNvSpPr>
              <p:nvPr/>
            </p:nvSpPr>
            <p:spPr bwMode="auto">
              <a:xfrm>
                <a:off x="2243" y="126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4</a:t>
                </a:r>
              </a:p>
            </p:txBody>
          </p:sp>
        </p:grpSp>
        <p:sp>
          <p:nvSpPr>
            <p:cNvPr id="38" name="Text Box 23"/>
            <p:cNvSpPr txBox="1">
              <a:spLocks noChangeArrowheads="1"/>
            </p:cNvSpPr>
            <p:nvPr/>
          </p:nvSpPr>
          <p:spPr bwMode="auto">
            <a:xfrm>
              <a:off x="2426" y="1160"/>
              <a:ext cx="1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1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x</a:t>
              </a:r>
              <a:r>
                <a:rPr kumimoji="0" lang="en-US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 – 5 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= 9 – 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cs typeface="Arial" charset="0"/>
                </a:rPr>
                <a:t>x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grpSp>
        <p:nvGrpSpPr>
          <p:cNvPr id="42" name="Group 33"/>
          <p:cNvGrpSpPr>
            <a:grpSpLocks/>
          </p:cNvGrpSpPr>
          <p:nvPr/>
        </p:nvGrpSpPr>
        <p:grpSpPr bwMode="auto">
          <a:xfrm>
            <a:off x="3000375" y="3390900"/>
            <a:ext cx="2943225" cy="723900"/>
            <a:chOff x="2082" y="2040"/>
            <a:chExt cx="1854" cy="456"/>
          </a:xfrm>
        </p:grpSpPr>
        <p:grpSp>
          <p:nvGrpSpPr>
            <p:cNvPr id="43" name="Group 28"/>
            <p:cNvGrpSpPr>
              <a:grpSpLocks/>
            </p:cNvGrpSpPr>
            <p:nvPr/>
          </p:nvGrpSpPr>
          <p:grpSpPr bwMode="auto">
            <a:xfrm>
              <a:off x="2320" y="2040"/>
              <a:ext cx="213" cy="456"/>
              <a:chOff x="2242" y="1061"/>
              <a:chExt cx="213" cy="456"/>
            </a:xfrm>
          </p:grpSpPr>
          <p:sp>
            <p:nvSpPr>
              <p:cNvPr id="45" name="Text Box 29"/>
              <p:cNvSpPr txBox="1">
                <a:spLocks noChangeArrowheads="1"/>
              </p:cNvSpPr>
              <p:nvPr/>
            </p:nvSpPr>
            <p:spPr bwMode="auto">
              <a:xfrm>
                <a:off x="2242" y="106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schemeClr val="accent2">
                        <a:lumMod val="75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3</a:t>
                </a:r>
              </a:p>
            </p:txBody>
          </p:sp>
          <p:sp>
            <p:nvSpPr>
              <p:cNvPr id="46" name="Line 30"/>
              <p:cNvSpPr>
                <a:spLocks noChangeShapeType="1"/>
              </p:cNvSpPr>
              <p:nvPr/>
            </p:nvSpPr>
            <p:spPr bwMode="auto">
              <a:xfrm>
                <a:off x="2253" y="1278"/>
                <a:ext cx="202" cy="0"/>
              </a:xfrm>
              <a:prstGeom prst="line">
                <a:avLst/>
              </a:prstGeom>
              <a:noFill/>
              <a:ln w="1905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7" name="Text Box 31"/>
              <p:cNvSpPr txBox="1">
                <a:spLocks noChangeArrowheads="1"/>
              </p:cNvSpPr>
              <p:nvPr/>
            </p:nvSpPr>
            <p:spPr bwMode="auto">
              <a:xfrm>
                <a:off x="2243" y="126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schemeClr val="accent2">
                        <a:lumMod val="75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4</a:t>
                </a:r>
              </a:p>
            </p:txBody>
          </p:sp>
        </p:grpSp>
        <p:sp>
          <p:nvSpPr>
            <p:cNvPr id="44" name="Text Box 32"/>
            <p:cNvSpPr txBox="1">
              <a:spLocks noChangeArrowheads="1"/>
            </p:cNvSpPr>
            <p:nvPr/>
          </p:nvSpPr>
          <p:spPr bwMode="auto">
            <a:xfrm>
              <a:off x="2082" y="2124"/>
              <a:ext cx="18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4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9933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</a:t>
              </a:r>
              <a:r>
                <a:rPr kumimoji="0" lang="en-US" sz="2400" b="0" i="1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     x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 – 5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)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</a:t>
              </a: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= </a:t>
              </a: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4(9 – </a:t>
              </a:r>
              <a:r>
                <a:rPr kumimoji="0" lang="en-GB" sz="2400" b="0" i="1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x</a:t>
              </a: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)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sp>
        <p:nvSpPr>
          <p:cNvPr id="48" name="Text Box 34"/>
          <p:cNvSpPr txBox="1">
            <a:spLocks noChangeArrowheads="1"/>
          </p:cNvSpPr>
          <p:nvPr/>
        </p:nvSpPr>
        <p:spPr bwMode="auto">
          <a:xfrm>
            <a:off x="288925" y="4183063"/>
            <a:ext cx="2538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expand the brackets:</a:t>
            </a:r>
            <a:endParaRPr lang="en-GB" sz="2000">
              <a:solidFill>
                <a:srgbClr val="FF66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3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4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165100" y="150109"/>
            <a:ext cx="7772400" cy="609600"/>
          </a:xfrm>
          <a:prstGeom prst="rect">
            <a:avLst/>
          </a:prstGeom>
          <a:noFill/>
          <a:ln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45720" rIns="0" bIns="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equations with fractional coefficients</a:t>
            </a: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8925" y="990600"/>
            <a:ext cx="86756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Arial" charset="0"/>
                <a:cs typeface="Arial" charset="0"/>
              </a:rPr>
              <a:t>If an equation contains more than one fraction, these can be removed by multiplying throughout by the lowest common multiple of the two denominators. For example,</a:t>
            </a:r>
            <a:endParaRPr lang="en-GB" sz="2400" dirty="0">
              <a:latin typeface="Arial" charset="0"/>
              <a:cs typeface="Arial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206500" y="3038475"/>
            <a:ext cx="6731000" cy="461665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What is the lowest common multiple of 3 and 2?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88925" y="3763963"/>
            <a:ext cx="8675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The lowest common multiple of 3 and 2 is 6. Multiplying both sides by 6,</a:t>
            </a:r>
            <a:endParaRPr lang="en-GB" sz="2400" i="1" dirty="0">
              <a:cs typeface="Arial" charset="0"/>
            </a:endParaRPr>
          </a:p>
        </p:txBody>
      </p: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3584575" y="2201863"/>
            <a:ext cx="1973263" cy="725487"/>
            <a:chOff x="2224" y="1387"/>
            <a:chExt cx="1243" cy="457"/>
          </a:xfrm>
        </p:grpSpPr>
        <p:grpSp>
          <p:nvGrpSpPr>
            <p:cNvPr id="9" name="Group 15"/>
            <p:cNvGrpSpPr>
              <a:grpSpLocks/>
            </p:cNvGrpSpPr>
            <p:nvPr/>
          </p:nvGrpSpPr>
          <p:grpSpPr bwMode="auto">
            <a:xfrm>
              <a:off x="2224" y="1387"/>
              <a:ext cx="213" cy="456"/>
              <a:chOff x="2242" y="1061"/>
              <a:chExt cx="213" cy="456"/>
            </a:xfrm>
          </p:grpSpPr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242" y="106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2</a:t>
                </a:r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2253" y="1278"/>
                <a:ext cx="202" cy="0"/>
              </a:xfrm>
              <a:prstGeom prst="line">
                <a:avLst/>
              </a:prstGeom>
              <a:noFill/>
              <a:ln w="1905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2243" y="126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2426" y="1471"/>
              <a:ext cx="10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1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x</a:t>
              </a:r>
              <a:r>
                <a:rPr kumimoji="0" lang="en-US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 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=     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x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 + 1</a:t>
              </a:r>
              <a:endParaRPr kumimoji="0" lang="en-US" sz="2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11" name="Group 20"/>
            <p:cNvGrpSpPr>
              <a:grpSpLocks/>
            </p:cNvGrpSpPr>
            <p:nvPr/>
          </p:nvGrpSpPr>
          <p:grpSpPr bwMode="auto">
            <a:xfrm>
              <a:off x="2758" y="1388"/>
              <a:ext cx="213" cy="456"/>
              <a:chOff x="2242" y="1061"/>
              <a:chExt cx="213" cy="456"/>
            </a:xfrm>
          </p:grpSpPr>
          <p:sp>
            <p:nvSpPr>
              <p:cNvPr id="12" name="Text Box 21"/>
              <p:cNvSpPr txBox="1">
                <a:spLocks noChangeArrowheads="1"/>
              </p:cNvSpPr>
              <p:nvPr/>
            </p:nvSpPr>
            <p:spPr bwMode="auto">
              <a:xfrm>
                <a:off x="2242" y="106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13" name="Line 22"/>
              <p:cNvSpPr>
                <a:spLocks noChangeShapeType="1"/>
              </p:cNvSpPr>
              <p:nvPr/>
            </p:nvSpPr>
            <p:spPr bwMode="auto">
              <a:xfrm>
                <a:off x="2253" y="1278"/>
                <a:ext cx="202" cy="0"/>
              </a:xfrm>
              <a:prstGeom prst="line">
                <a:avLst/>
              </a:prstGeom>
              <a:noFill/>
              <a:ln w="1905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" name="Text Box 23"/>
              <p:cNvSpPr txBox="1">
                <a:spLocks noChangeArrowheads="1"/>
              </p:cNvSpPr>
              <p:nvPr/>
            </p:nvSpPr>
            <p:spPr bwMode="auto">
              <a:xfrm>
                <a:off x="2243" y="126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3902075" y="5105400"/>
            <a:ext cx="165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latin typeface="Arial" charset="0"/>
                <a:cs typeface="Arial" charset="0"/>
              </a:rPr>
              <a:t>4</a:t>
            </a:r>
            <a:r>
              <a:rPr lang="en-US" sz="2400" i="1">
                <a:latin typeface="Times New Roman" pitchFamily="18" charset="0"/>
                <a:cs typeface="Arial" charset="0"/>
              </a:rPr>
              <a:t>x</a:t>
            </a:r>
            <a:r>
              <a:rPr lang="en-US" sz="2400">
                <a:latin typeface="Arial" charset="0"/>
                <a:cs typeface="Arial" charset="0"/>
              </a:rPr>
              <a:t> = 3</a:t>
            </a:r>
            <a:r>
              <a:rPr lang="en-US" sz="2400" i="1">
                <a:latin typeface="Times New Roman" pitchFamily="18" charset="0"/>
                <a:cs typeface="Arial" charset="0"/>
              </a:rPr>
              <a:t>x</a:t>
            </a:r>
            <a:r>
              <a:rPr lang="en-US" sz="2400">
                <a:latin typeface="Arial" charset="0"/>
                <a:cs typeface="Arial" charset="0"/>
              </a:rPr>
              <a:t> + 6</a:t>
            </a:r>
            <a:endParaRPr lang="en-GB" sz="2400">
              <a:latin typeface="Arial" charset="0"/>
              <a:cs typeface="Arial" charset="0"/>
            </a:endParaRP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288925" y="5153025"/>
            <a:ext cx="2538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6600"/>
                </a:solidFill>
                <a:latin typeface="Arial" charset="0"/>
                <a:cs typeface="Arial" charset="0"/>
              </a:rPr>
              <a:t>expand the brackets:</a:t>
            </a:r>
            <a:endParaRPr lang="en-GB" sz="2000" dirty="0">
              <a:solidFill>
                <a:srgbClr val="FF6600"/>
              </a:solidFill>
              <a:latin typeface="Arial" charset="0"/>
              <a:cs typeface="Arial" charset="0"/>
            </a:endParaRP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4067175" y="5635625"/>
            <a:ext cx="83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i="1">
                <a:latin typeface="Times New Roman" pitchFamily="18" charset="0"/>
                <a:cs typeface="Arial" charset="0"/>
              </a:rPr>
              <a:t>x</a:t>
            </a:r>
            <a:r>
              <a:rPr lang="en-US" sz="2400">
                <a:latin typeface="Arial" charset="0"/>
                <a:cs typeface="Arial" charset="0"/>
              </a:rPr>
              <a:t> = 6</a:t>
            </a:r>
            <a:endParaRPr lang="en-GB" sz="2400">
              <a:latin typeface="Arial" charset="0"/>
              <a:cs typeface="Arial" charset="0"/>
            </a:endParaRP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250825" y="5684838"/>
            <a:ext cx="3622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subtracting 3</a:t>
            </a:r>
            <a:r>
              <a:rPr lang="en-US" sz="2000" i="1">
                <a:solidFill>
                  <a:srgbClr val="FF660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 from both sides:</a:t>
            </a:r>
            <a:endParaRPr lang="en-GB" sz="2000">
              <a:solidFill>
                <a:srgbClr val="FF66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22" name="Group 53"/>
          <p:cNvGrpSpPr>
            <a:grpSpLocks/>
          </p:cNvGrpSpPr>
          <p:nvPr/>
        </p:nvGrpSpPr>
        <p:grpSpPr bwMode="auto">
          <a:xfrm>
            <a:off x="3325813" y="4303713"/>
            <a:ext cx="2863850" cy="725487"/>
            <a:chOff x="1999" y="2711"/>
            <a:chExt cx="1804" cy="457"/>
          </a:xfrm>
        </p:grpSpPr>
        <p:grpSp>
          <p:nvGrpSpPr>
            <p:cNvPr id="23" name="Group 44"/>
            <p:cNvGrpSpPr>
              <a:grpSpLocks/>
            </p:cNvGrpSpPr>
            <p:nvPr/>
          </p:nvGrpSpPr>
          <p:grpSpPr bwMode="auto">
            <a:xfrm>
              <a:off x="2219" y="2711"/>
              <a:ext cx="206" cy="456"/>
              <a:chOff x="2253" y="1061"/>
              <a:chExt cx="206" cy="456"/>
            </a:xfrm>
          </p:grpSpPr>
          <p:sp>
            <p:nvSpPr>
              <p:cNvPr id="29" name="Text Box 45"/>
              <p:cNvSpPr txBox="1">
                <a:spLocks noChangeArrowheads="1"/>
              </p:cNvSpPr>
              <p:nvPr/>
            </p:nvSpPr>
            <p:spPr bwMode="auto">
              <a:xfrm>
                <a:off x="2253" y="106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2</a:t>
                </a:r>
              </a:p>
            </p:txBody>
          </p:sp>
          <p:sp>
            <p:nvSpPr>
              <p:cNvPr id="30" name="Line 46"/>
              <p:cNvSpPr>
                <a:spLocks noChangeShapeType="1"/>
              </p:cNvSpPr>
              <p:nvPr/>
            </p:nvSpPr>
            <p:spPr bwMode="auto">
              <a:xfrm>
                <a:off x="2253" y="1278"/>
                <a:ext cx="202" cy="0"/>
              </a:xfrm>
              <a:prstGeom prst="line">
                <a:avLst/>
              </a:prstGeom>
              <a:noFill/>
              <a:ln w="1905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Text Box 47"/>
              <p:cNvSpPr txBox="1">
                <a:spLocks noChangeArrowheads="1"/>
              </p:cNvSpPr>
              <p:nvPr/>
            </p:nvSpPr>
            <p:spPr bwMode="auto">
              <a:xfrm>
                <a:off x="2254" y="126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  <p:sp>
          <p:nvSpPr>
            <p:cNvPr id="24" name="Text Box 48"/>
            <p:cNvSpPr txBox="1">
              <a:spLocks noChangeArrowheads="1"/>
            </p:cNvSpPr>
            <p:nvPr/>
          </p:nvSpPr>
          <p:spPr bwMode="auto">
            <a:xfrm>
              <a:off x="1999" y="2795"/>
              <a:ext cx="18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6(</a:t>
              </a:r>
              <a:r>
                <a:rPr kumimoji="0" lang="en-US" sz="24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     </a:t>
              </a:r>
              <a:r>
                <a:rPr kumimoji="0" lang="en-US" sz="2400" b="0" i="1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x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)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</a:t>
              </a: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= </a:t>
              </a: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6(</a:t>
              </a: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    </a:t>
              </a:r>
              <a:r>
                <a:rPr kumimoji="0" lang="en-GB" sz="2400" b="0" i="1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x</a:t>
              </a: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 + 1</a:t>
              </a: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)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25" name="Group 49"/>
            <p:cNvGrpSpPr>
              <a:grpSpLocks/>
            </p:cNvGrpSpPr>
            <p:nvPr/>
          </p:nvGrpSpPr>
          <p:grpSpPr bwMode="auto">
            <a:xfrm>
              <a:off x="3024" y="2712"/>
              <a:ext cx="213" cy="456"/>
              <a:chOff x="2242" y="1061"/>
              <a:chExt cx="213" cy="456"/>
            </a:xfrm>
          </p:grpSpPr>
          <p:sp>
            <p:nvSpPr>
              <p:cNvPr id="26" name="Text Box 50"/>
              <p:cNvSpPr txBox="1">
                <a:spLocks noChangeArrowheads="1"/>
              </p:cNvSpPr>
              <p:nvPr/>
            </p:nvSpPr>
            <p:spPr bwMode="auto">
              <a:xfrm>
                <a:off x="2242" y="106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7" name="Line 51"/>
              <p:cNvSpPr>
                <a:spLocks noChangeShapeType="1"/>
              </p:cNvSpPr>
              <p:nvPr/>
            </p:nvSpPr>
            <p:spPr bwMode="auto">
              <a:xfrm>
                <a:off x="2253" y="1278"/>
                <a:ext cx="202" cy="0"/>
              </a:xfrm>
              <a:prstGeom prst="line">
                <a:avLst/>
              </a:prstGeom>
              <a:noFill/>
              <a:ln w="1905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" name="Text Box 52"/>
              <p:cNvSpPr txBox="1">
                <a:spLocks noChangeArrowheads="1"/>
              </p:cNvSpPr>
              <p:nvPr/>
            </p:nvSpPr>
            <p:spPr bwMode="auto">
              <a:xfrm>
                <a:off x="2243" y="126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8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utoUpdateAnimBg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165894" y="122238"/>
            <a:ext cx="7772400" cy="609600"/>
          </a:xfrm>
          <a:prstGeom prst="rect">
            <a:avLst/>
          </a:prstGeom>
          <a:noFill/>
          <a:ln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45720" rIns="0" bIns="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equations involving division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8925" y="990600"/>
            <a:ext cx="8855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In this example the whole of one side of the equation is divided by 5.</a:t>
            </a:r>
          </a:p>
        </p:txBody>
      </p: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549650" y="1600200"/>
            <a:ext cx="2179638" cy="836613"/>
            <a:chOff x="2236" y="1032"/>
            <a:chExt cx="1373" cy="527"/>
          </a:xfrm>
        </p:grpSpPr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236" y="1032"/>
              <a:ext cx="633" cy="527"/>
              <a:chOff x="2236" y="1032"/>
              <a:chExt cx="633" cy="527"/>
            </a:xfrm>
          </p:grpSpPr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2236" y="1032"/>
                <a:ext cx="63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2</a:t>
                </a:r>
                <a:r>
                  <a:rPr kumimoji="0" lang="en-GB" sz="2400" b="0" i="1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cs typeface="Arial" charset="0"/>
                  </a:rPr>
                  <a:t>x</a:t>
                </a: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 + 7</a:t>
                </a:r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2265" y="1295"/>
                <a:ext cx="576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2441" y="1271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5</a:t>
                </a:r>
              </a:p>
            </p:txBody>
          </p:sp>
        </p:grp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2870" y="1151"/>
              <a:ext cx="7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= 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x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 – 1 </a:t>
              </a:r>
            </a:p>
          </p:txBody>
        </p:sp>
      </p:grp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88925" y="2438400"/>
            <a:ext cx="855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To remove the 5 from the denominator we multiply both sides of the equation by 5.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567113" y="3352800"/>
            <a:ext cx="236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2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+ 7 = 5(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1)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88925" y="4297363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swap sides: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3530600" y="4267200"/>
            <a:ext cx="224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5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5 = 2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+ 7 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288925" y="4754563"/>
            <a:ext cx="2397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add 5 to both sides: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4033838" y="4724400"/>
            <a:ext cx="1909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5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= 2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+ 12 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88925" y="5211763"/>
            <a:ext cx="3282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subtract 2</a:t>
            </a:r>
            <a:r>
              <a:rPr lang="en-GB" sz="2000" i="1">
                <a:solidFill>
                  <a:srgbClr val="FF660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 from both sides: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4064000" y="5181600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3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= 12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288925" y="5668963"/>
            <a:ext cx="269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divide both sides by 3: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4216400" y="5638800"/>
            <a:ext cx="83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= 4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301625" y="3840163"/>
            <a:ext cx="2538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expand the brackets:</a:t>
            </a:r>
            <a:endParaRPr lang="en-GB" sz="2000">
              <a:solidFill>
                <a:srgbClr val="FF66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543300" y="3810000"/>
            <a:ext cx="224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2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+ 7 = 5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5 </a:t>
            </a:r>
          </a:p>
        </p:txBody>
      </p:sp>
    </p:spTree>
    <p:extLst>
      <p:ext uri="{BB962C8B-B14F-4D97-AF65-F5344CB8AC3E}">
        <p14:creationId xmlns:p14="http://schemas.microsoft.com/office/powerpoint/2010/main" val="59756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00819" y="136525"/>
            <a:ext cx="7772400" cy="609600"/>
          </a:xfrm>
          <a:prstGeom prst="rect">
            <a:avLst/>
          </a:prstGeom>
          <a:noFill/>
          <a:ln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45720" rIns="0" bIns="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equations involving division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8925" y="990600"/>
            <a:ext cx="88550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When both sides of an equation are divided by a number we must remove these by multiplying both sides by the lowest common multiple of the two denominators. For example, </a:t>
            </a:r>
          </a:p>
        </p:txBody>
      </p: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3549650" y="2230438"/>
            <a:ext cx="2379663" cy="836612"/>
            <a:chOff x="2236" y="1405"/>
            <a:chExt cx="1499" cy="527"/>
          </a:xfrm>
        </p:grpSpPr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236" y="1405"/>
              <a:ext cx="6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5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x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 – 3</a:t>
              </a:r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2262" y="1668"/>
              <a:ext cx="576" cy="0"/>
            </a:xfrm>
            <a:prstGeom prst="line">
              <a:avLst/>
            </a:prstGeom>
            <a:noFill/>
            <a:ln w="2857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2439" y="164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2871" y="1524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=</a:t>
              </a:r>
            </a:p>
          </p:txBody>
        </p:sp>
        <p:sp>
          <p:nvSpPr>
            <p:cNvPr id="11" name="Text Box 22"/>
            <p:cNvSpPr txBox="1">
              <a:spLocks noChangeArrowheads="1"/>
            </p:cNvSpPr>
            <p:nvPr/>
          </p:nvSpPr>
          <p:spPr bwMode="auto">
            <a:xfrm>
              <a:off x="3107" y="1405"/>
              <a:ext cx="6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2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x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 – 1</a:t>
              </a:r>
            </a:p>
          </p:txBody>
        </p:sp>
        <p:sp>
          <p:nvSpPr>
            <p:cNvPr id="12" name="Line 23"/>
            <p:cNvSpPr>
              <a:spLocks noChangeShapeType="1"/>
            </p:cNvSpPr>
            <p:nvPr/>
          </p:nvSpPr>
          <p:spPr bwMode="auto">
            <a:xfrm>
              <a:off x="3133" y="1668"/>
              <a:ext cx="576" cy="0"/>
            </a:xfrm>
            <a:prstGeom prst="line">
              <a:avLst/>
            </a:prstGeom>
            <a:noFill/>
            <a:ln w="2857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3" name="Text Box 24"/>
            <p:cNvSpPr txBox="1">
              <a:spLocks noChangeArrowheads="1"/>
            </p:cNvSpPr>
            <p:nvPr/>
          </p:nvSpPr>
          <p:spPr bwMode="auto">
            <a:xfrm>
              <a:off x="3310" y="164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3</a:t>
              </a:r>
            </a:p>
          </p:txBody>
        </p:sp>
      </p:grp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1206500" y="3176588"/>
            <a:ext cx="6731000" cy="461665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What is the lowest common multiple of 4 and 3?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288925" y="3860800"/>
            <a:ext cx="8675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The lowest common multiple of 4 and 3 is 12. Multiplying every term by 12 gives us:</a:t>
            </a:r>
            <a:endParaRPr lang="en-GB" sz="2400" i="1">
              <a:cs typeface="Arial" charset="0"/>
            </a:endParaRPr>
          </a:p>
        </p:txBody>
      </p:sp>
      <p:grpSp>
        <p:nvGrpSpPr>
          <p:cNvPr id="16" name="Group 52"/>
          <p:cNvGrpSpPr>
            <a:grpSpLocks/>
          </p:cNvGrpSpPr>
          <p:nvPr/>
        </p:nvGrpSpPr>
        <p:grpSpPr bwMode="auto">
          <a:xfrm>
            <a:off x="3059113" y="4756150"/>
            <a:ext cx="3384550" cy="836613"/>
            <a:chOff x="1927" y="2996"/>
            <a:chExt cx="2132" cy="527"/>
          </a:xfrm>
        </p:grpSpPr>
        <p:grpSp>
          <p:nvGrpSpPr>
            <p:cNvPr id="17" name="Group 40"/>
            <p:cNvGrpSpPr>
              <a:grpSpLocks/>
            </p:cNvGrpSpPr>
            <p:nvPr/>
          </p:nvGrpSpPr>
          <p:grpSpPr bwMode="auto">
            <a:xfrm>
              <a:off x="1927" y="2996"/>
              <a:ext cx="970" cy="527"/>
              <a:chOff x="1927" y="3022"/>
              <a:chExt cx="970" cy="527"/>
            </a:xfrm>
          </p:grpSpPr>
          <p:sp>
            <p:nvSpPr>
              <p:cNvPr id="23" name="Text Box 32"/>
              <p:cNvSpPr txBox="1">
                <a:spLocks noChangeArrowheads="1"/>
              </p:cNvSpPr>
              <p:nvPr/>
            </p:nvSpPr>
            <p:spPr bwMode="auto">
              <a:xfrm>
                <a:off x="1927" y="3022"/>
                <a:ext cx="97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12(5</a:t>
                </a:r>
                <a:r>
                  <a:rPr kumimoji="0" lang="en-GB" sz="2400" b="0" i="1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cs typeface="Arial" charset="0"/>
                  </a:rPr>
                  <a:t>x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 – 3)</a:t>
                </a:r>
              </a:p>
            </p:txBody>
          </p:sp>
          <p:sp>
            <p:nvSpPr>
              <p:cNvPr id="24" name="Line 33"/>
              <p:cNvSpPr>
                <a:spLocks noChangeShapeType="1"/>
              </p:cNvSpPr>
              <p:nvPr/>
            </p:nvSpPr>
            <p:spPr bwMode="auto">
              <a:xfrm>
                <a:off x="1970" y="3285"/>
                <a:ext cx="883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5" name="Text Box 34"/>
              <p:cNvSpPr txBox="1">
                <a:spLocks noChangeArrowheads="1"/>
              </p:cNvSpPr>
              <p:nvPr/>
            </p:nvSpPr>
            <p:spPr bwMode="auto">
              <a:xfrm>
                <a:off x="2300" y="3261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4</a:t>
                </a:r>
              </a:p>
            </p:txBody>
          </p:sp>
        </p:grpSp>
        <p:sp>
          <p:nvSpPr>
            <p:cNvPr id="18" name="Text Box 35"/>
            <p:cNvSpPr txBox="1">
              <a:spLocks noChangeArrowheads="1"/>
            </p:cNvSpPr>
            <p:nvPr/>
          </p:nvSpPr>
          <p:spPr bwMode="auto">
            <a:xfrm>
              <a:off x="2880" y="3115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=</a:t>
              </a:r>
            </a:p>
          </p:txBody>
        </p:sp>
        <p:grpSp>
          <p:nvGrpSpPr>
            <p:cNvPr id="19" name="Group 41"/>
            <p:cNvGrpSpPr>
              <a:grpSpLocks/>
            </p:cNvGrpSpPr>
            <p:nvPr/>
          </p:nvGrpSpPr>
          <p:grpSpPr bwMode="auto">
            <a:xfrm>
              <a:off x="3089" y="2996"/>
              <a:ext cx="970" cy="527"/>
              <a:chOff x="3107" y="3022"/>
              <a:chExt cx="970" cy="527"/>
            </a:xfrm>
          </p:grpSpPr>
          <p:sp>
            <p:nvSpPr>
              <p:cNvPr id="20" name="Text Box 37"/>
              <p:cNvSpPr txBox="1">
                <a:spLocks noChangeArrowheads="1"/>
              </p:cNvSpPr>
              <p:nvPr/>
            </p:nvSpPr>
            <p:spPr bwMode="auto">
              <a:xfrm>
                <a:off x="3107" y="3022"/>
                <a:ext cx="97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12(2</a:t>
                </a:r>
                <a:r>
                  <a:rPr kumimoji="0" lang="en-GB" sz="2400" b="0" i="1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cs typeface="Arial" charset="0"/>
                  </a:rPr>
                  <a:t>x</a:t>
                </a: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 – 1)</a:t>
                </a:r>
              </a:p>
            </p:txBody>
          </p:sp>
          <p:sp>
            <p:nvSpPr>
              <p:cNvPr id="21" name="Line 38"/>
              <p:cNvSpPr>
                <a:spLocks noChangeShapeType="1"/>
              </p:cNvSpPr>
              <p:nvPr/>
            </p:nvSpPr>
            <p:spPr bwMode="auto">
              <a:xfrm>
                <a:off x="3142" y="3285"/>
                <a:ext cx="900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Text Box 39"/>
              <p:cNvSpPr txBox="1">
                <a:spLocks noChangeArrowheads="1"/>
              </p:cNvSpPr>
              <p:nvPr/>
            </p:nvSpPr>
            <p:spPr bwMode="auto">
              <a:xfrm>
                <a:off x="3480" y="3261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</p:grpSp>
      <p:sp>
        <p:nvSpPr>
          <p:cNvPr id="26" name="Line 42"/>
          <p:cNvSpPr>
            <a:spLocks noChangeShapeType="1"/>
          </p:cNvSpPr>
          <p:nvPr/>
        </p:nvSpPr>
        <p:spPr bwMode="auto">
          <a:xfrm flipV="1">
            <a:off x="3132138" y="4900613"/>
            <a:ext cx="360362" cy="2159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  <a:latin typeface="Arial" charset="0"/>
              <a:cs typeface="Arial" charset="0"/>
            </a:endParaRPr>
          </a:p>
        </p:txBody>
      </p:sp>
      <p:sp>
        <p:nvSpPr>
          <p:cNvPr id="27" name="Text Box 43"/>
          <p:cNvSpPr txBox="1">
            <a:spLocks noChangeArrowheads="1"/>
          </p:cNvSpPr>
          <p:nvPr/>
        </p:nvSpPr>
        <p:spPr bwMode="auto">
          <a:xfrm>
            <a:off x="2916238" y="465772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3</a:t>
            </a:r>
            <a:endParaRPr lang="en-GB" sz="2000">
              <a:solidFill>
                <a:srgbClr val="FF6600"/>
              </a:solidFill>
              <a:latin typeface="Arial" charset="0"/>
              <a:cs typeface="Arial" charset="0"/>
            </a:endParaRPr>
          </a:p>
        </p:txBody>
      </p:sp>
      <p:sp>
        <p:nvSpPr>
          <p:cNvPr id="28" name="Line 44"/>
          <p:cNvSpPr>
            <a:spLocks noChangeShapeType="1"/>
          </p:cNvSpPr>
          <p:nvPr/>
        </p:nvSpPr>
        <p:spPr bwMode="auto">
          <a:xfrm flipV="1">
            <a:off x="3657600" y="5259388"/>
            <a:ext cx="360363" cy="2159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  <a:latin typeface="Arial" charset="0"/>
              <a:cs typeface="Arial" charset="0"/>
            </a:endParaRPr>
          </a:p>
        </p:txBody>
      </p:sp>
      <p:sp>
        <p:nvSpPr>
          <p:cNvPr id="29" name="Text Box 45"/>
          <p:cNvSpPr txBox="1">
            <a:spLocks noChangeArrowheads="1"/>
          </p:cNvSpPr>
          <p:nvPr/>
        </p:nvSpPr>
        <p:spPr bwMode="auto">
          <a:xfrm>
            <a:off x="3924300" y="533241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1</a:t>
            </a:r>
            <a:endParaRPr lang="en-GB" sz="2000">
              <a:solidFill>
                <a:srgbClr val="FF6600"/>
              </a:solidFill>
              <a:latin typeface="Arial" charset="0"/>
              <a:cs typeface="Arial" charset="0"/>
            </a:endParaRPr>
          </a:p>
        </p:txBody>
      </p:sp>
      <p:sp>
        <p:nvSpPr>
          <p:cNvPr id="30" name="Line 46"/>
          <p:cNvSpPr>
            <a:spLocks noChangeShapeType="1"/>
          </p:cNvSpPr>
          <p:nvPr/>
        </p:nvSpPr>
        <p:spPr bwMode="auto">
          <a:xfrm flipV="1">
            <a:off x="5003800" y="4900613"/>
            <a:ext cx="360363" cy="2159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  <a:latin typeface="Arial" charset="0"/>
              <a:cs typeface="Arial" charset="0"/>
            </a:endParaRPr>
          </a:p>
        </p:txBody>
      </p:sp>
      <p:sp>
        <p:nvSpPr>
          <p:cNvPr id="31" name="Text Box 47"/>
          <p:cNvSpPr txBox="1">
            <a:spLocks noChangeArrowheads="1"/>
          </p:cNvSpPr>
          <p:nvPr/>
        </p:nvSpPr>
        <p:spPr bwMode="auto">
          <a:xfrm>
            <a:off x="4787900" y="464661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4</a:t>
            </a:r>
            <a:endParaRPr lang="en-GB" sz="2000">
              <a:solidFill>
                <a:srgbClr val="FF6600"/>
              </a:solidFill>
              <a:latin typeface="Arial" charset="0"/>
              <a:cs typeface="Arial" charset="0"/>
            </a:endParaRPr>
          </a:p>
        </p:txBody>
      </p:sp>
      <p:sp>
        <p:nvSpPr>
          <p:cNvPr id="32" name="Line 48"/>
          <p:cNvSpPr>
            <a:spLocks noChangeShapeType="1"/>
          </p:cNvSpPr>
          <p:nvPr/>
        </p:nvSpPr>
        <p:spPr bwMode="auto">
          <a:xfrm flipV="1">
            <a:off x="5492750" y="5259388"/>
            <a:ext cx="360363" cy="2159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  <a:latin typeface="Arial" charset="0"/>
              <a:cs typeface="Arial" charset="0"/>
            </a:endParaRPr>
          </a:p>
        </p:txBody>
      </p:sp>
      <p:sp>
        <p:nvSpPr>
          <p:cNvPr id="33" name="Text Box 49"/>
          <p:cNvSpPr txBox="1">
            <a:spLocks noChangeArrowheads="1"/>
          </p:cNvSpPr>
          <p:nvPr/>
        </p:nvSpPr>
        <p:spPr bwMode="auto">
          <a:xfrm>
            <a:off x="5759450" y="533241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6600"/>
                </a:solidFill>
                <a:latin typeface="Arial" charset="0"/>
                <a:cs typeface="Arial" charset="0"/>
              </a:rPr>
              <a:t>1</a:t>
            </a:r>
            <a:endParaRPr lang="en-GB" sz="2000">
              <a:solidFill>
                <a:srgbClr val="FF6600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Text Box 50"/>
          <p:cNvSpPr txBox="1">
            <a:spLocks noChangeArrowheads="1"/>
          </p:cNvSpPr>
          <p:nvPr/>
        </p:nvSpPr>
        <p:spPr bwMode="auto">
          <a:xfrm>
            <a:off x="288925" y="5641975"/>
            <a:ext cx="594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latin typeface="Arial" charset="0"/>
                <a:cs typeface="Arial" charset="0"/>
              </a:rPr>
              <a:t>which simplifies to:      3(</a:t>
            </a:r>
            <a:r>
              <a:rPr lang="en-GB" sz="2400">
                <a:latin typeface="Arial" charset="0"/>
                <a:cs typeface="Arial" charset="0"/>
              </a:rPr>
              <a:t>5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3) = 4(2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1)</a:t>
            </a:r>
          </a:p>
        </p:txBody>
      </p:sp>
    </p:spTree>
    <p:extLst>
      <p:ext uri="{BB962C8B-B14F-4D97-AF65-F5344CB8AC3E}">
        <p14:creationId xmlns:p14="http://schemas.microsoft.com/office/powerpoint/2010/main" val="404670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26" grpId="0" animBg="1"/>
      <p:bldP spid="27" grpId="0"/>
      <p:bldP spid="28" grpId="0" animBg="1"/>
      <p:bldP spid="29" grpId="0"/>
      <p:bldP spid="30" grpId="0" animBg="1"/>
      <p:bldP spid="31" grpId="0"/>
      <p:bldP spid="32" grpId="0" animBg="1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31775" y="150251"/>
            <a:ext cx="7772400" cy="609600"/>
          </a:xfrm>
          <a:prstGeom prst="rect">
            <a:avLst/>
          </a:prstGeom>
          <a:noFill/>
          <a:ln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45720" rIns="0" bIns="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equations involving division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5" name="Text Box 1029"/>
          <p:cNvSpPr txBox="1">
            <a:spLocks noChangeArrowheads="1"/>
          </p:cNvSpPr>
          <p:nvPr/>
        </p:nvSpPr>
        <p:spPr bwMode="auto">
          <a:xfrm>
            <a:off x="288925" y="1143000"/>
            <a:ext cx="855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We can then solve the equation as usual.</a:t>
            </a:r>
          </a:p>
        </p:txBody>
      </p:sp>
      <p:sp>
        <p:nvSpPr>
          <p:cNvPr id="6" name="Text Box 1057"/>
          <p:cNvSpPr txBox="1">
            <a:spLocks noChangeArrowheads="1"/>
          </p:cNvSpPr>
          <p:nvPr/>
        </p:nvSpPr>
        <p:spPr bwMode="auto">
          <a:xfrm>
            <a:off x="3422650" y="1760538"/>
            <a:ext cx="290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latin typeface="Arial" charset="0"/>
                <a:cs typeface="Arial" charset="0"/>
              </a:rPr>
              <a:t>3(</a:t>
            </a:r>
            <a:r>
              <a:rPr lang="en-GB" sz="2400">
                <a:latin typeface="Arial" charset="0"/>
                <a:cs typeface="Arial" charset="0"/>
              </a:rPr>
              <a:t>5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3) = 4(2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1)</a:t>
            </a:r>
          </a:p>
        </p:txBody>
      </p:sp>
      <p:sp>
        <p:nvSpPr>
          <p:cNvPr id="7" name="Text Box 1058"/>
          <p:cNvSpPr txBox="1">
            <a:spLocks noChangeArrowheads="1"/>
          </p:cNvSpPr>
          <p:nvPr/>
        </p:nvSpPr>
        <p:spPr bwMode="auto">
          <a:xfrm>
            <a:off x="288925" y="2405063"/>
            <a:ext cx="2538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expand the brackets:</a:t>
            </a:r>
          </a:p>
        </p:txBody>
      </p:sp>
      <p:sp>
        <p:nvSpPr>
          <p:cNvPr id="8" name="Text Box 1059"/>
          <p:cNvSpPr txBox="1">
            <a:spLocks noChangeArrowheads="1"/>
          </p:cNvSpPr>
          <p:nvPr/>
        </p:nvSpPr>
        <p:spPr bwMode="auto">
          <a:xfrm>
            <a:off x="3617913" y="2376488"/>
            <a:ext cx="2325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latin typeface="Arial" charset="0"/>
                <a:cs typeface="Arial" charset="0"/>
              </a:rPr>
              <a:t>1</a:t>
            </a:r>
            <a:r>
              <a:rPr lang="en-GB" sz="2400">
                <a:latin typeface="Arial" charset="0"/>
                <a:cs typeface="Arial" charset="0"/>
              </a:rPr>
              <a:t>5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9 = 8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– 4</a:t>
            </a:r>
          </a:p>
        </p:txBody>
      </p:sp>
      <p:sp>
        <p:nvSpPr>
          <p:cNvPr id="9" name="Text Box 1060"/>
          <p:cNvSpPr txBox="1">
            <a:spLocks noChangeArrowheads="1"/>
          </p:cNvSpPr>
          <p:nvPr/>
        </p:nvSpPr>
        <p:spPr bwMode="auto">
          <a:xfrm>
            <a:off x="304800" y="3025775"/>
            <a:ext cx="2397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add 9 to both sides:</a:t>
            </a:r>
          </a:p>
        </p:txBody>
      </p:sp>
      <p:sp>
        <p:nvSpPr>
          <p:cNvPr id="10" name="Text Box 1061"/>
          <p:cNvSpPr txBox="1">
            <a:spLocks noChangeArrowheads="1"/>
          </p:cNvSpPr>
          <p:nvPr/>
        </p:nvSpPr>
        <p:spPr bwMode="auto">
          <a:xfrm>
            <a:off x="4117975" y="2995613"/>
            <a:ext cx="182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latin typeface="Arial" charset="0"/>
                <a:cs typeface="Arial" charset="0"/>
              </a:rPr>
              <a:t>1</a:t>
            </a:r>
            <a:r>
              <a:rPr lang="en-GB" sz="2400">
                <a:latin typeface="Arial" charset="0"/>
                <a:cs typeface="Arial" charset="0"/>
              </a:rPr>
              <a:t>5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= 8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+ 5</a:t>
            </a:r>
          </a:p>
        </p:txBody>
      </p:sp>
      <p:sp>
        <p:nvSpPr>
          <p:cNvPr id="11" name="Text Box 1062"/>
          <p:cNvSpPr txBox="1">
            <a:spLocks noChangeArrowheads="1"/>
          </p:cNvSpPr>
          <p:nvPr/>
        </p:nvSpPr>
        <p:spPr bwMode="auto">
          <a:xfrm>
            <a:off x="304800" y="3643313"/>
            <a:ext cx="3282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subtract 8</a:t>
            </a:r>
            <a:r>
              <a:rPr lang="en-GB" sz="2000" i="1">
                <a:solidFill>
                  <a:srgbClr val="FF660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 from both sides:</a:t>
            </a:r>
          </a:p>
        </p:txBody>
      </p:sp>
      <p:sp>
        <p:nvSpPr>
          <p:cNvPr id="12" name="Text Box 1063"/>
          <p:cNvSpPr txBox="1">
            <a:spLocks noChangeArrowheads="1"/>
          </p:cNvSpPr>
          <p:nvPr/>
        </p:nvSpPr>
        <p:spPr bwMode="auto">
          <a:xfrm>
            <a:off x="4252913" y="3613150"/>
            <a:ext cx="1004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latin typeface="Arial" charset="0"/>
                <a:cs typeface="Arial" charset="0"/>
              </a:rPr>
              <a:t>7</a:t>
            </a:r>
            <a:r>
              <a:rPr lang="en-GB" sz="2400" i="1">
                <a:latin typeface="Times New Roman" pitchFamily="18" charset="0"/>
                <a:cs typeface="Arial" charset="0"/>
              </a:rPr>
              <a:t>x</a:t>
            </a:r>
            <a:r>
              <a:rPr lang="en-GB" sz="2400">
                <a:latin typeface="Arial" charset="0"/>
                <a:cs typeface="Arial" charset="0"/>
              </a:rPr>
              <a:t> = 5</a:t>
            </a:r>
          </a:p>
        </p:txBody>
      </p:sp>
      <p:sp>
        <p:nvSpPr>
          <p:cNvPr id="13" name="Text Box 1064"/>
          <p:cNvSpPr txBox="1">
            <a:spLocks noChangeArrowheads="1"/>
          </p:cNvSpPr>
          <p:nvPr/>
        </p:nvSpPr>
        <p:spPr bwMode="auto">
          <a:xfrm>
            <a:off x="304800" y="4430713"/>
            <a:ext cx="269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FF6600"/>
                </a:solidFill>
                <a:latin typeface="Arial" charset="0"/>
                <a:cs typeface="Arial" charset="0"/>
              </a:rPr>
              <a:t>divide both sides by 7:</a:t>
            </a:r>
          </a:p>
        </p:txBody>
      </p:sp>
      <p:grpSp>
        <p:nvGrpSpPr>
          <p:cNvPr id="14" name="Group 1071"/>
          <p:cNvGrpSpPr>
            <a:grpSpLocks/>
          </p:cNvGrpSpPr>
          <p:nvPr/>
        </p:nvGrpSpPr>
        <p:grpSpPr bwMode="auto">
          <a:xfrm>
            <a:off x="4252913" y="4230688"/>
            <a:ext cx="1004887" cy="798512"/>
            <a:chOff x="2679" y="2665"/>
            <a:chExt cx="633" cy="503"/>
          </a:xfrm>
        </p:grpSpPr>
        <p:sp>
          <p:nvSpPr>
            <p:cNvPr id="15" name="Text Box 1065"/>
            <p:cNvSpPr txBox="1">
              <a:spLocks noChangeArrowheads="1"/>
            </p:cNvSpPr>
            <p:nvPr/>
          </p:nvSpPr>
          <p:spPr bwMode="auto">
            <a:xfrm>
              <a:off x="2679" y="2772"/>
              <a:ext cx="3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Arial" charset="0"/>
                </a:rPr>
                <a:t>x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 =</a:t>
              </a:r>
            </a:p>
          </p:txBody>
        </p:sp>
        <p:grpSp>
          <p:nvGrpSpPr>
            <p:cNvPr id="16" name="Group 1069"/>
            <p:cNvGrpSpPr>
              <a:grpSpLocks/>
            </p:cNvGrpSpPr>
            <p:nvPr/>
          </p:nvGrpSpPr>
          <p:grpSpPr bwMode="auto">
            <a:xfrm>
              <a:off x="3072" y="2665"/>
              <a:ext cx="240" cy="503"/>
              <a:chOff x="2362" y="3337"/>
              <a:chExt cx="240" cy="503"/>
            </a:xfrm>
          </p:grpSpPr>
          <p:sp>
            <p:nvSpPr>
              <p:cNvPr id="17" name="Text Box 1066"/>
              <p:cNvSpPr txBox="1">
                <a:spLocks noChangeArrowheads="1"/>
              </p:cNvSpPr>
              <p:nvPr/>
            </p:nvSpPr>
            <p:spPr bwMode="auto">
              <a:xfrm>
                <a:off x="2371" y="3337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5</a:t>
                </a:r>
              </a:p>
            </p:txBody>
          </p:sp>
          <p:sp>
            <p:nvSpPr>
              <p:cNvPr id="18" name="Line 1067"/>
              <p:cNvSpPr>
                <a:spLocks noChangeShapeType="1"/>
              </p:cNvSpPr>
              <p:nvPr/>
            </p:nvSpPr>
            <p:spPr bwMode="auto">
              <a:xfrm>
                <a:off x="2362" y="3589"/>
                <a:ext cx="240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Text Box 1068"/>
              <p:cNvSpPr txBox="1">
                <a:spLocks noChangeArrowheads="1"/>
              </p:cNvSpPr>
              <p:nvPr/>
            </p:nvSpPr>
            <p:spPr bwMode="auto">
              <a:xfrm>
                <a:off x="2371" y="3552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7</a:t>
                </a:r>
              </a:p>
            </p:txBody>
          </p:sp>
        </p:grpSp>
      </p:grpSp>
      <p:sp>
        <p:nvSpPr>
          <p:cNvPr id="20" name="Text Box 1070"/>
          <p:cNvSpPr txBox="1">
            <a:spLocks noChangeArrowheads="1"/>
          </p:cNvSpPr>
          <p:nvPr/>
        </p:nvSpPr>
        <p:spPr bwMode="auto">
          <a:xfrm>
            <a:off x="288925" y="5181600"/>
            <a:ext cx="855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Although this answer could be written as a rounded decimal, it is more exact if we left as a fraction.</a:t>
            </a:r>
          </a:p>
        </p:txBody>
      </p:sp>
    </p:spTree>
    <p:extLst>
      <p:ext uri="{BB962C8B-B14F-4D97-AF65-F5344CB8AC3E}">
        <p14:creationId xmlns:p14="http://schemas.microsoft.com/office/powerpoint/2010/main" val="232746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l" eaLnBrk="1" hangingPunct="1"/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Equations with brackets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50825" y="1071563"/>
            <a:ext cx="85899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Solve the equation: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9" name="Text Box 9"/>
          <p:cNvSpPr txBox="1">
            <a:spLocks noChangeArrowheads="1"/>
          </p:cNvSpPr>
          <p:nvPr/>
        </p:nvSpPr>
        <p:spPr bwMode="auto">
          <a:xfrm>
            <a:off x="3420083" y="1628800"/>
            <a:ext cx="2316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/>
              <a:t>5 </a:t>
            </a:r>
            <a:r>
              <a:rPr lang="en-GB" sz="2400" dirty="0">
                <a:cs typeface="Times New Roman" panose="02020603050405020304" pitchFamily="18" charset="0"/>
              </a:rPr>
              <a:t>–</a:t>
            </a:r>
            <a:r>
              <a:rPr lang="en-GB" sz="2400" dirty="0"/>
              <a:t> 3(</a:t>
            </a:r>
            <a:r>
              <a:rPr lang="en-GB" sz="2400" dirty="0">
                <a:cs typeface="Times New Roman" panose="02020603050405020304" pitchFamily="18" charset="0"/>
              </a:rPr>
              <a:t>– </a:t>
            </a:r>
            <a:r>
              <a:rPr lang="en-GB" sz="2400" dirty="0"/>
              <a:t>1 +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= 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506895" name="Text Box 15"/>
          <p:cNvSpPr txBox="1">
            <a:spLocks noChangeArrowheads="1"/>
          </p:cNvSpPr>
          <p:nvPr/>
        </p:nvSpPr>
        <p:spPr bwMode="auto">
          <a:xfrm>
            <a:off x="3804257" y="2204864"/>
            <a:ext cx="1880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/>
              <a:t>5 + 3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sz="2400" dirty="0"/>
              <a:t>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506897" name="Text Box 17"/>
          <p:cNvSpPr txBox="1">
            <a:spLocks noChangeArrowheads="1"/>
          </p:cNvSpPr>
          <p:nvPr/>
        </p:nvSpPr>
        <p:spPr bwMode="auto">
          <a:xfrm>
            <a:off x="250825" y="2213416"/>
            <a:ext cx="23562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Expand the brackets:</a:t>
            </a:r>
          </a:p>
        </p:txBody>
      </p:sp>
      <p:sp>
        <p:nvSpPr>
          <p:cNvPr id="506903" name="Text Box 23"/>
          <p:cNvSpPr txBox="1">
            <a:spLocks noChangeArrowheads="1"/>
          </p:cNvSpPr>
          <p:nvPr/>
        </p:nvSpPr>
        <p:spPr bwMode="auto">
          <a:xfrm>
            <a:off x="250825" y="4010257"/>
            <a:ext cx="32871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subtracting </a:t>
            </a:r>
            <a:r>
              <a:rPr lang="en-US" sz="2000" i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from </a:t>
            </a:r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sides:</a:t>
            </a:r>
          </a:p>
        </p:txBody>
      </p:sp>
      <p:sp>
        <p:nvSpPr>
          <p:cNvPr id="506904" name="Text Box 24"/>
          <p:cNvSpPr txBox="1">
            <a:spLocks noChangeArrowheads="1"/>
          </p:cNvSpPr>
          <p:nvPr/>
        </p:nvSpPr>
        <p:spPr bwMode="auto">
          <a:xfrm>
            <a:off x="4997519" y="4524766"/>
            <a:ext cx="848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2</a:t>
            </a:r>
          </a:p>
        </p:txBody>
      </p:sp>
      <p:sp>
        <p:nvSpPr>
          <p:cNvPr id="506906" name="Text Box 26"/>
          <p:cNvSpPr txBox="1">
            <a:spLocks noChangeArrowheads="1"/>
          </p:cNvSpPr>
          <p:nvPr/>
        </p:nvSpPr>
        <p:spPr bwMode="auto">
          <a:xfrm>
            <a:off x="4644008" y="3335779"/>
            <a:ext cx="16305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– </a:t>
            </a:r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sz="2400" dirty="0"/>
              <a:t> 8</a:t>
            </a:r>
          </a:p>
        </p:txBody>
      </p:sp>
      <p:sp>
        <p:nvSpPr>
          <p:cNvPr id="506907" name="Text Box 27"/>
          <p:cNvSpPr txBox="1">
            <a:spLocks noChangeArrowheads="1"/>
          </p:cNvSpPr>
          <p:nvPr/>
        </p:nvSpPr>
        <p:spPr bwMode="auto">
          <a:xfrm>
            <a:off x="250825" y="2934141"/>
            <a:ext cx="13128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4313038" y="2826191"/>
            <a:ext cx="13997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/>
              <a:t>8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sz="2400" dirty="0"/>
              <a:t>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251520" y="3474263"/>
            <a:ext cx="33240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Subtracting 8 from </a:t>
            </a:r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sides: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4644008" y="3876694"/>
            <a:ext cx="14173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– </a:t>
            </a:r>
            <a:r>
              <a:rPr lang="en-GB" sz="2400" dirty="0"/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sz="2400" dirty="0"/>
              <a:t> 8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251520" y="4514313"/>
            <a:ext cx="27738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dividing </a:t>
            </a:r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sides by -4: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BDFA594-4F1B-412C-B82D-3BEB1D74AECF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CF380E41-5EBD-48BA-8C5F-DDB9F872B33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60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95" grpId="0"/>
      <p:bldP spid="506897" grpId="0"/>
      <p:bldP spid="506903" grpId="0"/>
      <p:bldP spid="506904" grpId="0"/>
      <p:bldP spid="506906" grpId="0"/>
      <p:bldP spid="506907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Equations with brackets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50825" y="1071563"/>
            <a:ext cx="85899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Solve the equation: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9" name="Text Box 9"/>
          <p:cNvSpPr txBox="1">
            <a:spLocks noChangeArrowheads="1"/>
          </p:cNvSpPr>
          <p:nvPr/>
        </p:nvSpPr>
        <p:spPr bwMode="auto">
          <a:xfrm>
            <a:off x="3433904" y="1642150"/>
            <a:ext cx="32159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/>
              <a:t>(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cs typeface="Times New Roman" panose="02020603050405020304" pitchFamily="18" charset="0"/>
              </a:rPr>
              <a:t>–</a:t>
            </a:r>
            <a:r>
              <a:rPr lang="en-GB" sz="2400" dirty="0"/>
              <a:t> 3)</a:t>
            </a:r>
            <a:r>
              <a:rPr lang="en-GB" sz="2400" baseline="30000" dirty="0"/>
              <a:t>2</a:t>
            </a:r>
            <a:r>
              <a:rPr lang="en-GB" sz="2400" dirty="0"/>
              <a:t> = (4 +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(2 +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</a:p>
        </p:txBody>
      </p:sp>
      <p:sp>
        <p:nvSpPr>
          <p:cNvPr id="506895" name="Text Box 15"/>
          <p:cNvSpPr txBox="1">
            <a:spLocks noChangeArrowheads="1"/>
          </p:cNvSpPr>
          <p:nvPr/>
        </p:nvSpPr>
        <p:spPr bwMode="auto">
          <a:xfrm>
            <a:off x="3804257" y="2807673"/>
            <a:ext cx="3751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sz="2400" dirty="0"/>
              <a:t> 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+9 = 8 + 4</a:t>
            </a:r>
            <a:r>
              <a:rPr lang="en-GB" sz="2400" i="1" dirty="0">
                <a:latin typeface="Times New Roman" pitchFamily="18" charset="0"/>
              </a:rPr>
              <a:t>x +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 + x</a:t>
            </a:r>
            <a:r>
              <a:rPr lang="en-GB" sz="2400" baseline="30000" dirty="0"/>
              <a:t>2</a:t>
            </a:r>
          </a:p>
        </p:txBody>
      </p:sp>
      <p:sp>
        <p:nvSpPr>
          <p:cNvPr id="506897" name="Text Box 17"/>
          <p:cNvSpPr txBox="1">
            <a:spLocks noChangeArrowheads="1"/>
          </p:cNvSpPr>
          <p:nvPr/>
        </p:nvSpPr>
        <p:spPr bwMode="auto">
          <a:xfrm>
            <a:off x="250825" y="2816225"/>
            <a:ext cx="20505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Expand each side:</a:t>
            </a:r>
          </a:p>
        </p:txBody>
      </p:sp>
      <p:sp>
        <p:nvSpPr>
          <p:cNvPr id="506903" name="Text Box 23"/>
          <p:cNvSpPr txBox="1">
            <a:spLocks noChangeArrowheads="1"/>
          </p:cNvSpPr>
          <p:nvPr/>
        </p:nvSpPr>
        <p:spPr bwMode="auto">
          <a:xfrm>
            <a:off x="250825" y="4973106"/>
            <a:ext cx="33064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subtracting 8 from </a:t>
            </a:r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sides:</a:t>
            </a:r>
          </a:p>
        </p:txBody>
      </p:sp>
      <p:sp>
        <p:nvSpPr>
          <p:cNvPr id="506904" name="Text Box 24"/>
          <p:cNvSpPr txBox="1">
            <a:spLocks noChangeArrowheads="1"/>
          </p:cNvSpPr>
          <p:nvPr/>
        </p:nvSpPr>
        <p:spPr bwMode="auto">
          <a:xfrm>
            <a:off x="5148064" y="5445224"/>
            <a:ext cx="7521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/>
              <a:t>=</a:t>
            </a:r>
            <a:r>
              <a:rPr lang="en-GB" sz="2400" i="1" dirty="0"/>
              <a:t>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 </a:t>
            </a:r>
          </a:p>
        </p:txBody>
      </p:sp>
      <p:sp>
        <p:nvSpPr>
          <p:cNvPr id="506906" name="Text Box 26"/>
          <p:cNvSpPr txBox="1">
            <a:spLocks noChangeArrowheads="1"/>
          </p:cNvSpPr>
          <p:nvPr/>
        </p:nvSpPr>
        <p:spPr bwMode="auto">
          <a:xfrm>
            <a:off x="4896735" y="4335487"/>
            <a:ext cx="16914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/>
              <a:t>9 = 8 + 12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506907" name="Text Box 27"/>
          <p:cNvSpPr txBox="1">
            <a:spLocks noChangeArrowheads="1"/>
          </p:cNvSpPr>
          <p:nvPr/>
        </p:nvSpPr>
        <p:spPr bwMode="auto">
          <a:xfrm>
            <a:off x="250825" y="3536950"/>
            <a:ext cx="33224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Subtracting </a:t>
            </a:r>
            <a:r>
              <a:rPr lang="en-GB" sz="2000" i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GB" sz="2000" baseline="30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from both sides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4139952" y="3429000"/>
            <a:ext cx="28600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sz="2400" dirty="0"/>
              <a:t> 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+9 = 8 + 4</a:t>
            </a:r>
            <a:r>
              <a:rPr lang="en-GB" sz="2400" i="1" dirty="0">
                <a:latin typeface="Times New Roman" pitchFamily="18" charset="0"/>
              </a:rPr>
              <a:t>x +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251520" y="4437112"/>
            <a:ext cx="26652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adding 6x to </a:t>
            </a:r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sides: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4932040" y="4839543"/>
            <a:ext cx="1124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/>
              <a:t>1 = 12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251520" y="5477162"/>
            <a:ext cx="28251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dividing </a:t>
            </a:r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sides by 12: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4139952" y="3831431"/>
            <a:ext cx="22076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– </a:t>
            </a:r>
            <a:r>
              <a:rPr lang="en-GB" sz="2400" dirty="0"/>
              <a:t>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+9 = 8 + 6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4938656" y="5371875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0032" y="5682040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948650" y="5700263"/>
            <a:ext cx="24412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293DB622-CAE5-4169-8840-D44A6516C678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2AAA3AE8-8A0F-4A89-8BF6-E835A96FA30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907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95" grpId="0"/>
      <p:bldP spid="506897" grpId="0"/>
      <p:bldP spid="506903" grpId="0"/>
      <p:bldP spid="506904" grpId="0"/>
      <p:bldP spid="506906" grpId="0"/>
      <p:bldP spid="506907" grpId="0"/>
      <p:bldP spid="25" grpId="0"/>
      <p:bldP spid="26" grpId="0"/>
      <p:bldP spid="27" grpId="0"/>
      <p:bldP spid="28" grpId="0"/>
      <p:bldP spid="15" grpId="0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88925" y="66676"/>
            <a:ext cx="7772400" cy="609600"/>
          </a:xfrm>
          <a:prstGeom prst="rect">
            <a:avLst/>
          </a:prstGeom>
          <a:noFill/>
          <a:ln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45720" rIns="0" bIns="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Solving equations involving division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8925" y="1169988"/>
            <a:ext cx="8604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Arial" charset="0"/>
                <a:cs typeface="Arial" charset="0"/>
              </a:rPr>
              <a:t>We have seen that</a:t>
            </a: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3549650" y="981075"/>
            <a:ext cx="2379663" cy="836613"/>
            <a:chOff x="2236" y="1405"/>
            <a:chExt cx="1499" cy="527"/>
          </a:xfrm>
        </p:grpSpPr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2236" y="1405"/>
              <a:ext cx="628" cy="527"/>
              <a:chOff x="2236" y="1404"/>
              <a:chExt cx="628" cy="527"/>
            </a:xfrm>
          </p:grpSpPr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2236" y="1404"/>
                <a:ext cx="6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5</a:t>
                </a:r>
                <a:r>
                  <a:rPr kumimoji="0" lang="en-GB" sz="2400" b="0" i="1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cs typeface="Arial" charset="0"/>
                  </a:rPr>
                  <a:t>x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 – 3</a:t>
                </a:r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2262" y="1667"/>
                <a:ext cx="576" cy="0"/>
              </a:xfrm>
              <a:prstGeom prst="line">
                <a:avLst/>
              </a:prstGeom>
              <a:noFill/>
              <a:ln w="1905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2439" y="1643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4</a:t>
                </a:r>
              </a:p>
            </p:txBody>
          </p:sp>
        </p:grp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2871" y="1524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cs typeface="Arial" charset="0"/>
                </a:rPr>
                <a:t>=</a:t>
              </a:r>
            </a:p>
          </p:txBody>
        </p:sp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3107" y="1405"/>
              <a:ext cx="628" cy="527"/>
              <a:chOff x="3159" y="1406"/>
              <a:chExt cx="628" cy="527"/>
            </a:xfrm>
          </p:grpSpPr>
          <p:sp>
            <p:nvSpPr>
              <p:cNvPr id="10" name="Text Box 13"/>
              <p:cNvSpPr txBox="1">
                <a:spLocks noChangeArrowheads="1"/>
              </p:cNvSpPr>
              <p:nvPr/>
            </p:nvSpPr>
            <p:spPr bwMode="auto">
              <a:xfrm>
                <a:off x="3159" y="1406"/>
                <a:ext cx="6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2</a:t>
                </a:r>
                <a:r>
                  <a:rPr kumimoji="0" lang="en-GB" sz="2400" b="0" i="1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cs typeface="Arial" charset="0"/>
                  </a:rPr>
                  <a:t>x</a:t>
                </a: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 – 1</a:t>
                </a:r>
              </a:p>
            </p:txBody>
          </p:sp>
          <p:sp>
            <p:nvSpPr>
              <p:cNvPr id="11" name="Line 14"/>
              <p:cNvSpPr>
                <a:spLocks noChangeShapeType="1"/>
              </p:cNvSpPr>
              <p:nvPr/>
            </p:nvSpPr>
            <p:spPr bwMode="auto">
              <a:xfrm>
                <a:off x="3185" y="1669"/>
                <a:ext cx="576" cy="0"/>
              </a:xfrm>
              <a:prstGeom prst="line">
                <a:avLst/>
              </a:prstGeom>
              <a:noFill/>
              <a:ln w="1905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auto">
              <a:xfrm>
                <a:off x="3362" y="1645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</p:grp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838200" y="2798763"/>
            <a:ext cx="7469188" cy="461665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How could we perform this simplification in one step?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288925" y="3543300"/>
            <a:ext cx="8675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Multiplying both sides by 4 cancels out the 4 on the left hand side and multiplies the expression on the right-hand side by 4.</a:t>
            </a:r>
            <a:endParaRPr lang="en-GB" sz="2400" i="1">
              <a:cs typeface="Arial" charset="0"/>
            </a:endParaRPr>
          </a:p>
        </p:txBody>
      </p:sp>
      <p:sp>
        <p:nvSpPr>
          <p:cNvPr id="18" name="Text Box 35"/>
          <p:cNvSpPr txBox="1">
            <a:spLocks noChangeArrowheads="1"/>
          </p:cNvSpPr>
          <p:nvPr/>
        </p:nvSpPr>
        <p:spPr bwMode="auto">
          <a:xfrm>
            <a:off x="288925" y="1963738"/>
            <a:ext cx="584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Arial" charset="0"/>
                <a:cs typeface="Arial" charset="0"/>
              </a:rPr>
              <a:t>simplifies to                3(</a:t>
            </a:r>
            <a:r>
              <a:rPr lang="en-GB" sz="2400" dirty="0">
                <a:latin typeface="Arial" charset="0"/>
                <a:cs typeface="Arial" charset="0"/>
              </a:rPr>
              <a:t>5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latin typeface="Arial" charset="0"/>
                <a:cs typeface="Arial" charset="0"/>
              </a:rPr>
              <a:t> – 3) = 4(2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latin typeface="Arial" charset="0"/>
                <a:cs typeface="Arial" charset="0"/>
              </a:rPr>
              <a:t> – 1)</a:t>
            </a:r>
          </a:p>
        </p:txBody>
      </p:sp>
      <p:sp>
        <p:nvSpPr>
          <p:cNvPr id="19" name="Text Box 36"/>
          <p:cNvSpPr txBox="1">
            <a:spLocks noChangeArrowheads="1"/>
          </p:cNvSpPr>
          <p:nvPr/>
        </p:nvSpPr>
        <p:spPr bwMode="auto">
          <a:xfrm>
            <a:off x="288925" y="5562600"/>
            <a:ext cx="8147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Arial" charset="0"/>
                <a:cs typeface="Arial" charset="0"/>
              </a:rPr>
              <a:t>Doing this in one step in often called </a:t>
            </a:r>
            <a:r>
              <a:rPr lang="en-US" sz="2400" b="1" dirty="0">
                <a:solidFill>
                  <a:srgbClr val="FF6600"/>
                </a:solidFill>
                <a:latin typeface="Arial" charset="0"/>
                <a:cs typeface="Arial" charset="0"/>
              </a:rPr>
              <a:t>cross-multiplication</a:t>
            </a:r>
            <a:r>
              <a:rPr lang="en-US" sz="2400" dirty="0">
                <a:solidFill>
                  <a:srgbClr val="010066"/>
                </a:solidFill>
                <a:latin typeface="Arial" charset="0"/>
                <a:cs typeface="Arial" charset="0"/>
              </a:rPr>
              <a:t>.</a:t>
            </a:r>
            <a:endParaRPr lang="en-GB" sz="2400" dirty="0">
              <a:solidFill>
                <a:srgbClr val="010066"/>
              </a:solidFill>
              <a:latin typeface="Arial" charset="0"/>
              <a:cs typeface="Arial" charset="0"/>
            </a:endParaRPr>
          </a:p>
        </p:txBody>
      </p:sp>
      <p:sp>
        <p:nvSpPr>
          <p:cNvPr id="20" name="Text Box 37"/>
          <p:cNvSpPr txBox="1">
            <a:spLocks noChangeArrowheads="1"/>
          </p:cNvSpPr>
          <p:nvPr/>
        </p:nvSpPr>
        <p:spPr bwMode="auto">
          <a:xfrm>
            <a:off x="288925" y="4511675"/>
            <a:ext cx="8675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latin typeface="Arial" charset="0"/>
                <a:cs typeface="Arial" charset="0"/>
              </a:rPr>
              <a:t>Multiplying both sides by 3 cancels out the 3 on the right hand side and multiplies the expression on the left-hand side by 3.</a:t>
            </a:r>
            <a:endParaRPr lang="en-GB" sz="2400" i="1">
              <a:cs typeface="Arial" charset="0"/>
            </a:endParaRPr>
          </a:p>
        </p:txBody>
      </p:sp>
      <p:sp>
        <p:nvSpPr>
          <p:cNvPr id="21" name="Line 38"/>
          <p:cNvSpPr>
            <a:spLocks noChangeShapeType="1"/>
          </p:cNvSpPr>
          <p:nvPr/>
        </p:nvSpPr>
        <p:spPr bwMode="auto">
          <a:xfrm flipH="1" flipV="1">
            <a:off x="4495800" y="1295400"/>
            <a:ext cx="60960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Line 39"/>
          <p:cNvSpPr>
            <a:spLocks noChangeShapeType="1"/>
          </p:cNvSpPr>
          <p:nvPr/>
        </p:nvSpPr>
        <p:spPr bwMode="auto">
          <a:xfrm flipV="1">
            <a:off x="4419600" y="1295400"/>
            <a:ext cx="60960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62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utoUpdateAnimBg="0"/>
      <p:bldP spid="19" grpId="0"/>
      <p:bldP spid="20" grpId="0" autoUpdateAnimBg="0"/>
      <p:bldP spid="21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1414</TotalTime>
  <Words>1062</Words>
  <Application>Microsoft Office PowerPoint</Application>
  <PresentationFormat>On-screen Show (4:3)</PresentationFormat>
  <Paragraphs>177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Equations with fractions</vt:lpstr>
      <vt:lpstr>Solving equations with fractional coefficients</vt:lpstr>
      <vt:lpstr>Solving equations with fractional coefficients</vt:lpstr>
      <vt:lpstr>Solving equations involving division</vt:lpstr>
      <vt:lpstr>Solving equations involving division</vt:lpstr>
      <vt:lpstr>Solving equations involving division</vt:lpstr>
      <vt:lpstr>Equations with brackets</vt:lpstr>
      <vt:lpstr>Equations with brackets</vt:lpstr>
      <vt:lpstr>Solving equations involving division</vt:lpstr>
      <vt:lpstr>Solving equations involving division</vt:lpstr>
      <vt:lpstr>Unknown in the denominator</vt:lpstr>
      <vt:lpstr>Thank you for using resources from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Equations with fractions</dc:title>
  <dc:creator>Mathssupport</dc:creator>
  <cp:lastModifiedBy>Orlando Hurtado</cp:lastModifiedBy>
  <cp:revision>17</cp:revision>
  <dcterms:created xsi:type="dcterms:W3CDTF">2016-08-15T23:45:34Z</dcterms:created>
  <dcterms:modified xsi:type="dcterms:W3CDTF">2022-08-11T00:21:43Z</dcterms:modified>
</cp:coreProperties>
</file>