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318" r:id="rId8"/>
    <p:sldId id="31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29"/>
    <a:srgbClr val="FF66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15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8F0AC-C17E-4798-8B6B-B9DBACEAA9A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D96B-9B25-48C8-B725-126B009924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A6438-8007-4BFB-8F5F-B830319403C8}" type="slidenum">
              <a:rPr lang="en-GB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19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82765-8DEB-4C59-8A6A-9053E4510C6E}" type="slidenum">
              <a:rPr lang="en-GB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83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A1EC1-844E-4541-99B7-ADDF6E91E91C}" type="slidenum">
              <a:rPr lang="en-GB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61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C063F5-E03C-42E3-996D-8A3E63C1F8B9}" type="slidenum">
              <a:rPr lang="en-GB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34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423A6-3E9E-4F07-83BB-4DCB581B0E51}" type="slidenum">
              <a:rPr lang="en-GB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278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A1EC1-844E-4541-99B7-ADDF6E91E91C}" type="slidenum">
              <a:rPr lang="en-GB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796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78867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92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58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2024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56292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8857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4808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2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99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5800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9185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B0F589-77EC-44C5-8DC4-E4D6861AE3BA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F8FEFA4-4629-4018-AB02-374FA41604FB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440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 txBox="1">
            <a:spLocks/>
          </p:cNvSpPr>
          <p:nvPr/>
        </p:nvSpPr>
        <p:spPr>
          <a:xfrm>
            <a:off x="977438" y="3296806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LO: T</a:t>
            </a:r>
            <a:r>
              <a:rPr lang="en-US" cap="none" dirty="0"/>
              <a:t>o interpret linear inequalities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979A13-ADE1-461F-B6BA-9A8B4ACC94E5}"/>
              </a:ext>
            </a:extLst>
          </p:cNvPr>
          <p:cNvSpPr txBox="1"/>
          <p:nvPr/>
        </p:nvSpPr>
        <p:spPr>
          <a:xfrm>
            <a:off x="1321168" y="1834480"/>
            <a:ext cx="68563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+mn-lt"/>
              </a:rPr>
              <a:t>Linear inequalities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61C4531C-6257-43D3-B3F2-F90C19EBB3F9}"/>
              </a:ext>
            </a:extLst>
          </p:cNvPr>
          <p:cNvSpPr/>
          <p:nvPr/>
        </p:nvSpPr>
        <p:spPr>
          <a:xfrm>
            <a:off x="8077697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3829A453-CA9B-4865-9F1A-EF13EA5E98D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A66ABA-064B-3D93-33CC-6041AD2B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BEA-C5C7-4612-9103-BA458CBEC199}" type="datetime4">
              <a:rPr lang="en-GB" smtClean="0"/>
              <a:t>10 August 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97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0"/>
            <a:ext cx="8229600" cy="692696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Inequalities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50078" y="787498"/>
            <a:ext cx="8626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inequality</a:t>
            </a:r>
            <a:r>
              <a:rPr lang="en-GB" sz="2400" dirty="0">
                <a:latin typeface="+mn-lt"/>
              </a:rPr>
              <a:t> is an algebraic statement involving the symbols</a:t>
            </a:r>
          </a:p>
          <a:p>
            <a:pPr algn="ctr"/>
            <a:r>
              <a:rPr lang="en-GB" sz="2400" dirty="0"/>
              <a:t>&gt;, &lt;, ≥ or </a:t>
            </a:r>
            <a:r>
              <a:rPr lang="en-US" sz="2400" dirty="0">
                <a:solidFill>
                  <a:schemeClr val="tx1"/>
                </a:solidFill>
              </a:rPr>
              <a:t>≤</a:t>
            </a:r>
            <a:endParaRPr lang="en-GB" sz="2400" dirty="0">
              <a:solidFill>
                <a:schemeClr val="tx1"/>
              </a:solidFill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04800" y="1981201"/>
            <a:ext cx="6345238" cy="936626"/>
            <a:chOff x="192" y="1248"/>
            <a:chExt cx="3997" cy="590"/>
          </a:xfrm>
        </p:grpSpPr>
        <p:sp>
          <p:nvSpPr>
            <p:cNvPr id="14355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12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For example,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25" y="1547"/>
              <a:ext cx="3664" cy="291"/>
              <a:chOff x="672" y="1547"/>
              <a:chExt cx="3664" cy="291"/>
            </a:xfrm>
          </p:grpSpPr>
          <p:sp>
            <p:nvSpPr>
              <p:cNvPr id="14357" name="Text Box 8"/>
              <p:cNvSpPr txBox="1">
                <a:spLocks noChangeArrowheads="1"/>
              </p:cNvSpPr>
              <p:nvPr/>
            </p:nvSpPr>
            <p:spPr bwMode="auto">
              <a:xfrm>
                <a:off x="672" y="1547"/>
                <a:ext cx="55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latin typeface="Times New Roman" pitchFamily="18" charset="0"/>
                  </a:rPr>
                  <a:t>x</a:t>
                </a:r>
                <a:r>
                  <a:rPr lang="en-GB" sz="2400"/>
                  <a:t> </a:t>
                </a:r>
                <a:r>
                  <a:rPr lang="en-GB" sz="2400" b="1">
                    <a:solidFill>
                      <a:srgbClr val="FF6600"/>
                    </a:solidFill>
                  </a:rPr>
                  <a:t>&gt;</a:t>
                </a:r>
                <a:r>
                  <a:rPr lang="en-GB" sz="2400"/>
                  <a:t> 3</a:t>
                </a:r>
              </a:p>
            </p:txBody>
          </p:sp>
          <p:sp>
            <p:nvSpPr>
              <p:cNvPr id="14358" name="Text Box 9"/>
              <p:cNvSpPr txBox="1">
                <a:spLocks noChangeArrowheads="1"/>
              </p:cNvSpPr>
              <p:nvPr/>
            </p:nvSpPr>
            <p:spPr bwMode="auto">
              <a:xfrm>
                <a:off x="1546" y="1547"/>
                <a:ext cx="279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means</a:t>
                </a:r>
                <a:r>
                  <a:rPr lang="en-GB" sz="2400" dirty="0"/>
                  <a:t>     ‘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is </a:t>
                </a:r>
                <a:r>
                  <a:rPr lang="en-GB" sz="2400" b="1" dirty="0">
                    <a:solidFill>
                      <a:srgbClr val="FF6600"/>
                    </a:solidFill>
                    <a:latin typeface="+mn-lt"/>
                  </a:rPr>
                  <a:t>greater than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3’.</a:t>
                </a:r>
              </a:p>
            </p:txBody>
          </p:sp>
        </p:grp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833438" y="2930528"/>
            <a:ext cx="5411788" cy="461963"/>
            <a:chOff x="672" y="1846"/>
            <a:chExt cx="3409" cy="291"/>
          </a:xfrm>
        </p:grpSpPr>
        <p:sp>
          <p:nvSpPr>
            <p:cNvPr id="14353" name="Text Box 11"/>
            <p:cNvSpPr txBox="1">
              <a:spLocks noChangeArrowheads="1"/>
            </p:cNvSpPr>
            <p:nvPr/>
          </p:nvSpPr>
          <p:spPr bwMode="auto">
            <a:xfrm>
              <a:off x="672" y="1846"/>
              <a:ext cx="6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>
                  <a:latin typeface="Times New Roman" pitchFamily="18" charset="0"/>
                </a:rPr>
                <a:t>x</a:t>
              </a:r>
              <a:r>
                <a:rPr lang="en-GB" sz="2400"/>
                <a:t> </a:t>
              </a:r>
              <a:r>
                <a:rPr lang="en-GB" sz="2400" b="1">
                  <a:solidFill>
                    <a:srgbClr val="FF6600"/>
                  </a:solidFill>
                </a:rPr>
                <a:t>&lt;</a:t>
              </a:r>
              <a:r>
                <a:rPr lang="en-GB" sz="2400"/>
                <a:t> –6</a:t>
              </a:r>
            </a:p>
          </p:txBody>
        </p:sp>
        <p:sp>
          <p:nvSpPr>
            <p:cNvPr id="14354" name="Text Box 12"/>
            <p:cNvSpPr txBox="1">
              <a:spLocks noChangeArrowheads="1"/>
            </p:cNvSpPr>
            <p:nvPr/>
          </p:nvSpPr>
          <p:spPr bwMode="auto">
            <a:xfrm>
              <a:off x="1546" y="1846"/>
              <a:ext cx="25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means </a:t>
              </a:r>
              <a:r>
                <a:rPr lang="en-GB" sz="2400" dirty="0"/>
                <a:t>    ‘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 </a:t>
              </a:r>
              <a:r>
                <a:rPr lang="en-GB" sz="2400" dirty="0">
                  <a:latin typeface="+mn-lt"/>
                </a:rPr>
                <a:t>is </a:t>
              </a:r>
              <a:r>
                <a:rPr lang="en-GB" sz="2400" b="1" dirty="0">
                  <a:solidFill>
                    <a:srgbClr val="FF6600"/>
                  </a:solidFill>
                  <a:latin typeface="+mn-lt"/>
                </a:rPr>
                <a:t>less than</a:t>
              </a:r>
              <a:r>
                <a:rPr lang="en-GB" sz="2400" dirty="0">
                  <a:latin typeface="+mn-lt"/>
                </a:rPr>
                <a:t> </a:t>
              </a:r>
              <a:r>
                <a:rPr lang="en-GB" sz="2400" dirty="0"/>
                <a:t>–6’.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833438" y="3405192"/>
            <a:ext cx="7732712" cy="461963"/>
            <a:chOff x="672" y="2145"/>
            <a:chExt cx="4871" cy="291"/>
          </a:xfrm>
        </p:grpSpPr>
        <p:sp>
          <p:nvSpPr>
            <p:cNvPr id="14351" name="Text Box 14"/>
            <p:cNvSpPr txBox="1">
              <a:spLocks noChangeArrowheads="1"/>
            </p:cNvSpPr>
            <p:nvPr/>
          </p:nvSpPr>
          <p:spPr bwMode="auto">
            <a:xfrm>
              <a:off x="672" y="2145"/>
              <a:ext cx="6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>
                  <a:latin typeface="Times New Roman" pitchFamily="18" charset="0"/>
                </a:rPr>
                <a:t>x</a:t>
              </a:r>
              <a:r>
                <a:rPr lang="en-GB" sz="2400"/>
                <a:t> </a:t>
              </a:r>
              <a:r>
                <a:rPr lang="en-GB" sz="2400" b="1">
                  <a:solidFill>
                    <a:srgbClr val="FF6600"/>
                  </a:solidFill>
                </a:rPr>
                <a:t>≥</a:t>
              </a:r>
              <a:r>
                <a:rPr lang="en-GB" sz="2400"/>
                <a:t> –2</a:t>
              </a:r>
            </a:p>
          </p:txBody>
        </p:sp>
        <p:sp>
          <p:nvSpPr>
            <p:cNvPr id="14352" name="Text Box 15"/>
            <p:cNvSpPr txBox="1">
              <a:spLocks noChangeArrowheads="1"/>
            </p:cNvSpPr>
            <p:nvPr/>
          </p:nvSpPr>
          <p:spPr bwMode="auto">
            <a:xfrm>
              <a:off x="1546" y="2145"/>
              <a:ext cx="39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means </a:t>
              </a:r>
              <a:r>
                <a:rPr lang="en-GB" sz="2400" dirty="0"/>
                <a:t>    ‘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 </a:t>
              </a:r>
              <a:r>
                <a:rPr lang="en-GB" sz="2400" dirty="0">
                  <a:latin typeface="+mn-lt"/>
                </a:rPr>
                <a:t>is </a:t>
              </a:r>
              <a:r>
                <a:rPr lang="en-GB" sz="2400" b="1" dirty="0">
                  <a:solidFill>
                    <a:srgbClr val="FF6600"/>
                  </a:solidFill>
                  <a:latin typeface="+mn-lt"/>
                </a:rPr>
                <a:t>greater than or equal to</a:t>
              </a:r>
              <a:r>
                <a:rPr lang="en-GB" sz="2400" dirty="0">
                  <a:latin typeface="+mn-lt"/>
                </a:rPr>
                <a:t> </a:t>
              </a:r>
              <a:r>
                <a:rPr lang="en-GB" sz="2400" dirty="0"/>
                <a:t>–2’.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833438" y="3879854"/>
            <a:ext cx="7159625" cy="461963"/>
            <a:chOff x="672" y="2444"/>
            <a:chExt cx="4510" cy="291"/>
          </a:xfrm>
        </p:grpSpPr>
        <p:sp>
          <p:nvSpPr>
            <p:cNvPr id="14349" name="Text Box 17"/>
            <p:cNvSpPr txBox="1">
              <a:spLocks noChangeArrowheads="1"/>
            </p:cNvSpPr>
            <p:nvPr/>
          </p:nvSpPr>
          <p:spPr bwMode="auto">
            <a:xfrm>
              <a:off x="672" y="2444"/>
              <a:ext cx="6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>
                  <a:latin typeface="Times New Roman" pitchFamily="18" charset="0"/>
                </a:rPr>
                <a:t>x</a:t>
              </a:r>
              <a:r>
                <a:rPr lang="en-GB" sz="2400"/>
                <a:t> </a:t>
              </a:r>
              <a:r>
                <a:rPr lang="en-US" sz="2400" b="1">
                  <a:solidFill>
                    <a:srgbClr val="FF6600"/>
                  </a:solidFill>
                </a:rPr>
                <a:t>≤</a:t>
              </a:r>
              <a:r>
                <a:rPr lang="en-GB" sz="2400"/>
                <a:t> 10</a:t>
              </a:r>
            </a:p>
          </p:txBody>
        </p:sp>
        <p:sp>
          <p:nvSpPr>
            <p:cNvPr id="14350" name="Text Box 18"/>
            <p:cNvSpPr txBox="1">
              <a:spLocks noChangeArrowheads="1"/>
            </p:cNvSpPr>
            <p:nvPr/>
          </p:nvSpPr>
          <p:spPr bwMode="auto">
            <a:xfrm>
              <a:off x="1546" y="2444"/>
              <a:ext cx="36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means</a:t>
              </a:r>
              <a:r>
                <a:rPr lang="en-GB" sz="2400" dirty="0"/>
                <a:t>     ‘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 </a:t>
              </a:r>
              <a:r>
                <a:rPr lang="en-GB" sz="2400" dirty="0">
                  <a:latin typeface="+mn-lt"/>
                </a:rPr>
                <a:t>is </a:t>
              </a:r>
              <a:r>
                <a:rPr lang="en-GB" sz="2400" b="1" dirty="0">
                  <a:solidFill>
                    <a:srgbClr val="FF6600"/>
                  </a:solidFill>
                  <a:latin typeface="+mn-lt"/>
                </a:rPr>
                <a:t>less than or equal to</a:t>
              </a:r>
              <a:r>
                <a:rPr lang="en-GB" sz="2400" dirty="0">
                  <a:latin typeface="+mn-lt"/>
                </a:rPr>
                <a:t> </a:t>
              </a:r>
              <a:r>
                <a:rPr lang="en-GB" sz="2400" dirty="0"/>
                <a:t>10’.</a:t>
              </a:r>
            </a:p>
          </p:txBody>
        </p:sp>
      </p:grp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04800" y="447675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Sometimes two inequalities can be combined in a single statement. For example,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484" name="Rectangle 20"/>
          <p:cNvSpPr>
            <a:spLocks noChangeArrowheads="1"/>
          </p:cNvSpPr>
          <p:nvPr/>
        </p:nvSpPr>
        <p:spPr bwMode="auto">
          <a:xfrm>
            <a:off x="2378075" y="5383213"/>
            <a:ext cx="45544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If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&gt; 3</a:t>
            </a:r>
            <a:r>
              <a:rPr lang="en-GB" sz="2400" dirty="0">
                <a:latin typeface="+mn-lt"/>
              </a:rPr>
              <a:t> </a:t>
            </a:r>
            <a:r>
              <a:rPr lang="en-GB" sz="2400" b="1" dirty="0">
                <a:latin typeface="+mn-lt"/>
              </a:rPr>
              <a:t>and</a:t>
            </a:r>
            <a:r>
              <a:rPr lang="en-GB" sz="2400" dirty="0">
                <a:latin typeface="+mn-lt"/>
              </a:rPr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≤ 14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we can write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3783013" y="5924550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/>
              <a:t>3 &lt; </a:t>
            </a:r>
            <a:r>
              <a:rPr lang="en-GB" sz="2400" i="1">
                <a:latin typeface="Times New Roman" pitchFamily="18" charset="0"/>
              </a:rPr>
              <a:t>x </a:t>
            </a:r>
            <a:r>
              <a:rPr lang="en-US" sz="2400">
                <a:solidFill>
                  <a:schemeClr val="tx1"/>
                </a:solidFill>
              </a:rPr>
              <a:t>≤ 14</a:t>
            </a:r>
            <a:r>
              <a:rPr lang="en-GB" sz="2400" i="1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3" grpId="0"/>
      <p:bldP spid="62484" grpId="0"/>
      <p:bldP spid="624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229600" cy="90872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Reversing inequalities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Inequalities can either be read from left to right or from right to left. For example,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052888" y="2003425"/>
            <a:ext cx="9957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/>
              <a:t>5 &gt; –3</a:t>
            </a:r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304800" y="2543175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can be read as </a:t>
            </a:r>
            <a:r>
              <a:rPr lang="en-GB" sz="2400" dirty="0"/>
              <a:t>‘5 </a:t>
            </a:r>
            <a:r>
              <a:rPr lang="en-GB" sz="2400" dirty="0">
                <a:latin typeface="+mn-lt"/>
              </a:rPr>
              <a:t>is greater than </a:t>
            </a:r>
            <a:r>
              <a:rPr lang="en-GB" sz="2400" dirty="0"/>
              <a:t>–3’ </a:t>
            </a:r>
            <a:r>
              <a:rPr lang="en-GB" sz="2400" dirty="0">
                <a:latin typeface="+mn-lt"/>
              </a:rPr>
              <a:t>by reading from left to right.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304800" y="3405188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It can also be read as </a:t>
            </a:r>
            <a:r>
              <a:rPr lang="en-GB" sz="2400" dirty="0"/>
              <a:t>‘–3 </a:t>
            </a:r>
            <a:r>
              <a:rPr lang="en-GB" sz="2400" dirty="0">
                <a:latin typeface="+mn-lt"/>
              </a:rPr>
              <a:t>is less than </a:t>
            </a:r>
            <a:r>
              <a:rPr lang="en-GB" sz="2400" dirty="0"/>
              <a:t>5’ </a:t>
            </a:r>
            <a:r>
              <a:rPr lang="en-GB" sz="2400" dirty="0">
                <a:latin typeface="+mn-lt"/>
              </a:rPr>
              <a:t>by reading from right to left.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04800" y="4267202"/>
            <a:ext cx="6430963" cy="915988"/>
            <a:chOff x="192" y="2688"/>
            <a:chExt cx="4051" cy="577"/>
          </a:xfrm>
        </p:grpSpPr>
        <p:sp>
          <p:nvSpPr>
            <p:cNvPr id="15373" name="Text Box 24"/>
            <p:cNvSpPr txBox="1">
              <a:spLocks noChangeArrowheads="1"/>
            </p:cNvSpPr>
            <p:nvPr/>
          </p:nvSpPr>
          <p:spPr bwMode="auto">
            <a:xfrm>
              <a:off x="192" y="2688"/>
              <a:ext cx="10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In general,</a:t>
              </a:r>
            </a:p>
          </p:txBody>
        </p:sp>
        <p:sp>
          <p:nvSpPr>
            <p:cNvPr id="15374" name="Text Box 25"/>
            <p:cNvSpPr txBox="1">
              <a:spLocks noChangeArrowheads="1"/>
            </p:cNvSpPr>
            <p:nvPr/>
          </p:nvSpPr>
          <p:spPr bwMode="auto">
            <a:xfrm>
              <a:off x="1581" y="2974"/>
              <a:ext cx="26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 &gt; </a:t>
              </a:r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dirty="0"/>
                <a:t>    </a:t>
              </a:r>
              <a:r>
                <a:rPr lang="en-GB" sz="2400" dirty="0">
                  <a:latin typeface="+mn-lt"/>
                </a:rPr>
                <a:t>is equivalent to    </a:t>
              </a:r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dirty="0"/>
                <a:t> &lt; 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520950" y="5218110"/>
            <a:ext cx="4225925" cy="958849"/>
            <a:chOff x="1588" y="3287"/>
            <a:chExt cx="2662" cy="604"/>
          </a:xfrm>
        </p:grpSpPr>
        <p:sp>
          <p:nvSpPr>
            <p:cNvPr id="15371" name="Text Box 26"/>
            <p:cNvSpPr txBox="1">
              <a:spLocks noChangeArrowheads="1"/>
            </p:cNvSpPr>
            <p:nvPr/>
          </p:nvSpPr>
          <p:spPr bwMode="auto">
            <a:xfrm>
              <a:off x="2661" y="3287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and</a:t>
              </a:r>
            </a:p>
          </p:txBody>
        </p:sp>
        <p:sp>
          <p:nvSpPr>
            <p:cNvPr id="15372" name="Text Box 27"/>
            <p:cNvSpPr txBox="1">
              <a:spLocks noChangeArrowheads="1"/>
            </p:cNvSpPr>
            <p:nvPr/>
          </p:nvSpPr>
          <p:spPr bwMode="auto">
            <a:xfrm>
              <a:off x="1588" y="3600"/>
              <a:ext cx="26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</a:rPr>
                <a:t> ≥ </a:t>
              </a:r>
              <a:r>
                <a:rPr lang="en-GB" sz="2400" i="1" dirty="0">
                  <a:solidFill>
                    <a:schemeClr val="tx1"/>
                  </a:solidFill>
                  <a:latin typeface="Times New Roman" pitchFamily="18" charset="0"/>
                </a:rPr>
                <a:t>y</a:t>
              </a:r>
              <a:r>
                <a:rPr lang="en-GB" sz="2400" dirty="0">
                  <a:solidFill>
                    <a:schemeClr val="tx1"/>
                  </a:solidFill>
                </a:rPr>
                <a:t>    </a:t>
              </a:r>
              <a:r>
                <a:rPr lang="en-GB" sz="2400" dirty="0">
                  <a:solidFill>
                    <a:schemeClr val="tx1"/>
                  </a:solidFill>
                  <a:latin typeface="+mn-lt"/>
                </a:rPr>
                <a:t>is equivalent to    </a:t>
              </a:r>
              <a:r>
                <a:rPr lang="en-GB" sz="2400" i="1" dirty="0">
                  <a:solidFill>
                    <a:schemeClr val="tx1"/>
                  </a:solidFill>
                  <a:latin typeface="Times New Roman" pitchFamily="18" charset="0"/>
                </a:rPr>
                <a:t>y</a:t>
              </a:r>
              <a:r>
                <a:rPr lang="en-GB" sz="2400" dirty="0">
                  <a:solidFill>
                    <a:schemeClr val="tx1"/>
                  </a:solidFill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</a:rPr>
                <a:t>≤</a:t>
              </a:r>
              <a:r>
                <a:rPr lang="en-GB" sz="2400" dirty="0">
                  <a:solidFill>
                    <a:schemeClr val="tx1"/>
                  </a:solidFill>
                </a:rPr>
                <a:t> </a:t>
              </a:r>
              <a:r>
                <a:rPr lang="en-GB" sz="2400" i="1" dirty="0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8" grpId="0"/>
      <p:bldP spid="809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1028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0"/>
            <a:ext cx="82296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Representing inequalities on number lines</a:t>
            </a:r>
          </a:p>
        </p:txBody>
      </p:sp>
      <p:sp>
        <p:nvSpPr>
          <p:cNvPr id="16389" name="Text Box 1029"/>
          <p:cNvSpPr txBox="1">
            <a:spLocks noChangeArrowheads="1"/>
          </p:cNvSpPr>
          <p:nvPr/>
        </p:nvSpPr>
        <p:spPr bwMode="auto">
          <a:xfrm>
            <a:off x="304800" y="1143000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Suppose</a:t>
            </a:r>
            <a:r>
              <a:rPr lang="en-GB" sz="2400" dirty="0"/>
              <a:t>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&gt; 2.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There are infinitely many values that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2400" dirty="0">
                <a:latin typeface="+mn-lt"/>
              </a:rPr>
              <a:t> could have.</a:t>
            </a:r>
          </a:p>
        </p:txBody>
      </p:sp>
      <p:sp>
        <p:nvSpPr>
          <p:cNvPr id="50195" name="Text Box 1043"/>
          <p:cNvSpPr txBox="1">
            <a:spLocks noChangeArrowheads="1"/>
          </p:cNvSpPr>
          <p:nvPr/>
        </p:nvSpPr>
        <p:spPr bwMode="auto">
          <a:xfrm>
            <a:off x="304800" y="23526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It would be impossible to write every solution down.</a:t>
            </a:r>
            <a:endParaRPr lang="en-GB" sz="2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198" name="Text Box 1046"/>
          <p:cNvSpPr txBox="1">
            <a:spLocks noChangeArrowheads="1"/>
          </p:cNvSpPr>
          <p:nvPr/>
        </p:nvSpPr>
        <p:spPr bwMode="auto">
          <a:xfrm>
            <a:off x="304800" y="28956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We can therefore represent the </a:t>
            </a:r>
            <a:r>
              <a:rPr lang="en-GB" sz="2400" b="1">
                <a:solidFill>
                  <a:srgbClr val="FF6600"/>
                </a:solidFill>
                <a:latin typeface="+mn-lt"/>
              </a:rPr>
              <a:t>solution set</a:t>
            </a:r>
            <a:r>
              <a:rPr lang="en-GB" sz="2400">
                <a:latin typeface="+mn-lt"/>
              </a:rPr>
              <a:t> on a number line as follows:</a:t>
            </a:r>
            <a:endParaRPr lang="en-GB" sz="240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304800" y="1700214"/>
            <a:ext cx="7650164" cy="779463"/>
            <a:chOff x="192" y="1154"/>
            <a:chExt cx="4819" cy="491"/>
          </a:xfrm>
        </p:grpSpPr>
        <p:sp>
          <p:nvSpPr>
            <p:cNvPr id="16422" name="Text Box 1030"/>
            <p:cNvSpPr txBox="1">
              <a:spLocks noChangeArrowheads="1"/>
            </p:cNvSpPr>
            <p:nvPr/>
          </p:nvSpPr>
          <p:spPr bwMode="auto">
            <a:xfrm>
              <a:off x="192" y="1239"/>
              <a:ext cx="481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 </a:t>
              </a:r>
              <a:r>
                <a:rPr lang="en-GB" sz="2400" dirty="0">
                  <a:latin typeface="+mn-lt"/>
                </a:rPr>
                <a:t>could be equal to     </a:t>
              </a:r>
              <a:r>
                <a:rPr lang="en-GB" sz="2400" dirty="0"/>
                <a:t>3,     7.3,     54    ,    18463.431    …</a:t>
              </a:r>
            </a:p>
          </p:txBody>
        </p:sp>
        <p:grpSp>
          <p:nvGrpSpPr>
            <p:cNvPr id="3" name="Group 1050"/>
            <p:cNvGrpSpPr>
              <a:grpSpLocks/>
            </p:cNvGrpSpPr>
            <p:nvPr/>
          </p:nvGrpSpPr>
          <p:grpSpPr bwMode="auto">
            <a:xfrm>
              <a:off x="3218" y="1154"/>
              <a:ext cx="319" cy="491"/>
              <a:chOff x="508" y="2872"/>
              <a:chExt cx="319" cy="491"/>
            </a:xfrm>
          </p:grpSpPr>
          <p:sp>
            <p:nvSpPr>
              <p:cNvPr id="16424" name="Text Box 1047"/>
              <p:cNvSpPr txBox="1">
                <a:spLocks noChangeArrowheads="1"/>
              </p:cNvSpPr>
              <p:nvPr/>
            </p:nvSpPr>
            <p:spPr bwMode="auto">
              <a:xfrm>
                <a:off x="547" y="2872"/>
                <a:ext cx="25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3</a:t>
                </a:r>
              </a:p>
            </p:txBody>
          </p:sp>
          <p:sp>
            <p:nvSpPr>
              <p:cNvPr id="16425" name="Line 1048"/>
              <p:cNvSpPr>
                <a:spLocks noChangeShapeType="1"/>
              </p:cNvSpPr>
              <p:nvPr/>
            </p:nvSpPr>
            <p:spPr bwMode="auto">
              <a:xfrm>
                <a:off x="576" y="3110"/>
                <a:ext cx="1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16426" name="Text Box 1049"/>
              <p:cNvSpPr txBox="1">
                <a:spLocks noChangeArrowheads="1"/>
              </p:cNvSpPr>
              <p:nvPr/>
            </p:nvSpPr>
            <p:spPr bwMode="auto">
              <a:xfrm>
                <a:off x="508" y="3072"/>
                <a:ext cx="31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11</a:t>
                </a:r>
              </a:p>
            </p:txBody>
          </p:sp>
        </p:grpSp>
      </p:grpSp>
      <p:grpSp>
        <p:nvGrpSpPr>
          <p:cNvPr id="4" name="Group 1077"/>
          <p:cNvGrpSpPr>
            <a:grpSpLocks/>
          </p:cNvGrpSpPr>
          <p:nvPr/>
        </p:nvGrpSpPr>
        <p:grpSpPr bwMode="auto">
          <a:xfrm>
            <a:off x="425450" y="4141792"/>
            <a:ext cx="8308976" cy="614363"/>
            <a:chOff x="268" y="2928"/>
            <a:chExt cx="5234" cy="387"/>
          </a:xfrm>
        </p:grpSpPr>
        <p:sp>
          <p:nvSpPr>
            <p:cNvPr id="16399" name="Line 1051"/>
            <p:cNvSpPr>
              <a:spLocks noChangeShapeType="1"/>
            </p:cNvSpPr>
            <p:nvPr/>
          </p:nvSpPr>
          <p:spPr bwMode="auto">
            <a:xfrm>
              <a:off x="338" y="2928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0" name="Line 1052"/>
            <p:cNvSpPr>
              <a:spLocks noChangeShapeType="1"/>
            </p:cNvSpPr>
            <p:nvPr/>
          </p:nvSpPr>
          <p:spPr bwMode="auto">
            <a:xfrm>
              <a:off x="43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1" name="Line 1053"/>
            <p:cNvSpPr>
              <a:spLocks noChangeShapeType="1"/>
            </p:cNvSpPr>
            <p:nvPr/>
          </p:nvSpPr>
          <p:spPr bwMode="auto">
            <a:xfrm>
              <a:off x="928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2" name="Line 1054"/>
            <p:cNvSpPr>
              <a:spLocks noChangeShapeType="1"/>
            </p:cNvSpPr>
            <p:nvPr/>
          </p:nvSpPr>
          <p:spPr bwMode="auto">
            <a:xfrm>
              <a:off x="142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3" name="Line 1055"/>
            <p:cNvSpPr>
              <a:spLocks noChangeShapeType="1"/>
            </p:cNvSpPr>
            <p:nvPr/>
          </p:nvSpPr>
          <p:spPr bwMode="auto">
            <a:xfrm>
              <a:off x="1917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4" name="Line 1056"/>
            <p:cNvSpPr>
              <a:spLocks noChangeShapeType="1"/>
            </p:cNvSpPr>
            <p:nvPr/>
          </p:nvSpPr>
          <p:spPr bwMode="auto">
            <a:xfrm>
              <a:off x="2411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5" name="Line 1057"/>
            <p:cNvSpPr>
              <a:spLocks noChangeShapeType="1"/>
            </p:cNvSpPr>
            <p:nvPr/>
          </p:nvSpPr>
          <p:spPr bwMode="auto">
            <a:xfrm>
              <a:off x="2906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6" name="Line 1058"/>
            <p:cNvSpPr>
              <a:spLocks noChangeShapeType="1"/>
            </p:cNvSpPr>
            <p:nvPr/>
          </p:nvSpPr>
          <p:spPr bwMode="auto">
            <a:xfrm>
              <a:off x="34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7" name="Line 1059"/>
            <p:cNvSpPr>
              <a:spLocks noChangeShapeType="1"/>
            </p:cNvSpPr>
            <p:nvPr/>
          </p:nvSpPr>
          <p:spPr bwMode="auto">
            <a:xfrm>
              <a:off x="389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8" name="Line 1060"/>
            <p:cNvSpPr>
              <a:spLocks noChangeShapeType="1"/>
            </p:cNvSpPr>
            <p:nvPr/>
          </p:nvSpPr>
          <p:spPr bwMode="auto">
            <a:xfrm>
              <a:off x="4389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9" name="Line 1061"/>
            <p:cNvSpPr>
              <a:spLocks noChangeShapeType="1"/>
            </p:cNvSpPr>
            <p:nvPr/>
          </p:nvSpPr>
          <p:spPr bwMode="auto">
            <a:xfrm>
              <a:off x="4883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10" name="Line 1062"/>
            <p:cNvSpPr>
              <a:spLocks noChangeShapeType="1"/>
            </p:cNvSpPr>
            <p:nvPr/>
          </p:nvSpPr>
          <p:spPr bwMode="auto">
            <a:xfrm>
              <a:off x="5378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11" name="Text Box 1063"/>
            <p:cNvSpPr txBox="1">
              <a:spLocks noChangeArrowheads="1"/>
            </p:cNvSpPr>
            <p:nvPr/>
          </p:nvSpPr>
          <p:spPr bwMode="auto">
            <a:xfrm>
              <a:off x="268" y="3024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–3</a:t>
              </a:r>
            </a:p>
          </p:txBody>
        </p:sp>
        <p:sp>
          <p:nvSpPr>
            <p:cNvPr id="16412" name="Text Box 1064"/>
            <p:cNvSpPr txBox="1">
              <a:spLocks noChangeArrowheads="1"/>
            </p:cNvSpPr>
            <p:nvPr/>
          </p:nvSpPr>
          <p:spPr bwMode="auto">
            <a:xfrm>
              <a:off x="763" y="3024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–2</a:t>
              </a:r>
            </a:p>
          </p:txBody>
        </p:sp>
        <p:sp>
          <p:nvSpPr>
            <p:cNvPr id="16413" name="Text Box 1065"/>
            <p:cNvSpPr txBox="1">
              <a:spLocks noChangeArrowheads="1"/>
            </p:cNvSpPr>
            <p:nvPr/>
          </p:nvSpPr>
          <p:spPr bwMode="auto">
            <a:xfrm>
              <a:off x="1256" y="3024"/>
              <a:ext cx="2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–1</a:t>
              </a:r>
            </a:p>
          </p:txBody>
        </p:sp>
        <p:sp>
          <p:nvSpPr>
            <p:cNvPr id="16414" name="Text Box 1066"/>
            <p:cNvSpPr txBox="1">
              <a:spLocks noChangeArrowheads="1"/>
            </p:cNvSpPr>
            <p:nvPr/>
          </p:nvSpPr>
          <p:spPr bwMode="auto">
            <a:xfrm>
              <a:off x="1802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0</a:t>
              </a:r>
            </a:p>
          </p:txBody>
        </p:sp>
        <p:sp>
          <p:nvSpPr>
            <p:cNvPr id="16415" name="Text Box 1067"/>
            <p:cNvSpPr txBox="1">
              <a:spLocks noChangeArrowheads="1"/>
            </p:cNvSpPr>
            <p:nvPr/>
          </p:nvSpPr>
          <p:spPr bwMode="auto">
            <a:xfrm>
              <a:off x="2297" y="3024"/>
              <a:ext cx="2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1</a:t>
              </a:r>
            </a:p>
          </p:txBody>
        </p:sp>
        <p:sp>
          <p:nvSpPr>
            <p:cNvPr id="16416" name="Text Box 1068"/>
            <p:cNvSpPr txBox="1">
              <a:spLocks noChangeArrowheads="1"/>
            </p:cNvSpPr>
            <p:nvPr/>
          </p:nvSpPr>
          <p:spPr bwMode="auto">
            <a:xfrm>
              <a:off x="2796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2</a:t>
              </a:r>
            </a:p>
          </p:txBody>
        </p:sp>
        <p:sp>
          <p:nvSpPr>
            <p:cNvPr id="16417" name="Text Box 1069"/>
            <p:cNvSpPr txBox="1">
              <a:spLocks noChangeArrowheads="1"/>
            </p:cNvSpPr>
            <p:nvPr/>
          </p:nvSpPr>
          <p:spPr bwMode="auto">
            <a:xfrm>
              <a:off x="3283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3</a:t>
              </a:r>
            </a:p>
          </p:txBody>
        </p:sp>
        <p:sp>
          <p:nvSpPr>
            <p:cNvPr id="16418" name="Text Box 1070"/>
            <p:cNvSpPr txBox="1">
              <a:spLocks noChangeArrowheads="1"/>
            </p:cNvSpPr>
            <p:nvPr/>
          </p:nvSpPr>
          <p:spPr bwMode="auto">
            <a:xfrm>
              <a:off x="3781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4</a:t>
              </a:r>
            </a:p>
          </p:txBody>
        </p:sp>
        <p:sp>
          <p:nvSpPr>
            <p:cNvPr id="16419" name="Text Box 1071"/>
            <p:cNvSpPr txBox="1">
              <a:spLocks noChangeArrowheads="1"/>
            </p:cNvSpPr>
            <p:nvPr/>
          </p:nvSpPr>
          <p:spPr bwMode="auto">
            <a:xfrm>
              <a:off x="4274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5</a:t>
              </a:r>
            </a:p>
          </p:txBody>
        </p:sp>
        <p:sp>
          <p:nvSpPr>
            <p:cNvPr id="16420" name="Text Box 1072"/>
            <p:cNvSpPr txBox="1">
              <a:spLocks noChangeArrowheads="1"/>
            </p:cNvSpPr>
            <p:nvPr/>
          </p:nvSpPr>
          <p:spPr bwMode="auto">
            <a:xfrm>
              <a:off x="4771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6</a:t>
              </a:r>
            </a:p>
          </p:txBody>
        </p:sp>
        <p:sp>
          <p:nvSpPr>
            <p:cNvPr id="16421" name="Text Box 1073"/>
            <p:cNvSpPr txBox="1">
              <a:spLocks noChangeArrowheads="1"/>
            </p:cNvSpPr>
            <p:nvPr/>
          </p:nvSpPr>
          <p:spPr bwMode="auto">
            <a:xfrm>
              <a:off x="5268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7</a:t>
              </a:r>
            </a:p>
          </p:txBody>
        </p:sp>
      </p:grpSp>
      <p:sp>
        <p:nvSpPr>
          <p:cNvPr id="50227" name="Oval 1075"/>
          <p:cNvSpPr>
            <a:spLocks noChangeArrowheads="1"/>
          </p:cNvSpPr>
          <p:nvPr/>
        </p:nvSpPr>
        <p:spPr bwMode="auto">
          <a:xfrm>
            <a:off x="4525963" y="3886200"/>
            <a:ext cx="179387" cy="179388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0228" name="Line 1076"/>
          <p:cNvSpPr>
            <a:spLocks noChangeShapeType="1"/>
          </p:cNvSpPr>
          <p:nvPr/>
        </p:nvSpPr>
        <p:spPr bwMode="auto">
          <a:xfrm>
            <a:off x="4724400" y="3976688"/>
            <a:ext cx="3810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GB" sz="2400"/>
          </a:p>
        </p:txBody>
      </p:sp>
      <p:grpSp>
        <p:nvGrpSpPr>
          <p:cNvPr id="5" name="Group 1082"/>
          <p:cNvGrpSpPr>
            <a:grpSpLocks/>
          </p:cNvGrpSpPr>
          <p:nvPr/>
        </p:nvGrpSpPr>
        <p:grpSpPr bwMode="auto">
          <a:xfrm>
            <a:off x="304800" y="4908550"/>
            <a:ext cx="8686800" cy="1200150"/>
            <a:chOff x="192" y="3312"/>
            <a:chExt cx="5472" cy="756"/>
          </a:xfrm>
        </p:grpSpPr>
        <p:sp>
          <p:nvSpPr>
            <p:cNvPr id="16397" name="Text Box 1078"/>
            <p:cNvSpPr txBox="1">
              <a:spLocks noChangeArrowheads="1"/>
            </p:cNvSpPr>
            <p:nvPr/>
          </p:nvSpPr>
          <p:spPr bwMode="auto">
            <a:xfrm>
              <a:off x="192" y="3312"/>
              <a:ext cx="547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400" dirty="0">
                  <a:latin typeface="+mn-lt"/>
                </a:rPr>
                <a:t>A hollow circle,    , at 2 means that this number is not included and the arrow at the end of the line means that the solution set extends in the direction shown.</a:t>
              </a:r>
            </a:p>
          </p:txBody>
        </p:sp>
        <p:sp>
          <p:nvSpPr>
            <p:cNvPr id="16398" name="Oval 1079"/>
            <p:cNvSpPr>
              <a:spLocks noChangeArrowheads="1"/>
            </p:cNvSpPr>
            <p:nvPr/>
          </p:nvSpPr>
          <p:spPr bwMode="auto">
            <a:xfrm>
              <a:off x="1678" y="3399"/>
              <a:ext cx="113" cy="113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5" grpId="0"/>
      <p:bldP spid="50198" grpId="0"/>
      <p:bldP spid="50227" grpId="0" animBg="1"/>
      <p:bldP spid="502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0"/>
            <a:ext cx="82296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Representing inequalities on number lines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Suppose</a:t>
            </a:r>
            <a:r>
              <a:rPr lang="en-GB" sz="2400" dirty="0"/>
              <a:t>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≤</a:t>
            </a:r>
            <a:r>
              <a:rPr lang="en-GB" sz="2400" dirty="0">
                <a:solidFill>
                  <a:schemeClr val="tx1"/>
                </a:solidFill>
              </a:rPr>
              <a:t> 3.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Again,</a:t>
            </a:r>
            <a:r>
              <a:rPr lang="en-GB" sz="2400" dirty="0">
                <a:latin typeface="+mn-lt"/>
              </a:rPr>
              <a:t> there are infinitely many values that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could have.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04800" y="27432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We can represent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solution set</a:t>
            </a:r>
            <a:r>
              <a:rPr lang="en-GB" sz="2400" dirty="0">
                <a:latin typeface="+mn-lt"/>
              </a:rPr>
              <a:t> on a number line as follows,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04800" y="1916115"/>
            <a:ext cx="7880350" cy="844551"/>
            <a:chOff x="192" y="1125"/>
            <a:chExt cx="4964" cy="532"/>
          </a:xfrm>
        </p:grpSpPr>
        <p:sp>
          <p:nvSpPr>
            <p:cNvPr id="17445" name="Text Box 9"/>
            <p:cNvSpPr txBox="1">
              <a:spLocks noChangeArrowheads="1"/>
            </p:cNvSpPr>
            <p:nvPr/>
          </p:nvSpPr>
          <p:spPr bwMode="auto">
            <a:xfrm>
              <a:off x="192" y="1257"/>
              <a:ext cx="49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 </a:t>
              </a:r>
              <a:r>
                <a:rPr lang="en-GB" sz="2400" dirty="0">
                  <a:latin typeface="+mn-lt"/>
                </a:rPr>
                <a:t>could be equal to     </a:t>
              </a:r>
              <a:r>
                <a:rPr lang="en-GB" sz="2400" dirty="0"/>
                <a:t>3,     –1.4,    –94    ,    –7452.802    …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356" y="1125"/>
              <a:ext cx="321" cy="532"/>
              <a:chOff x="428" y="2825"/>
              <a:chExt cx="321" cy="532"/>
            </a:xfrm>
          </p:grpSpPr>
          <p:sp>
            <p:nvSpPr>
              <p:cNvPr id="17447" name="Text Box 11"/>
              <p:cNvSpPr txBox="1">
                <a:spLocks noChangeArrowheads="1"/>
              </p:cNvSpPr>
              <p:nvPr/>
            </p:nvSpPr>
            <p:spPr bwMode="auto">
              <a:xfrm>
                <a:off x="461" y="2825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8</a:t>
                </a:r>
              </a:p>
            </p:txBody>
          </p:sp>
          <p:sp>
            <p:nvSpPr>
              <p:cNvPr id="17448" name="Line 12"/>
              <p:cNvSpPr>
                <a:spLocks noChangeShapeType="1"/>
              </p:cNvSpPr>
              <p:nvPr/>
            </p:nvSpPr>
            <p:spPr bwMode="auto">
              <a:xfrm>
                <a:off x="513" y="3101"/>
                <a:ext cx="1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17449" name="Text Box 13"/>
              <p:cNvSpPr txBox="1">
                <a:spLocks noChangeArrowheads="1"/>
              </p:cNvSpPr>
              <p:nvPr/>
            </p:nvSpPr>
            <p:spPr bwMode="auto">
              <a:xfrm>
                <a:off x="428" y="3066"/>
                <a:ext cx="32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17</a:t>
                </a:r>
              </a:p>
            </p:txBody>
          </p:sp>
        </p:grp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25450" y="4141792"/>
            <a:ext cx="8308976" cy="614363"/>
            <a:chOff x="268" y="2928"/>
            <a:chExt cx="5234" cy="387"/>
          </a:xfrm>
        </p:grpSpPr>
        <p:sp>
          <p:nvSpPr>
            <p:cNvPr id="17422" name="Line 15"/>
            <p:cNvSpPr>
              <a:spLocks noChangeShapeType="1"/>
            </p:cNvSpPr>
            <p:nvPr/>
          </p:nvSpPr>
          <p:spPr bwMode="auto">
            <a:xfrm>
              <a:off x="338" y="2928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23" name="Line 16"/>
            <p:cNvSpPr>
              <a:spLocks noChangeShapeType="1"/>
            </p:cNvSpPr>
            <p:nvPr/>
          </p:nvSpPr>
          <p:spPr bwMode="auto">
            <a:xfrm>
              <a:off x="43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24" name="Line 17"/>
            <p:cNvSpPr>
              <a:spLocks noChangeShapeType="1"/>
            </p:cNvSpPr>
            <p:nvPr/>
          </p:nvSpPr>
          <p:spPr bwMode="auto">
            <a:xfrm>
              <a:off x="928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25" name="Line 18"/>
            <p:cNvSpPr>
              <a:spLocks noChangeShapeType="1"/>
            </p:cNvSpPr>
            <p:nvPr/>
          </p:nvSpPr>
          <p:spPr bwMode="auto">
            <a:xfrm>
              <a:off x="142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26" name="Line 19"/>
            <p:cNvSpPr>
              <a:spLocks noChangeShapeType="1"/>
            </p:cNvSpPr>
            <p:nvPr/>
          </p:nvSpPr>
          <p:spPr bwMode="auto">
            <a:xfrm>
              <a:off x="1917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27" name="Line 20"/>
            <p:cNvSpPr>
              <a:spLocks noChangeShapeType="1"/>
            </p:cNvSpPr>
            <p:nvPr/>
          </p:nvSpPr>
          <p:spPr bwMode="auto">
            <a:xfrm>
              <a:off x="2411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28" name="Line 21"/>
            <p:cNvSpPr>
              <a:spLocks noChangeShapeType="1"/>
            </p:cNvSpPr>
            <p:nvPr/>
          </p:nvSpPr>
          <p:spPr bwMode="auto">
            <a:xfrm>
              <a:off x="2906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29" name="Line 22"/>
            <p:cNvSpPr>
              <a:spLocks noChangeShapeType="1"/>
            </p:cNvSpPr>
            <p:nvPr/>
          </p:nvSpPr>
          <p:spPr bwMode="auto">
            <a:xfrm>
              <a:off x="34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30" name="Line 23"/>
            <p:cNvSpPr>
              <a:spLocks noChangeShapeType="1"/>
            </p:cNvSpPr>
            <p:nvPr/>
          </p:nvSpPr>
          <p:spPr bwMode="auto">
            <a:xfrm>
              <a:off x="389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31" name="Line 24"/>
            <p:cNvSpPr>
              <a:spLocks noChangeShapeType="1"/>
            </p:cNvSpPr>
            <p:nvPr/>
          </p:nvSpPr>
          <p:spPr bwMode="auto">
            <a:xfrm>
              <a:off x="4389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32" name="Line 25"/>
            <p:cNvSpPr>
              <a:spLocks noChangeShapeType="1"/>
            </p:cNvSpPr>
            <p:nvPr/>
          </p:nvSpPr>
          <p:spPr bwMode="auto">
            <a:xfrm>
              <a:off x="4883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33" name="Line 26"/>
            <p:cNvSpPr>
              <a:spLocks noChangeShapeType="1"/>
            </p:cNvSpPr>
            <p:nvPr/>
          </p:nvSpPr>
          <p:spPr bwMode="auto">
            <a:xfrm>
              <a:off x="5378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7434" name="Text Box 27"/>
            <p:cNvSpPr txBox="1">
              <a:spLocks noChangeArrowheads="1"/>
            </p:cNvSpPr>
            <p:nvPr/>
          </p:nvSpPr>
          <p:spPr bwMode="auto">
            <a:xfrm>
              <a:off x="268" y="3024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–3</a:t>
              </a:r>
            </a:p>
          </p:txBody>
        </p:sp>
        <p:sp>
          <p:nvSpPr>
            <p:cNvPr id="17435" name="Text Box 28"/>
            <p:cNvSpPr txBox="1">
              <a:spLocks noChangeArrowheads="1"/>
            </p:cNvSpPr>
            <p:nvPr/>
          </p:nvSpPr>
          <p:spPr bwMode="auto">
            <a:xfrm>
              <a:off x="763" y="3024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–2</a:t>
              </a:r>
            </a:p>
          </p:txBody>
        </p:sp>
        <p:sp>
          <p:nvSpPr>
            <p:cNvPr id="17436" name="Text Box 29"/>
            <p:cNvSpPr txBox="1">
              <a:spLocks noChangeArrowheads="1"/>
            </p:cNvSpPr>
            <p:nvPr/>
          </p:nvSpPr>
          <p:spPr bwMode="auto">
            <a:xfrm>
              <a:off x="1256" y="3024"/>
              <a:ext cx="2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–1</a:t>
              </a:r>
            </a:p>
          </p:txBody>
        </p:sp>
        <p:sp>
          <p:nvSpPr>
            <p:cNvPr id="17437" name="Text Box 30"/>
            <p:cNvSpPr txBox="1">
              <a:spLocks noChangeArrowheads="1"/>
            </p:cNvSpPr>
            <p:nvPr/>
          </p:nvSpPr>
          <p:spPr bwMode="auto">
            <a:xfrm>
              <a:off x="1802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0</a:t>
              </a:r>
            </a:p>
          </p:txBody>
        </p:sp>
        <p:sp>
          <p:nvSpPr>
            <p:cNvPr id="17438" name="Text Box 31"/>
            <p:cNvSpPr txBox="1">
              <a:spLocks noChangeArrowheads="1"/>
            </p:cNvSpPr>
            <p:nvPr/>
          </p:nvSpPr>
          <p:spPr bwMode="auto">
            <a:xfrm>
              <a:off x="2297" y="3024"/>
              <a:ext cx="2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1</a:t>
              </a:r>
            </a:p>
          </p:txBody>
        </p:sp>
        <p:sp>
          <p:nvSpPr>
            <p:cNvPr id="17439" name="Text Box 32"/>
            <p:cNvSpPr txBox="1">
              <a:spLocks noChangeArrowheads="1"/>
            </p:cNvSpPr>
            <p:nvPr/>
          </p:nvSpPr>
          <p:spPr bwMode="auto">
            <a:xfrm>
              <a:off x="2796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2</a:t>
              </a:r>
            </a:p>
          </p:txBody>
        </p:sp>
        <p:sp>
          <p:nvSpPr>
            <p:cNvPr id="17440" name="Text Box 33"/>
            <p:cNvSpPr txBox="1">
              <a:spLocks noChangeArrowheads="1"/>
            </p:cNvSpPr>
            <p:nvPr/>
          </p:nvSpPr>
          <p:spPr bwMode="auto">
            <a:xfrm>
              <a:off x="3283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3</a:t>
              </a:r>
            </a:p>
          </p:txBody>
        </p:sp>
        <p:sp>
          <p:nvSpPr>
            <p:cNvPr id="17441" name="Text Box 34"/>
            <p:cNvSpPr txBox="1">
              <a:spLocks noChangeArrowheads="1"/>
            </p:cNvSpPr>
            <p:nvPr/>
          </p:nvSpPr>
          <p:spPr bwMode="auto">
            <a:xfrm>
              <a:off x="3781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4</a:t>
              </a:r>
            </a:p>
          </p:txBody>
        </p:sp>
        <p:sp>
          <p:nvSpPr>
            <p:cNvPr id="17442" name="Text Box 35"/>
            <p:cNvSpPr txBox="1">
              <a:spLocks noChangeArrowheads="1"/>
            </p:cNvSpPr>
            <p:nvPr/>
          </p:nvSpPr>
          <p:spPr bwMode="auto">
            <a:xfrm>
              <a:off x="4274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5</a:t>
              </a:r>
            </a:p>
          </p:txBody>
        </p:sp>
        <p:sp>
          <p:nvSpPr>
            <p:cNvPr id="17443" name="Text Box 36"/>
            <p:cNvSpPr txBox="1">
              <a:spLocks noChangeArrowheads="1"/>
            </p:cNvSpPr>
            <p:nvPr/>
          </p:nvSpPr>
          <p:spPr bwMode="auto">
            <a:xfrm>
              <a:off x="4771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6</a:t>
              </a:r>
            </a:p>
          </p:txBody>
        </p:sp>
        <p:sp>
          <p:nvSpPr>
            <p:cNvPr id="17444" name="Text Box 37"/>
            <p:cNvSpPr txBox="1">
              <a:spLocks noChangeArrowheads="1"/>
            </p:cNvSpPr>
            <p:nvPr/>
          </p:nvSpPr>
          <p:spPr bwMode="auto">
            <a:xfrm>
              <a:off x="5268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7</a:t>
              </a:r>
            </a:p>
          </p:txBody>
        </p:sp>
      </p:grpSp>
      <p:sp>
        <p:nvSpPr>
          <p:cNvPr id="52262" name="Oval 38"/>
          <p:cNvSpPr>
            <a:spLocks noChangeArrowheads="1"/>
          </p:cNvSpPr>
          <p:nvPr/>
        </p:nvSpPr>
        <p:spPr bwMode="auto">
          <a:xfrm>
            <a:off x="5307013" y="3886200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2263" name="Line 39"/>
          <p:cNvSpPr>
            <a:spLocks noChangeShapeType="1"/>
          </p:cNvSpPr>
          <p:nvPr/>
        </p:nvSpPr>
        <p:spPr bwMode="auto">
          <a:xfrm>
            <a:off x="609600" y="3976688"/>
            <a:ext cx="4724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GB" sz="2400"/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04800" y="4876800"/>
            <a:ext cx="8229600" cy="1200150"/>
            <a:chOff x="192" y="3312"/>
            <a:chExt cx="5184" cy="756"/>
          </a:xfrm>
        </p:grpSpPr>
        <p:sp>
          <p:nvSpPr>
            <p:cNvPr id="17420" name="Text Box 41"/>
            <p:cNvSpPr txBox="1">
              <a:spLocks noChangeArrowheads="1"/>
            </p:cNvSpPr>
            <p:nvPr/>
          </p:nvSpPr>
          <p:spPr bwMode="auto">
            <a:xfrm>
              <a:off x="192" y="3312"/>
              <a:ext cx="518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400" dirty="0">
                  <a:latin typeface="+mn-lt"/>
                </a:rPr>
                <a:t>A solid circle,    , at 3 means that this number is included and the arrow at the end of the line means that the solution set extends in the direction shown.</a:t>
              </a:r>
            </a:p>
          </p:txBody>
        </p:sp>
        <p:sp>
          <p:nvSpPr>
            <p:cNvPr id="17421" name="Oval 42"/>
            <p:cNvSpPr>
              <a:spLocks noChangeArrowheads="1"/>
            </p:cNvSpPr>
            <p:nvPr/>
          </p:nvSpPr>
          <p:spPr bwMode="auto">
            <a:xfrm>
              <a:off x="1542" y="3399"/>
              <a:ext cx="113" cy="113"/>
            </a:xfrm>
            <a:prstGeom prst="ellipse">
              <a:avLst/>
            </a:prstGeom>
            <a:solidFill>
              <a:srgbClr val="FF8E41"/>
            </a:solidFill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/>
      <p:bldP spid="52262" grpId="0" animBg="1"/>
      <p:bldP spid="522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0"/>
            <a:ext cx="8229600" cy="5486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dirty="0"/>
              <a:t>Representing inequalities on number lines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Suppose </a:t>
            </a:r>
            <a:r>
              <a:rPr lang="en-GB" sz="2400" dirty="0"/>
              <a:t>–1 </a:t>
            </a:r>
            <a:r>
              <a:rPr lang="en-US" sz="2400" dirty="0">
                <a:solidFill>
                  <a:schemeClr val="tx1"/>
                </a:solidFill>
              </a:rPr>
              <a:t>≤</a:t>
            </a:r>
            <a:r>
              <a:rPr lang="en-GB" sz="2400" dirty="0"/>
              <a:t>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&lt;</a:t>
            </a:r>
            <a:r>
              <a:rPr lang="en-GB" sz="2400" dirty="0">
                <a:solidFill>
                  <a:schemeClr val="tx1"/>
                </a:solidFill>
              </a:rPr>
              <a:t> 4.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Although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between two values,</a:t>
            </a:r>
            <a:r>
              <a:rPr lang="en-GB" sz="2400" dirty="0">
                <a:latin typeface="+mn-lt"/>
              </a:rPr>
              <a:t> there are still infinitely many values that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could have.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04800" y="27432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We can represent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solution set</a:t>
            </a:r>
            <a:r>
              <a:rPr lang="en-GB" sz="2400" dirty="0">
                <a:latin typeface="+mn-lt"/>
              </a:rPr>
              <a:t> on a number line as follows: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304800" y="1946278"/>
            <a:ext cx="7572375" cy="698501"/>
            <a:chOff x="192" y="1226"/>
            <a:chExt cx="4770" cy="440"/>
          </a:xfrm>
        </p:grpSpPr>
        <p:sp>
          <p:nvSpPr>
            <p:cNvPr id="18472" name="Text Box 8"/>
            <p:cNvSpPr txBox="1">
              <a:spLocks noChangeArrowheads="1"/>
            </p:cNvSpPr>
            <p:nvPr/>
          </p:nvSpPr>
          <p:spPr bwMode="auto">
            <a:xfrm>
              <a:off x="192" y="1339"/>
              <a:ext cx="47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 </a:t>
              </a:r>
              <a:r>
                <a:rPr lang="en-GB" sz="2400" dirty="0">
                  <a:latin typeface="+mn-lt"/>
                </a:rPr>
                <a:t>could be equal to     </a:t>
              </a:r>
              <a:r>
                <a:rPr lang="en-GB" sz="2400" dirty="0"/>
                <a:t>2,     –0.7,   –3     ,    1.648953    …</a:t>
              </a:r>
            </a:p>
          </p:txBody>
        </p:sp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3201" y="1226"/>
              <a:ext cx="272" cy="440"/>
              <a:chOff x="3201" y="1226"/>
              <a:chExt cx="272" cy="440"/>
            </a:xfrm>
          </p:grpSpPr>
          <p:sp>
            <p:nvSpPr>
              <p:cNvPr id="18474" name="Text Box 10"/>
              <p:cNvSpPr txBox="1">
                <a:spLocks noChangeArrowheads="1"/>
              </p:cNvSpPr>
              <p:nvPr/>
            </p:nvSpPr>
            <p:spPr bwMode="auto">
              <a:xfrm>
                <a:off x="3202" y="1226"/>
                <a:ext cx="27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16</a:t>
                </a:r>
              </a:p>
            </p:txBody>
          </p:sp>
          <p:sp>
            <p:nvSpPr>
              <p:cNvPr id="18475" name="Line 11"/>
              <p:cNvSpPr>
                <a:spLocks noChangeShapeType="1"/>
              </p:cNvSpPr>
              <p:nvPr/>
            </p:nvSpPr>
            <p:spPr bwMode="auto">
              <a:xfrm>
                <a:off x="3292" y="1483"/>
                <a:ext cx="16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18476" name="Text Box 12"/>
              <p:cNvSpPr txBox="1">
                <a:spLocks noChangeArrowheads="1"/>
              </p:cNvSpPr>
              <p:nvPr/>
            </p:nvSpPr>
            <p:spPr bwMode="auto">
              <a:xfrm>
                <a:off x="3201" y="1433"/>
                <a:ext cx="27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17</a:t>
                </a:r>
              </a:p>
            </p:txBody>
          </p:sp>
        </p:grp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25450" y="4141791"/>
            <a:ext cx="8308976" cy="614363"/>
            <a:chOff x="268" y="2705"/>
            <a:chExt cx="5234" cy="387"/>
          </a:xfrm>
        </p:grpSpPr>
        <p:sp>
          <p:nvSpPr>
            <p:cNvPr id="18449" name="Line 14"/>
            <p:cNvSpPr>
              <a:spLocks noChangeShapeType="1"/>
            </p:cNvSpPr>
            <p:nvPr/>
          </p:nvSpPr>
          <p:spPr bwMode="auto">
            <a:xfrm>
              <a:off x="338" y="270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0" name="Line 15"/>
            <p:cNvSpPr>
              <a:spLocks noChangeShapeType="1"/>
            </p:cNvSpPr>
            <p:nvPr/>
          </p:nvSpPr>
          <p:spPr bwMode="auto">
            <a:xfrm>
              <a:off x="434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1" name="Line 16"/>
            <p:cNvSpPr>
              <a:spLocks noChangeShapeType="1"/>
            </p:cNvSpPr>
            <p:nvPr/>
          </p:nvSpPr>
          <p:spPr bwMode="auto">
            <a:xfrm>
              <a:off x="928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2" name="Line 17"/>
            <p:cNvSpPr>
              <a:spLocks noChangeShapeType="1"/>
            </p:cNvSpPr>
            <p:nvPr/>
          </p:nvSpPr>
          <p:spPr bwMode="auto">
            <a:xfrm>
              <a:off x="1422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3" name="Line 18"/>
            <p:cNvSpPr>
              <a:spLocks noChangeShapeType="1"/>
            </p:cNvSpPr>
            <p:nvPr/>
          </p:nvSpPr>
          <p:spPr bwMode="auto">
            <a:xfrm>
              <a:off x="1917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4" name="Line 19"/>
            <p:cNvSpPr>
              <a:spLocks noChangeShapeType="1"/>
            </p:cNvSpPr>
            <p:nvPr/>
          </p:nvSpPr>
          <p:spPr bwMode="auto">
            <a:xfrm>
              <a:off x="2411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5" name="Line 20"/>
            <p:cNvSpPr>
              <a:spLocks noChangeShapeType="1"/>
            </p:cNvSpPr>
            <p:nvPr/>
          </p:nvSpPr>
          <p:spPr bwMode="auto">
            <a:xfrm>
              <a:off x="2906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6" name="Line 21"/>
            <p:cNvSpPr>
              <a:spLocks noChangeShapeType="1"/>
            </p:cNvSpPr>
            <p:nvPr/>
          </p:nvSpPr>
          <p:spPr bwMode="auto">
            <a:xfrm>
              <a:off x="3400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7" name="Line 22"/>
            <p:cNvSpPr>
              <a:spLocks noChangeShapeType="1"/>
            </p:cNvSpPr>
            <p:nvPr/>
          </p:nvSpPr>
          <p:spPr bwMode="auto">
            <a:xfrm>
              <a:off x="3894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8" name="Line 23"/>
            <p:cNvSpPr>
              <a:spLocks noChangeShapeType="1"/>
            </p:cNvSpPr>
            <p:nvPr/>
          </p:nvSpPr>
          <p:spPr bwMode="auto">
            <a:xfrm>
              <a:off x="4389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59" name="Line 24"/>
            <p:cNvSpPr>
              <a:spLocks noChangeShapeType="1"/>
            </p:cNvSpPr>
            <p:nvPr/>
          </p:nvSpPr>
          <p:spPr bwMode="auto">
            <a:xfrm>
              <a:off x="4883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60" name="Line 25"/>
            <p:cNvSpPr>
              <a:spLocks noChangeShapeType="1"/>
            </p:cNvSpPr>
            <p:nvPr/>
          </p:nvSpPr>
          <p:spPr bwMode="auto">
            <a:xfrm>
              <a:off x="5378" y="270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8461" name="Text Box 26"/>
            <p:cNvSpPr txBox="1">
              <a:spLocks noChangeArrowheads="1"/>
            </p:cNvSpPr>
            <p:nvPr/>
          </p:nvSpPr>
          <p:spPr bwMode="auto">
            <a:xfrm>
              <a:off x="268" y="2801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–3</a:t>
              </a:r>
            </a:p>
          </p:txBody>
        </p:sp>
        <p:sp>
          <p:nvSpPr>
            <p:cNvPr id="18462" name="Text Box 27"/>
            <p:cNvSpPr txBox="1">
              <a:spLocks noChangeArrowheads="1"/>
            </p:cNvSpPr>
            <p:nvPr/>
          </p:nvSpPr>
          <p:spPr bwMode="auto">
            <a:xfrm>
              <a:off x="763" y="2801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–2</a:t>
              </a:r>
            </a:p>
          </p:txBody>
        </p:sp>
        <p:sp>
          <p:nvSpPr>
            <p:cNvPr id="18463" name="Text Box 28"/>
            <p:cNvSpPr txBox="1">
              <a:spLocks noChangeArrowheads="1"/>
            </p:cNvSpPr>
            <p:nvPr/>
          </p:nvSpPr>
          <p:spPr bwMode="auto">
            <a:xfrm>
              <a:off x="1256" y="2801"/>
              <a:ext cx="2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–1</a:t>
              </a:r>
            </a:p>
          </p:txBody>
        </p:sp>
        <p:sp>
          <p:nvSpPr>
            <p:cNvPr id="18464" name="Text Box 29"/>
            <p:cNvSpPr txBox="1">
              <a:spLocks noChangeArrowheads="1"/>
            </p:cNvSpPr>
            <p:nvPr/>
          </p:nvSpPr>
          <p:spPr bwMode="auto">
            <a:xfrm>
              <a:off x="1802" y="2801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0</a:t>
              </a:r>
            </a:p>
          </p:txBody>
        </p:sp>
        <p:sp>
          <p:nvSpPr>
            <p:cNvPr id="18465" name="Text Box 30"/>
            <p:cNvSpPr txBox="1">
              <a:spLocks noChangeArrowheads="1"/>
            </p:cNvSpPr>
            <p:nvPr/>
          </p:nvSpPr>
          <p:spPr bwMode="auto">
            <a:xfrm>
              <a:off x="2297" y="2801"/>
              <a:ext cx="2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1</a:t>
              </a:r>
            </a:p>
          </p:txBody>
        </p:sp>
        <p:sp>
          <p:nvSpPr>
            <p:cNvPr id="18466" name="Text Box 31"/>
            <p:cNvSpPr txBox="1">
              <a:spLocks noChangeArrowheads="1"/>
            </p:cNvSpPr>
            <p:nvPr/>
          </p:nvSpPr>
          <p:spPr bwMode="auto">
            <a:xfrm>
              <a:off x="2796" y="2801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2</a:t>
              </a:r>
            </a:p>
          </p:txBody>
        </p:sp>
        <p:sp>
          <p:nvSpPr>
            <p:cNvPr id="18467" name="Text Box 32"/>
            <p:cNvSpPr txBox="1">
              <a:spLocks noChangeArrowheads="1"/>
            </p:cNvSpPr>
            <p:nvPr/>
          </p:nvSpPr>
          <p:spPr bwMode="auto">
            <a:xfrm>
              <a:off x="3283" y="2801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3</a:t>
              </a:r>
            </a:p>
          </p:txBody>
        </p:sp>
        <p:sp>
          <p:nvSpPr>
            <p:cNvPr id="18468" name="Text Box 33"/>
            <p:cNvSpPr txBox="1">
              <a:spLocks noChangeArrowheads="1"/>
            </p:cNvSpPr>
            <p:nvPr/>
          </p:nvSpPr>
          <p:spPr bwMode="auto">
            <a:xfrm>
              <a:off x="3781" y="2801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4</a:t>
              </a:r>
            </a:p>
          </p:txBody>
        </p:sp>
        <p:sp>
          <p:nvSpPr>
            <p:cNvPr id="18469" name="Text Box 34"/>
            <p:cNvSpPr txBox="1">
              <a:spLocks noChangeArrowheads="1"/>
            </p:cNvSpPr>
            <p:nvPr/>
          </p:nvSpPr>
          <p:spPr bwMode="auto">
            <a:xfrm>
              <a:off x="4274" y="2801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5</a:t>
              </a:r>
            </a:p>
          </p:txBody>
        </p:sp>
        <p:sp>
          <p:nvSpPr>
            <p:cNvPr id="18470" name="Text Box 35"/>
            <p:cNvSpPr txBox="1">
              <a:spLocks noChangeArrowheads="1"/>
            </p:cNvSpPr>
            <p:nvPr/>
          </p:nvSpPr>
          <p:spPr bwMode="auto">
            <a:xfrm>
              <a:off x="4771" y="2801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6</a:t>
              </a:r>
            </a:p>
          </p:txBody>
        </p:sp>
        <p:sp>
          <p:nvSpPr>
            <p:cNvPr id="18471" name="Text Box 36"/>
            <p:cNvSpPr txBox="1">
              <a:spLocks noChangeArrowheads="1"/>
            </p:cNvSpPr>
            <p:nvPr/>
          </p:nvSpPr>
          <p:spPr bwMode="auto">
            <a:xfrm>
              <a:off x="5268" y="2801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7</a:t>
              </a:r>
            </a:p>
          </p:txBody>
        </p:sp>
      </p:grpSp>
      <p:sp>
        <p:nvSpPr>
          <p:cNvPr id="56357" name="Oval 37"/>
          <p:cNvSpPr>
            <a:spLocks noChangeArrowheads="1"/>
          </p:cNvSpPr>
          <p:nvPr/>
        </p:nvSpPr>
        <p:spPr bwMode="auto">
          <a:xfrm>
            <a:off x="6089650" y="3886200"/>
            <a:ext cx="179388" cy="179388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6358" name="Line 38"/>
          <p:cNvSpPr>
            <a:spLocks noChangeShapeType="1"/>
          </p:cNvSpPr>
          <p:nvPr/>
        </p:nvSpPr>
        <p:spPr bwMode="auto">
          <a:xfrm>
            <a:off x="2347913" y="3976688"/>
            <a:ext cx="3748087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GB" sz="2400"/>
          </a:p>
        </p:txBody>
      </p:sp>
      <p:sp>
        <p:nvSpPr>
          <p:cNvPr id="56361" name="Oval 41"/>
          <p:cNvSpPr>
            <a:spLocks noChangeArrowheads="1"/>
          </p:cNvSpPr>
          <p:nvPr/>
        </p:nvSpPr>
        <p:spPr bwMode="auto">
          <a:xfrm>
            <a:off x="2166938" y="3886200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04800" y="4875213"/>
            <a:ext cx="8686800" cy="1200150"/>
            <a:chOff x="192" y="3312"/>
            <a:chExt cx="5472" cy="756"/>
          </a:xfrm>
        </p:grpSpPr>
        <p:sp>
          <p:nvSpPr>
            <p:cNvPr id="18446" name="Text Box 39"/>
            <p:cNvSpPr txBox="1">
              <a:spLocks noChangeArrowheads="1"/>
            </p:cNvSpPr>
            <p:nvPr/>
          </p:nvSpPr>
          <p:spPr bwMode="auto">
            <a:xfrm>
              <a:off x="192" y="3312"/>
              <a:ext cx="547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400" dirty="0">
                  <a:latin typeface="+mn-lt"/>
                </a:rPr>
                <a:t>A solid circle,    , is used at –1 because this value is included and a hollow circle,    , is used at 4 because this value is not included. </a:t>
              </a:r>
            </a:p>
          </p:txBody>
        </p:sp>
        <p:sp>
          <p:nvSpPr>
            <p:cNvPr id="18447" name="Oval 40"/>
            <p:cNvSpPr>
              <a:spLocks noChangeArrowheads="1"/>
            </p:cNvSpPr>
            <p:nvPr/>
          </p:nvSpPr>
          <p:spPr bwMode="auto">
            <a:xfrm>
              <a:off x="1542" y="3399"/>
              <a:ext cx="113" cy="113"/>
            </a:xfrm>
            <a:prstGeom prst="ellipse">
              <a:avLst/>
            </a:prstGeom>
            <a:solidFill>
              <a:srgbClr val="FF8E41"/>
            </a:solidFill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+mn-lt"/>
              </a:endParaRPr>
            </a:p>
          </p:txBody>
        </p:sp>
        <p:sp>
          <p:nvSpPr>
            <p:cNvPr id="18448" name="Oval 42"/>
            <p:cNvSpPr>
              <a:spLocks noChangeArrowheads="1"/>
            </p:cNvSpPr>
            <p:nvPr/>
          </p:nvSpPr>
          <p:spPr bwMode="auto">
            <a:xfrm>
              <a:off x="1996" y="3631"/>
              <a:ext cx="113" cy="113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+mn-lt"/>
              </a:endParaRPr>
            </a:p>
          </p:txBody>
        </p:sp>
      </p:grp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1579563" y="5605463"/>
            <a:ext cx="6667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/>
              <a:t>The line represents all the values in between.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/>
      <p:bldP spid="56357" grpId="0" animBg="1"/>
      <p:bldP spid="56358" grpId="0" animBg="1"/>
      <p:bldP spid="56361" grpId="0" animBg="1"/>
      <p:bldP spid="563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1028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0"/>
            <a:ext cx="82296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Representing inequalities on number lines</a:t>
            </a:r>
          </a:p>
        </p:txBody>
      </p:sp>
      <p:sp>
        <p:nvSpPr>
          <p:cNvPr id="16389" name="Text Box 1029"/>
          <p:cNvSpPr txBox="1">
            <a:spLocks noChangeArrowheads="1"/>
          </p:cNvSpPr>
          <p:nvPr/>
        </p:nvSpPr>
        <p:spPr bwMode="auto">
          <a:xfrm>
            <a:off x="266700" y="833374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 this inequality on a number line:</a:t>
            </a:r>
          </a:p>
          <a:p>
            <a:pPr algn="ctr"/>
            <a:r>
              <a:rPr lang="en-GB" sz="2400" dirty="0"/>
              <a:t>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&lt; 1 </a:t>
            </a:r>
            <a:r>
              <a:rPr lang="en-GB" dirty="0">
                <a:latin typeface="+mn-lt"/>
              </a:rPr>
              <a:t>or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≥ 4.</a:t>
            </a:r>
            <a:r>
              <a:rPr lang="en-GB" sz="2400" dirty="0"/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50195" name="Text Box 1043"/>
          <p:cNvSpPr txBox="1">
            <a:spLocks noChangeArrowheads="1"/>
          </p:cNvSpPr>
          <p:nvPr/>
        </p:nvSpPr>
        <p:spPr bwMode="auto">
          <a:xfrm>
            <a:off x="282575" y="1687912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It will be all the values smaller than 1.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198" name="Text Box 1046"/>
          <p:cNvSpPr txBox="1">
            <a:spLocks noChangeArrowheads="1"/>
          </p:cNvSpPr>
          <p:nvPr/>
        </p:nvSpPr>
        <p:spPr bwMode="auto">
          <a:xfrm>
            <a:off x="359218" y="5585199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the arrow at the end of the line means that the solution set extends to the positive infinite.</a:t>
            </a:r>
          </a:p>
        </p:txBody>
      </p:sp>
      <p:grpSp>
        <p:nvGrpSpPr>
          <p:cNvPr id="4" name="Group 1077"/>
          <p:cNvGrpSpPr>
            <a:grpSpLocks/>
          </p:cNvGrpSpPr>
          <p:nvPr/>
        </p:nvGrpSpPr>
        <p:grpSpPr bwMode="auto">
          <a:xfrm>
            <a:off x="425450" y="4141792"/>
            <a:ext cx="8308976" cy="614363"/>
            <a:chOff x="268" y="2928"/>
            <a:chExt cx="5234" cy="387"/>
          </a:xfrm>
        </p:grpSpPr>
        <p:sp>
          <p:nvSpPr>
            <p:cNvPr id="16399" name="Line 1051"/>
            <p:cNvSpPr>
              <a:spLocks noChangeShapeType="1"/>
            </p:cNvSpPr>
            <p:nvPr/>
          </p:nvSpPr>
          <p:spPr bwMode="auto">
            <a:xfrm>
              <a:off x="338" y="2928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0" name="Line 1052"/>
            <p:cNvSpPr>
              <a:spLocks noChangeShapeType="1"/>
            </p:cNvSpPr>
            <p:nvPr/>
          </p:nvSpPr>
          <p:spPr bwMode="auto">
            <a:xfrm>
              <a:off x="43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1" name="Line 1053"/>
            <p:cNvSpPr>
              <a:spLocks noChangeShapeType="1"/>
            </p:cNvSpPr>
            <p:nvPr/>
          </p:nvSpPr>
          <p:spPr bwMode="auto">
            <a:xfrm>
              <a:off x="928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2" name="Line 1054"/>
            <p:cNvSpPr>
              <a:spLocks noChangeShapeType="1"/>
            </p:cNvSpPr>
            <p:nvPr/>
          </p:nvSpPr>
          <p:spPr bwMode="auto">
            <a:xfrm>
              <a:off x="142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3" name="Line 1055"/>
            <p:cNvSpPr>
              <a:spLocks noChangeShapeType="1"/>
            </p:cNvSpPr>
            <p:nvPr/>
          </p:nvSpPr>
          <p:spPr bwMode="auto">
            <a:xfrm>
              <a:off x="1917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4" name="Line 1056"/>
            <p:cNvSpPr>
              <a:spLocks noChangeShapeType="1"/>
            </p:cNvSpPr>
            <p:nvPr/>
          </p:nvSpPr>
          <p:spPr bwMode="auto">
            <a:xfrm>
              <a:off x="2411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5" name="Line 1057"/>
            <p:cNvSpPr>
              <a:spLocks noChangeShapeType="1"/>
            </p:cNvSpPr>
            <p:nvPr/>
          </p:nvSpPr>
          <p:spPr bwMode="auto">
            <a:xfrm>
              <a:off x="2906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6" name="Line 1058"/>
            <p:cNvSpPr>
              <a:spLocks noChangeShapeType="1"/>
            </p:cNvSpPr>
            <p:nvPr/>
          </p:nvSpPr>
          <p:spPr bwMode="auto">
            <a:xfrm>
              <a:off x="34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7" name="Line 1059"/>
            <p:cNvSpPr>
              <a:spLocks noChangeShapeType="1"/>
            </p:cNvSpPr>
            <p:nvPr/>
          </p:nvSpPr>
          <p:spPr bwMode="auto">
            <a:xfrm>
              <a:off x="389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8" name="Line 1060"/>
            <p:cNvSpPr>
              <a:spLocks noChangeShapeType="1"/>
            </p:cNvSpPr>
            <p:nvPr/>
          </p:nvSpPr>
          <p:spPr bwMode="auto">
            <a:xfrm>
              <a:off x="4389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09" name="Line 1061"/>
            <p:cNvSpPr>
              <a:spLocks noChangeShapeType="1"/>
            </p:cNvSpPr>
            <p:nvPr/>
          </p:nvSpPr>
          <p:spPr bwMode="auto">
            <a:xfrm>
              <a:off x="4883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10" name="Line 1062"/>
            <p:cNvSpPr>
              <a:spLocks noChangeShapeType="1"/>
            </p:cNvSpPr>
            <p:nvPr/>
          </p:nvSpPr>
          <p:spPr bwMode="auto">
            <a:xfrm>
              <a:off x="5378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6411" name="Text Box 1063"/>
            <p:cNvSpPr txBox="1">
              <a:spLocks noChangeArrowheads="1"/>
            </p:cNvSpPr>
            <p:nvPr/>
          </p:nvSpPr>
          <p:spPr bwMode="auto">
            <a:xfrm>
              <a:off x="268" y="3024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–3</a:t>
              </a:r>
            </a:p>
          </p:txBody>
        </p:sp>
        <p:sp>
          <p:nvSpPr>
            <p:cNvPr id="16412" name="Text Box 1064"/>
            <p:cNvSpPr txBox="1">
              <a:spLocks noChangeArrowheads="1"/>
            </p:cNvSpPr>
            <p:nvPr/>
          </p:nvSpPr>
          <p:spPr bwMode="auto">
            <a:xfrm>
              <a:off x="763" y="3024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–2</a:t>
              </a:r>
            </a:p>
          </p:txBody>
        </p:sp>
        <p:sp>
          <p:nvSpPr>
            <p:cNvPr id="16413" name="Text Box 1065"/>
            <p:cNvSpPr txBox="1">
              <a:spLocks noChangeArrowheads="1"/>
            </p:cNvSpPr>
            <p:nvPr/>
          </p:nvSpPr>
          <p:spPr bwMode="auto">
            <a:xfrm>
              <a:off x="1256" y="3024"/>
              <a:ext cx="2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–1</a:t>
              </a:r>
            </a:p>
          </p:txBody>
        </p:sp>
        <p:sp>
          <p:nvSpPr>
            <p:cNvPr id="16414" name="Text Box 1066"/>
            <p:cNvSpPr txBox="1">
              <a:spLocks noChangeArrowheads="1"/>
            </p:cNvSpPr>
            <p:nvPr/>
          </p:nvSpPr>
          <p:spPr bwMode="auto">
            <a:xfrm>
              <a:off x="1802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0</a:t>
              </a:r>
            </a:p>
          </p:txBody>
        </p:sp>
        <p:sp>
          <p:nvSpPr>
            <p:cNvPr id="16415" name="Text Box 1067"/>
            <p:cNvSpPr txBox="1">
              <a:spLocks noChangeArrowheads="1"/>
            </p:cNvSpPr>
            <p:nvPr/>
          </p:nvSpPr>
          <p:spPr bwMode="auto">
            <a:xfrm>
              <a:off x="2297" y="3024"/>
              <a:ext cx="2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1</a:t>
              </a:r>
            </a:p>
          </p:txBody>
        </p:sp>
        <p:sp>
          <p:nvSpPr>
            <p:cNvPr id="16416" name="Text Box 1068"/>
            <p:cNvSpPr txBox="1">
              <a:spLocks noChangeArrowheads="1"/>
            </p:cNvSpPr>
            <p:nvPr/>
          </p:nvSpPr>
          <p:spPr bwMode="auto">
            <a:xfrm>
              <a:off x="2796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2</a:t>
              </a:r>
            </a:p>
          </p:txBody>
        </p:sp>
        <p:sp>
          <p:nvSpPr>
            <p:cNvPr id="16417" name="Text Box 1069"/>
            <p:cNvSpPr txBox="1">
              <a:spLocks noChangeArrowheads="1"/>
            </p:cNvSpPr>
            <p:nvPr/>
          </p:nvSpPr>
          <p:spPr bwMode="auto">
            <a:xfrm>
              <a:off x="3283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3</a:t>
              </a:r>
            </a:p>
          </p:txBody>
        </p:sp>
        <p:sp>
          <p:nvSpPr>
            <p:cNvPr id="16418" name="Text Box 1070"/>
            <p:cNvSpPr txBox="1">
              <a:spLocks noChangeArrowheads="1"/>
            </p:cNvSpPr>
            <p:nvPr/>
          </p:nvSpPr>
          <p:spPr bwMode="auto">
            <a:xfrm>
              <a:off x="3781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4</a:t>
              </a:r>
            </a:p>
          </p:txBody>
        </p:sp>
        <p:sp>
          <p:nvSpPr>
            <p:cNvPr id="16419" name="Text Box 1071"/>
            <p:cNvSpPr txBox="1">
              <a:spLocks noChangeArrowheads="1"/>
            </p:cNvSpPr>
            <p:nvPr/>
          </p:nvSpPr>
          <p:spPr bwMode="auto">
            <a:xfrm>
              <a:off x="4274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5</a:t>
              </a:r>
            </a:p>
          </p:txBody>
        </p:sp>
        <p:sp>
          <p:nvSpPr>
            <p:cNvPr id="16420" name="Text Box 1072"/>
            <p:cNvSpPr txBox="1">
              <a:spLocks noChangeArrowheads="1"/>
            </p:cNvSpPr>
            <p:nvPr/>
          </p:nvSpPr>
          <p:spPr bwMode="auto">
            <a:xfrm>
              <a:off x="4771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6</a:t>
              </a:r>
            </a:p>
          </p:txBody>
        </p:sp>
        <p:sp>
          <p:nvSpPr>
            <p:cNvPr id="16421" name="Text Box 1073"/>
            <p:cNvSpPr txBox="1">
              <a:spLocks noChangeArrowheads="1"/>
            </p:cNvSpPr>
            <p:nvPr/>
          </p:nvSpPr>
          <p:spPr bwMode="auto">
            <a:xfrm>
              <a:off x="5268" y="302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7</a:t>
              </a:r>
            </a:p>
          </p:txBody>
        </p:sp>
      </p:grpSp>
      <p:sp>
        <p:nvSpPr>
          <p:cNvPr id="50227" name="Oval 1075"/>
          <p:cNvSpPr>
            <a:spLocks noChangeArrowheads="1"/>
          </p:cNvSpPr>
          <p:nvPr/>
        </p:nvSpPr>
        <p:spPr bwMode="auto">
          <a:xfrm>
            <a:off x="6099926" y="3886200"/>
            <a:ext cx="179387" cy="179388"/>
          </a:xfrm>
          <a:prstGeom prst="ellipse">
            <a:avLst/>
          </a:prstGeom>
          <a:solidFill>
            <a:srgbClr val="FF8029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0228" name="Line 1076"/>
          <p:cNvSpPr>
            <a:spLocks noChangeShapeType="1"/>
          </p:cNvSpPr>
          <p:nvPr/>
        </p:nvSpPr>
        <p:spPr bwMode="auto">
          <a:xfrm>
            <a:off x="6271666" y="3969546"/>
            <a:ext cx="237744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GB" sz="2400"/>
          </a:p>
        </p:txBody>
      </p:sp>
      <p:grpSp>
        <p:nvGrpSpPr>
          <p:cNvPr id="5" name="Group 1082"/>
          <p:cNvGrpSpPr>
            <a:grpSpLocks/>
          </p:cNvGrpSpPr>
          <p:nvPr/>
        </p:nvGrpSpPr>
        <p:grpSpPr bwMode="auto">
          <a:xfrm>
            <a:off x="280988" y="2176465"/>
            <a:ext cx="8686800" cy="830263"/>
            <a:chOff x="177" y="1591"/>
            <a:chExt cx="5472" cy="523"/>
          </a:xfrm>
        </p:grpSpPr>
        <p:sp>
          <p:nvSpPr>
            <p:cNvPr id="16397" name="Text Box 1078"/>
            <p:cNvSpPr txBox="1">
              <a:spLocks noChangeArrowheads="1"/>
            </p:cNvSpPr>
            <p:nvPr/>
          </p:nvSpPr>
          <p:spPr bwMode="auto">
            <a:xfrm>
              <a:off x="177" y="1591"/>
              <a:ext cx="547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400" dirty="0">
                  <a:latin typeface="+mn-lt"/>
                </a:rPr>
                <a:t>A hollow circle,    , at 1 means that this number is not included</a:t>
              </a:r>
            </a:p>
          </p:txBody>
        </p:sp>
        <p:sp>
          <p:nvSpPr>
            <p:cNvPr id="16398" name="Oval 1079"/>
            <p:cNvSpPr>
              <a:spLocks noChangeArrowheads="1"/>
            </p:cNvSpPr>
            <p:nvPr/>
          </p:nvSpPr>
          <p:spPr bwMode="auto">
            <a:xfrm>
              <a:off x="1663" y="1678"/>
              <a:ext cx="113" cy="113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43" name="Oval 1075">
            <a:extLst>
              <a:ext uri="{FF2B5EF4-FFF2-40B4-BE49-F238E27FC236}">
                <a16:creationId xmlns:a16="http://schemas.microsoft.com/office/drawing/2014/main" id="{DEDB0021-106E-4DEF-B626-BC0B37870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6" y="3879059"/>
            <a:ext cx="179387" cy="179388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4" name="Line 1076">
            <a:extLst>
              <a:ext uri="{FF2B5EF4-FFF2-40B4-BE49-F238E27FC236}">
                <a16:creationId xmlns:a16="http://schemas.microsoft.com/office/drawing/2014/main" id="{FDB6FACA-CC24-4488-96E3-05369542C0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9445" y="3969546"/>
            <a:ext cx="2992438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GB" sz="2400"/>
          </a:p>
        </p:txBody>
      </p:sp>
      <p:sp>
        <p:nvSpPr>
          <p:cNvPr id="45" name="Text Box 1043">
            <a:extLst>
              <a:ext uri="{FF2B5EF4-FFF2-40B4-BE49-F238E27FC236}">
                <a16:creationId xmlns:a16="http://schemas.microsoft.com/office/drawing/2014/main" id="{6EC40F76-9B59-4DB6-8677-1523A3246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03" y="4791452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It will also be all the values larger than 4, including 4.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6" name="Group 1082">
            <a:extLst>
              <a:ext uri="{FF2B5EF4-FFF2-40B4-BE49-F238E27FC236}">
                <a16:creationId xmlns:a16="http://schemas.microsoft.com/office/drawing/2014/main" id="{ED0F2527-B2DD-4A90-AF27-B3631C4AB77A}"/>
              </a:ext>
            </a:extLst>
          </p:cNvPr>
          <p:cNvGrpSpPr>
            <a:grpSpLocks/>
          </p:cNvGrpSpPr>
          <p:nvPr/>
        </p:nvGrpSpPr>
        <p:grpSpPr bwMode="auto">
          <a:xfrm>
            <a:off x="395536" y="5185068"/>
            <a:ext cx="8686800" cy="461963"/>
            <a:chOff x="196" y="1818"/>
            <a:chExt cx="5472" cy="291"/>
          </a:xfrm>
        </p:grpSpPr>
        <p:sp>
          <p:nvSpPr>
            <p:cNvPr id="47" name="Text Box 1078">
              <a:extLst>
                <a:ext uri="{FF2B5EF4-FFF2-40B4-BE49-F238E27FC236}">
                  <a16:creationId xmlns:a16="http://schemas.microsoft.com/office/drawing/2014/main" id="{F654F3C1-8E73-4B50-8800-0E04B6A422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" y="1818"/>
              <a:ext cx="54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400" dirty="0">
                  <a:latin typeface="+mn-lt"/>
                </a:rPr>
                <a:t>A solid circle,    , at 4 means that this number is included</a:t>
              </a:r>
            </a:p>
          </p:txBody>
        </p:sp>
        <p:sp>
          <p:nvSpPr>
            <p:cNvPr id="48" name="Oval 1079">
              <a:extLst>
                <a:ext uri="{FF2B5EF4-FFF2-40B4-BE49-F238E27FC236}">
                  <a16:creationId xmlns:a16="http://schemas.microsoft.com/office/drawing/2014/main" id="{7A1013FF-A2AA-4BBE-8F30-65396BCB6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" y="1905"/>
              <a:ext cx="113" cy="113"/>
            </a:xfrm>
            <a:prstGeom prst="ellipse">
              <a:avLst/>
            </a:prstGeom>
            <a:solidFill>
              <a:srgbClr val="FF8029"/>
            </a:solidFill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49" name="Text Box 1046">
            <a:extLst>
              <a:ext uri="{FF2B5EF4-FFF2-40B4-BE49-F238E27FC236}">
                <a16:creationId xmlns:a16="http://schemas.microsoft.com/office/drawing/2014/main" id="{516CCB34-A28C-4BD6-A442-ED56F4BA3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" y="2926372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The arrow at the end of the line means that the solution set extends to the negative infinite.</a:t>
            </a:r>
          </a:p>
        </p:txBody>
      </p:sp>
    </p:spTree>
    <p:extLst>
      <p:ext uri="{BB962C8B-B14F-4D97-AF65-F5344CB8AC3E}">
        <p14:creationId xmlns:p14="http://schemas.microsoft.com/office/powerpoint/2010/main" val="1000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5" grpId="0"/>
      <p:bldP spid="50198" grpId="0"/>
      <p:bldP spid="50227" grpId="0" animBg="1"/>
      <p:bldP spid="50228" grpId="0" animBg="1"/>
      <p:bldP spid="43" grpId="0" animBg="1"/>
      <p:bldP spid="44" grpId="0" animBg="1"/>
      <p:bldP spid="45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707</Words>
  <Application>Microsoft Office PowerPoint</Application>
  <PresentationFormat>On-screen Show (4:3)</PresentationFormat>
  <Paragraphs>115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Comic Sans MS</vt:lpstr>
      <vt:lpstr>Times New Roman</vt:lpstr>
      <vt:lpstr>Wingdings 2</vt:lpstr>
      <vt:lpstr>Theme1</vt:lpstr>
      <vt:lpstr>PowerPoint Presentation</vt:lpstr>
      <vt:lpstr>Inequalities</vt:lpstr>
      <vt:lpstr>Reversing inequalities</vt:lpstr>
      <vt:lpstr>Representing inequalities on number lines</vt:lpstr>
      <vt:lpstr>Representing inequalities on number lines</vt:lpstr>
      <vt:lpstr>Representing inequalities on number lines</vt:lpstr>
      <vt:lpstr>Representing inequalities on number lines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44</cp:revision>
  <dcterms:created xsi:type="dcterms:W3CDTF">2016-08-16T02:43:49Z</dcterms:created>
  <dcterms:modified xsi:type="dcterms:W3CDTF">2022-08-11T00:12:13Z</dcterms:modified>
</cp:coreProperties>
</file>