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8" r:id="rId3"/>
    <p:sldId id="317" r:id="rId4"/>
    <p:sldId id="318" r:id="rId5"/>
    <p:sldId id="319" r:id="rId6"/>
    <p:sldId id="320" r:id="rId7"/>
    <p:sldId id="321" r:id="rId8"/>
    <p:sldId id="322" r:id="rId9"/>
    <p:sldId id="316" r:id="rId10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CC0099"/>
    <a:srgbClr val="99CCFF"/>
    <a:srgbClr val="FF7C80"/>
    <a:srgbClr val="3366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68" d="100"/>
          <a:sy n="68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B19CAC-4ADF-40D9-80E2-CF329D1A44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1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0EA90-397B-41BE-BFFD-EAEE08333F1D}" type="datetimeFigureOut">
              <a:rPr lang="en-US" smtClean="0"/>
              <a:t>5/14/2022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3FFAF-1E6C-494C-BB6B-3F3017F4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8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cs typeface="Times New Roman" pitchFamily="18" charset="0"/>
            </a:endParaRPr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/>
              <a:t>Lesson Objectives:</a:t>
            </a:r>
          </a:p>
        </p:txBody>
      </p:sp>
    </p:spTree>
    <p:extLst>
      <p:ext uri="{BB962C8B-B14F-4D97-AF65-F5344CB8AC3E}">
        <p14:creationId xmlns:p14="http://schemas.microsoft.com/office/powerpoint/2010/main" val="10434415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cs typeface="Times New Roman" pitchFamily="18" charset="0"/>
            </a:endParaRPr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/>
              <a:t>Lesson Objectives:</a:t>
            </a:r>
          </a:p>
        </p:txBody>
      </p:sp>
    </p:spTree>
    <p:extLst>
      <p:ext uri="{BB962C8B-B14F-4D97-AF65-F5344CB8AC3E}">
        <p14:creationId xmlns:p14="http://schemas.microsoft.com/office/powerpoint/2010/main" val="33163400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cs typeface="Times New Roman" pitchFamily="18" charset="0"/>
            </a:endParaRPr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/>
              <a:t>Lesson Objectives:</a:t>
            </a:r>
          </a:p>
        </p:txBody>
      </p:sp>
    </p:spTree>
    <p:extLst>
      <p:ext uri="{BB962C8B-B14F-4D97-AF65-F5344CB8AC3E}">
        <p14:creationId xmlns:p14="http://schemas.microsoft.com/office/powerpoint/2010/main" val="28686841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cs typeface="Times New Roman" pitchFamily="18" charset="0"/>
            </a:endParaRPr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/>
              <a:t>Lesson Objectives:</a:t>
            </a:r>
          </a:p>
        </p:txBody>
      </p:sp>
    </p:spTree>
    <p:extLst>
      <p:ext uri="{BB962C8B-B14F-4D97-AF65-F5344CB8AC3E}">
        <p14:creationId xmlns:p14="http://schemas.microsoft.com/office/powerpoint/2010/main" val="15852791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cs typeface="Times New Roman" pitchFamily="18" charset="0"/>
            </a:endParaRPr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/>
              <a:t>Lesson Objectives:</a:t>
            </a:r>
          </a:p>
        </p:txBody>
      </p:sp>
    </p:spTree>
    <p:extLst>
      <p:ext uri="{BB962C8B-B14F-4D97-AF65-F5344CB8AC3E}">
        <p14:creationId xmlns:p14="http://schemas.microsoft.com/office/powerpoint/2010/main" val="22665954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cs typeface="Times New Roman" pitchFamily="18" charset="0"/>
            </a:endParaRPr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/>
              <a:t>Lesson Objectives:</a:t>
            </a:r>
          </a:p>
        </p:txBody>
      </p:sp>
    </p:spTree>
    <p:extLst>
      <p:ext uri="{BB962C8B-B14F-4D97-AF65-F5344CB8AC3E}">
        <p14:creationId xmlns:p14="http://schemas.microsoft.com/office/powerpoint/2010/main" val="21169263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cs typeface="Times New Roman" pitchFamily="18" charset="0"/>
            </a:endParaRPr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/>
              <a:t>Lesson Objectives:</a:t>
            </a:r>
          </a:p>
        </p:txBody>
      </p:sp>
    </p:spTree>
    <p:extLst>
      <p:ext uri="{BB962C8B-B14F-4D97-AF65-F5344CB8AC3E}">
        <p14:creationId xmlns:p14="http://schemas.microsoft.com/office/powerpoint/2010/main" val="22152506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14 May 2022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E4210A5-F8F0-42D4-ABD4-80D075B6928B}"/>
              </a:ext>
            </a:extLst>
          </p:cNvPr>
          <p:cNvSpPr/>
          <p:nvPr userDrawn="1"/>
        </p:nvSpPr>
        <p:spPr>
          <a:xfrm>
            <a:off x="696730" y="6518702"/>
            <a:ext cx="1794081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96861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61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156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987064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0E54D19C-C9C1-41E1-AFE5-01CEA2C96BB7}"/>
              </a:ext>
            </a:extLst>
          </p:cNvPr>
          <p:cNvSpPr/>
          <p:nvPr userDrawn="1"/>
        </p:nvSpPr>
        <p:spPr>
          <a:xfrm>
            <a:off x="696730" y="6518702"/>
            <a:ext cx="1794081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0857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59772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01882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15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6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41C9862-B812-47BA-8493-7340015F9CB9}"/>
              </a:ext>
            </a:extLst>
          </p:cNvPr>
          <p:cNvSpPr/>
          <p:nvPr userDrawn="1"/>
        </p:nvSpPr>
        <p:spPr>
          <a:xfrm>
            <a:off x="696730" y="6518702"/>
            <a:ext cx="1794081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378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11877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www.mathssupport.org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5/14/2022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>
                <a:solidFill>
                  <a:schemeClr val="tx2">
                    <a:shade val="90000"/>
                  </a:schemeClr>
                </a:solidFill>
              </a:rPr>
              <a:t>www.mathssupport.org</a:t>
            </a: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37BDFDB0-8D90-46E4-99DE-37E7B970D526}"/>
              </a:ext>
            </a:extLst>
          </p:cNvPr>
          <p:cNvSpPr/>
          <p:nvPr userDrawn="1"/>
        </p:nvSpPr>
        <p:spPr>
          <a:xfrm>
            <a:off x="696730" y="6518702"/>
            <a:ext cx="1794081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7430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486400" y="457200"/>
            <a:ext cx="3200400" cy="457200"/>
          </a:xfrm>
        </p:spPr>
        <p:txBody>
          <a:bodyPr/>
          <a:lstStyle/>
          <a:p>
            <a:fld id="{418FB1FA-1B83-4CC8-939D-C627A9A0057A}" type="datetime3">
              <a:rPr lang="en-US" sz="2400" smtClean="0"/>
              <a:t>14 May 2022</a:t>
            </a:fld>
            <a:endParaRPr lang="en-US" sz="24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676400"/>
            <a:ext cx="7848600" cy="1295400"/>
          </a:xfrm>
        </p:spPr>
        <p:txBody>
          <a:bodyPr>
            <a:normAutofit/>
          </a:bodyPr>
          <a:lstStyle/>
          <a:p>
            <a:r>
              <a:rPr lang="en-GB" dirty="0"/>
              <a:t>Number sequences</a:t>
            </a:r>
            <a:endParaRPr lang="en-US" dirty="0"/>
          </a:p>
        </p:txBody>
      </p:sp>
      <p:sp>
        <p:nvSpPr>
          <p:cNvPr id="4" name="Subtitle 4"/>
          <p:cNvSpPr>
            <a:spLocks noGrp="1"/>
          </p:cNvSpPr>
          <p:nvPr>
            <p:ph type="subTitle" idx="1"/>
          </p:nvPr>
        </p:nvSpPr>
        <p:spPr>
          <a:xfrm>
            <a:off x="1066800" y="3200400"/>
            <a:ext cx="7620000" cy="1600200"/>
          </a:xfrm>
        </p:spPr>
        <p:txBody>
          <a:bodyPr/>
          <a:lstStyle/>
          <a:p>
            <a:pPr marL="688975" indent="-688975"/>
            <a:r>
              <a:rPr lang="en-US" dirty="0"/>
              <a:t>LO: To describe sequences.</a:t>
            </a:r>
            <a:endParaRPr lang="en-GB" dirty="0"/>
          </a:p>
          <a:p>
            <a:pPr marL="2743200" indent="-2743200" algn="l"/>
            <a:endParaRPr lang="en-GB" dirty="0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C8EEB385-61A4-440D-BA27-FD2788F90E06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4784FA2C-6F51-4D79-9465-80ABEFFC10A7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>
            <a:hlinkClick r:id="rId3"/>
            <a:extLst>
              <a:ext uri="{FF2B5EF4-FFF2-40B4-BE49-F238E27FC236}">
                <a16:creationId xmlns:a16="http://schemas.microsoft.com/office/drawing/2014/main" id="{5DFABBB0-5264-4272-B70E-0C53358564BD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>
            <a:hlinkClick r:id="rId3"/>
            <a:extLst>
              <a:ext uri="{FF2B5EF4-FFF2-40B4-BE49-F238E27FC236}">
                <a16:creationId xmlns:a16="http://schemas.microsoft.com/office/drawing/2014/main" id="{23ACAF55-6140-4844-8D28-22F45E099157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3" name="Title 3">
            <a:extLst>
              <a:ext uri="{FF2B5EF4-FFF2-40B4-BE49-F238E27FC236}">
                <a16:creationId xmlns:a16="http://schemas.microsoft.com/office/drawing/2014/main" id="{D01E4116-BDEF-48BB-962B-AA38BB14DD9D}"/>
              </a:ext>
            </a:extLst>
          </p:cNvPr>
          <p:cNvSpPr txBox="1">
            <a:spLocks/>
          </p:cNvSpPr>
          <p:nvPr/>
        </p:nvSpPr>
        <p:spPr>
          <a:xfrm>
            <a:off x="228600" y="69806"/>
            <a:ext cx="7772400" cy="654094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>
            <a:normAutofit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/>
              <a:t>Sequences and rules</a:t>
            </a:r>
            <a:endParaRPr lang="en-US" dirty="0"/>
          </a:p>
        </p:txBody>
      </p:sp>
      <p:sp>
        <p:nvSpPr>
          <p:cNvPr id="204" name="Title 3">
            <a:extLst>
              <a:ext uri="{FF2B5EF4-FFF2-40B4-BE49-F238E27FC236}">
                <a16:creationId xmlns:a16="http://schemas.microsoft.com/office/drawing/2014/main" id="{91A7DB8D-F00F-48EB-8ABB-3E75EA5B5C1D}"/>
              </a:ext>
            </a:extLst>
          </p:cNvPr>
          <p:cNvSpPr txBox="1">
            <a:spLocks/>
          </p:cNvSpPr>
          <p:nvPr/>
        </p:nvSpPr>
        <p:spPr>
          <a:xfrm>
            <a:off x="524022" y="575062"/>
            <a:ext cx="7772400" cy="86989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A </a:t>
            </a:r>
            <a:r>
              <a:rPr lang="en-US" sz="2400" b="1" dirty="0">
                <a:solidFill>
                  <a:srgbClr val="FF6600"/>
                </a:solidFill>
              </a:rPr>
              <a:t>sequence</a:t>
            </a:r>
            <a:r>
              <a:rPr lang="en-US" sz="2400" dirty="0">
                <a:solidFill>
                  <a:schemeClr val="tx1"/>
                </a:solidFill>
              </a:rPr>
              <a:t> is an ordered list of numbers defined by a rule.</a:t>
            </a:r>
          </a:p>
        </p:txBody>
      </p:sp>
      <p:sp>
        <p:nvSpPr>
          <p:cNvPr id="205" name="Title 3">
            <a:extLst>
              <a:ext uri="{FF2B5EF4-FFF2-40B4-BE49-F238E27FC236}">
                <a16:creationId xmlns:a16="http://schemas.microsoft.com/office/drawing/2014/main" id="{C9889CAA-F4B9-4BB5-9016-5B22470D16AC}"/>
              </a:ext>
            </a:extLst>
          </p:cNvPr>
          <p:cNvSpPr txBox="1">
            <a:spLocks/>
          </p:cNvSpPr>
          <p:nvPr/>
        </p:nvSpPr>
        <p:spPr>
          <a:xfrm>
            <a:off x="509954" y="2669721"/>
            <a:ext cx="7772400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The </a:t>
            </a:r>
            <a:r>
              <a:rPr lang="en-US" sz="2400" b="1" dirty="0">
                <a:solidFill>
                  <a:srgbClr val="FF6600"/>
                </a:solidFill>
              </a:rPr>
              <a:t>nth term </a:t>
            </a:r>
            <a:r>
              <a:rPr lang="en-US" sz="2400" dirty="0">
                <a:solidFill>
                  <a:schemeClr val="tx1"/>
                </a:solidFill>
              </a:rPr>
              <a:t>or </a:t>
            </a:r>
            <a:r>
              <a:rPr lang="en-US" sz="2400" b="1" dirty="0">
                <a:solidFill>
                  <a:srgbClr val="FF6600"/>
                </a:solidFill>
              </a:rPr>
              <a:t>general term </a:t>
            </a:r>
            <a:r>
              <a:rPr lang="en-US" sz="2400" dirty="0">
                <a:solidFill>
                  <a:schemeClr val="tx1"/>
                </a:solidFill>
              </a:rPr>
              <a:t>is written as </a:t>
            </a:r>
            <a:r>
              <a:rPr lang="en-US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2400" i="1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206" name="Title 3">
            <a:extLst>
              <a:ext uri="{FF2B5EF4-FFF2-40B4-BE49-F238E27FC236}">
                <a16:creationId xmlns:a16="http://schemas.microsoft.com/office/drawing/2014/main" id="{CDDCF685-A535-4C49-A7CD-098E53133E6C}"/>
              </a:ext>
            </a:extLst>
          </p:cNvPr>
          <p:cNvSpPr txBox="1">
            <a:spLocks/>
          </p:cNvSpPr>
          <p:nvPr/>
        </p:nvSpPr>
        <p:spPr>
          <a:xfrm>
            <a:off x="468484" y="1503379"/>
            <a:ext cx="7772400" cy="893664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The numbers in a sequences are called </a:t>
            </a:r>
            <a:r>
              <a:rPr lang="en-US" sz="2400" b="1" dirty="0">
                <a:solidFill>
                  <a:srgbClr val="FF6600"/>
                </a:solidFill>
              </a:rPr>
              <a:t>terms</a:t>
            </a:r>
            <a:r>
              <a:rPr lang="en-US" sz="2400" dirty="0">
                <a:solidFill>
                  <a:schemeClr val="tx1"/>
                </a:solidFill>
              </a:rPr>
              <a:t> and the starting number is called the </a:t>
            </a:r>
            <a:r>
              <a:rPr lang="en-US" sz="2400" b="1" dirty="0">
                <a:solidFill>
                  <a:srgbClr val="FF6600"/>
                </a:solidFill>
              </a:rPr>
              <a:t>first term.</a:t>
            </a:r>
          </a:p>
        </p:txBody>
      </p:sp>
      <p:sp>
        <p:nvSpPr>
          <p:cNvPr id="207" name="Title 3">
            <a:extLst>
              <a:ext uri="{FF2B5EF4-FFF2-40B4-BE49-F238E27FC236}">
                <a16:creationId xmlns:a16="http://schemas.microsoft.com/office/drawing/2014/main" id="{AFF4B07E-3DD6-40A0-A176-1C6449252C2E}"/>
              </a:ext>
            </a:extLst>
          </p:cNvPr>
          <p:cNvSpPr txBox="1">
            <a:spLocks/>
          </p:cNvSpPr>
          <p:nvPr/>
        </p:nvSpPr>
        <p:spPr>
          <a:xfrm>
            <a:off x="469216" y="3368283"/>
            <a:ext cx="7531784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The sequence can be written as </a:t>
            </a:r>
            <a:r>
              <a:rPr lang="en-US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24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24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</a:t>
            </a:r>
            <a:r>
              <a:rPr lang="en-US" sz="24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</a:t>
            </a:r>
            <a:r>
              <a:rPr lang="en-US" sz="24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…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endParaRPr lang="en-US" sz="2400" b="1" dirty="0">
              <a:solidFill>
                <a:srgbClr val="FF6600"/>
              </a:solidFill>
            </a:endParaRPr>
          </a:p>
        </p:txBody>
      </p:sp>
      <p:sp>
        <p:nvSpPr>
          <p:cNvPr id="208" name="Title 3">
            <a:extLst>
              <a:ext uri="{FF2B5EF4-FFF2-40B4-BE49-F238E27FC236}">
                <a16:creationId xmlns:a16="http://schemas.microsoft.com/office/drawing/2014/main" id="{F48935E9-068E-4CBF-A68E-D3A4AA320447}"/>
              </a:ext>
            </a:extLst>
          </p:cNvPr>
          <p:cNvSpPr txBox="1">
            <a:spLocks/>
          </p:cNvSpPr>
          <p:nvPr/>
        </p:nvSpPr>
        <p:spPr>
          <a:xfrm>
            <a:off x="546295" y="3920733"/>
            <a:ext cx="7772400" cy="1286827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Sequences that increase or decrease by a fixed amount, from one term to the next term are called </a:t>
            </a:r>
            <a:r>
              <a:rPr lang="en-US" sz="2400" b="1" dirty="0">
                <a:solidFill>
                  <a:srgbClr val="FF6600"/>
                </a:solidFill>
              </a:rPr>
              <a:t>linear sequences</a:t>
            </a:r>
            <a:r>
              <a:rPr lang="en-US" sz="24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209" name="Title 3">
            <a:extLst>
              <a:ext uri="{FF2B5EF4-FFF2-40B4-BE49-F238E27FC236}">
                <a16:creationId xmlns:a16="http://schemas.microsoft.com/office/drawing/2014/main" id="{94D2DBCD-3F7A-40F8-B89D-AAF203182EA6}"/>
              </a:ext>
            </a:extLst>
          </p:cNvPr>
          <p:cNvSpPr txBox="1">
            <a:spLocks/>
          </p:cNvSpPr>
          <p:nvPr/>
        </p:nvSpPr>
        <p:spPr>
          <a:xfrm>
            <a:off x="546295" y="5156137"/>
            <a:ext cx="7772400" cy="1286827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Sequences where each term after the first is found by multiplying or dividing the previous term by a fixed amount are called </a:t>
            </a:r>
            <a:r>
              <a:rPr lang="en-US" sz="2400" b="1" dirty="0">
                <a:solidFill>
                  <a:srgbClr val="FF6600"/>
                </a:solidFill>
              </a:rPr>
              <a:t>geometric sequences</a:t>
            </a:r>
            <a:r>
              <a:rPr lang="en-US" sz="2400" dirty="0">
                <a:solidFill>
                  <a:schemeClr val="tx1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" grpId="0" animBg="1"/>
      <p:bldP spid="206" grpId="0" animBg="1"/>
      <p:bldP spid="20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>
            <a:hlinkClick r:id="rId3"/>
            <a:extLst>
              <a:ext uri="{FF2B5EF4-FFF2-40B4-BE49-F238E27FC236}">
                <a16:creationId xmlns:a16="http://schemas.microsoft.com/office/drawing/2014/main" id="{5DFABBB0-5264-4272-B70E-0C53358564BD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>
            <a:hlinkClick r:id="rId3"/>
            <a:extLst>
              <a:ext uri="{FF2B5EF4-FFF2-40B4-BE49-F238E27FC236}">
                <a16:creationId xmlns:a16="http://schemas.microsoft.com/office/drawing/2014/main" id="{23ACAF55-6140-4844-8D28-22F45E099157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62BC635-6ECD-49DD-BD8F-E7FD6BEE1F9C}"/>
              </a:ext>
            </a:extLst>
          </p:cNvPr>
          <p:cNvSpPr txBox="1">
            <a:spLocks/>
          </p:cNvSpPr>
          <p:nvPr/>
        </p:nvSpPr>
        <p:spPr>
          <a:xfrm>
            <a:off x="228600" y="69806"/>
            <a:ext cx="7772400" cy="654094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>
            <a:normAutofit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/>
              <a:t>Sequences and rules</a:t>
            </a:r>
            <a:endParaRPr lang="en-US" dirty="0"/>
          </a:p>
        </p:txBody>
      </p:sp>
      <p:sp>
        <p:nvSpPr>
          <p:cNvPr id="5" name="Title 3">
            <a:extLst>
              <a:ext uri="{FF2B5EF4-FFF2-40B4-BE49-F238E27FC236}">
                <a16:creationId xmlns:a16="http://schemas.microsoft.com/office/drawing/2014/main" id="{3DCBFFEE-5247-4FA2-AC6E-B9D39AE594C3}"/>
              </a:ext>
            </a:extLst>
          </p:cNvPr>
          <p:cNvSpPr txBox="1">
            <a:spLocks/>
          </p:cNvSpPr>
          <p:nvPr/>
        </p:nvSpPr>
        <p:spPr>
          <a:xfrm>
            <a:off x="749034" y="1041666"/>
            <a:ext cx="2626259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1"/>
                </a:solidFill>
              </a:rPr>
              <a:t>Rule: add 3</a:t>
            </a:r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87AEF4F7-D029-4298-9ADC-242A57D16364}"/>
              </a:ext>
            </a:extLst>
          </p:cNvPr>
          <p:cNvSpPr txBox="1">
            <a:spLocks/>
          </p:cNvSpPr>
          <p:nvPr/>
        </p:nvSpPr>
        <p:spPr>
          <a:xfrm>
            <a:off x="2302775" y="2040694"/>
            <a:ext cx="2209800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Starting at 1.</a:t>
            </a:r>
          </a:p>
        </p:txBody>
      </p:sp>
      <p:sp>
        <p:nvSpPr>
          <p:cNvPr id="7" name="Title 3">
            <a:extLst>
              <a:ext uri="{FF2B5EF4-FFF2-40B4-BE49-F238E27FC236}">
                <a16:creationId xmlns:a16="http://schemas.microsoft.com/office/drawing/2014/main" id="{E871EDF5-0C63-46E2-AA31-9E64A5FC7C77}"/>
              </a:ext>
            </a:extLst>
          </p:cNvPr>
          <p:cNvSpPr txBox="1">
            <a:spLocks/>
          </p:cNvSpPr>
          <p:nvPr/>
        </p:nvSpPr>
        <p:spPr>
          <a:xfrm>
            <a:off x="4925778" y="2036153"/>
            <a:ext cx="571500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1,</a:t>
            </a:r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1E21B411-36AC-4188-88F7-7B3B679682E8}"/>
              </a:ext>
            </a:extLst>
          </p:cNvPr>
          <p:cNvSpPr txBox="1">
            <a:spLocks/>
          </p:cNvSpPr>
          <p:nvPr/>
        </p:nvSpPr>
        <p:spPr>
          <a:xfrm>
            <a:off x="5318905" y="2036153"/>
            <a:ext cx="571500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4,</a:t>
            </a:r>
          </a:p>
        </p:txBody>
      </p:sp>
      <p:sp>
        <p:nvSpPr>
          <p:cNvPr id="9" name="Title 3">
            <a:extLst>
              <a:ext uri="{FF2B5EF4-FFF2-40B4-BE49-F238E27FC236}">
                <a16:creationId xmlns:a16="http://schemas.microsoft.com/office/drawing/2014/main" id="{C2243D17-6147-40B1-953A-9A7306B62FF8}"/>
              </a:ext>
            </a:extLst>
          </p:cNvPr>
          <p:cNvSpPr txBox="1">
            <a:spLocks/>
          </p:cNvSpPr>
          <p:nvPr/>
        </p:nvSpPr>
        <p:spPr>
          <a:xfrm>
            <a:off x="5790976" y="2032854"/>
            <a:ext cx="571500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7,</a:t>
            </a:r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CCAB79DA-C41E-448E-86E6-81F4E9D03621}"/>
              </a:ext>
            </a:extLst>
          </p:cNvPr>
          <p:cNvSpPr txBox="1">
            <a:spLocks/>
          </p:cNvSpPr>
          <p:nvPr/>
        </p:nvSpPr>
        <p:spPr>
          <a:xfrm>
            <a:off x="6283531" y="2042601"/>
            <a:ext cx="658103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10,</a:t>
            </a:r>
          </a:p>
        </p:txBody>
      </p:sp>
      <p:sp>
        <p:nvSpPr>
          <p:cNvPr id="11" name="Title 3">
            <a:extLst>
              <a:ext uri="{FF2B5EF4-FFF2-40B4-BE49-F238E27FC236}">
                <a16:creationId xmlns:a16="http://schemas.microsoft.com/office/drawing/2014/main" id="{69A13F94-206B-489D-BB76-EF7BBAD60908}"/>
              </a:ext>
            </a:extLst>
          </p:cNvPr>
          <p:cNvSpPr txBox="1">
            <a:spLocks/>
          </p:cNvSpPr>
          <p:nvPr/>
        </p:nvSpPr>
        <p:spPr>
          <a:xfrm>
            <a:off x="6855031" y="2040694"/>
            <a:ext cx="690016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13,</a:t>
            </a:r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FBDC46EF-569F-41F9-B9B2-001E2DA73689}"/>
              </a:ext>
            </a:extLst>
          </p:cNvPr>
          <p:cNvSpPr txBox="1">
            <a:spLocks/>
          </p:cNvSpPr>
          <p:nvPr/>
        </p:nvSpPr>
        <p:spPr>
          <a:xfrm>
            <a:off x="7434189" y="2032854"/>
            <a:ext cx="571500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13" name="Title 3">
            <a:extLst>
              <a:ext uri="{FF2B5EF4-FFF2-40B4-BE49-F238E27FC236}">
                <a16:creationId xmlns:a16="http://schemas.microsoft.com/office/drawing/2014/main" id="{69B34B69-48F2-4D30-8E2C-14F6F6BF33B7}"/>
              </a:ext>
            </a:extLst>
          </p:cNvPr>
          <p:cNvSpPr txBox="1">
            <a:spLocks/>
          </p:cNvSpPr>
          <p:nvPr/>
        </p:nvSpPr>
        <p:spPr>
          <a:xfrm>
            <a:off x="2312708" y="3090939"/>
            <a:ext cx="2209800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Starting at 2.</a:t>
            </a:r>
          </a:p>
        </p:txBody>
      </p:sp>
      <p:sp>
        <p:nvSpPr>
          <p:cNvPr id="14" name="Title 3">
            <a:extLst>
              <a:ext uri="{FF2B5EF4-FFF2-40B4-BE49-F238E27FC236}">
                <a16:creationId xmlns:a16="http://schemas.microsoft.com/office/drawing/2014/main" id="{0660FC9A-390F-4B0B-9E3F-C74F1B356C4D}"/>
              </a:ext>
            </a:extLst>
          </p:cNvPr>
          <p:cNvSpPr txBox="1">
            <a:spLocks/>
          </p:cNvSpPr>
          <p:nvPr/>
        </p:nvSpPr>
        <p:spPr>
          <a:xfrm>
            <a:off x="4935711" y="3086398"/>
            <a:ext cx="571500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2,</a:t>
            </a:r>
          </a:p>
        </p:txBody>
      </p:sp>
      <p:sp>
        <p:nvSpPr>
          <p:cNvPr id="15" name="Title 3">
            <a:extLst>
              <a:ext uri="{FF2B5EF4-FFF2-40B4-BE49-F238E27FC236}">
                <a16:creationId xmlns:a16="http://schemas.microsoft.com/office/drawing/2014/main" id="{310F29F7-0891-44C1-AFF2-B9B8ADC02B6A}"/>
              </a:ext>
            </a:extLst>
          </p:cNvPr>
          <p:cNvSpPr txBox="1">
            <a:spLocks/>
          </p:cNvSpPr>
          <p:nvPr/>
        </p:nvSpPr>
        <p:spPr>
          <a:xfrm>
            <a:off x="5328838" y="3086398"/>
            <a:ext cx="571500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5,</a:t>
            </a:r>
          </a:p>
        </p:txBody>
      </p:sp>
      <p:sp>
        <p:nvSpPr>
          <p:cNvPr id="16" name="Title 3">
            <a:extLst>
              <a:ext uri="{FF2B5EF4-FFF2-40B4-BE49-F238E27FC236}">
                <a16:creationId xmlns:a16="http://schemas.microsoft.com/office/drawing/2014/main" id="{D9AD7FA3-4AEA-41C3-8D22-596B484F939F}"/>
              </a:ext>
            </a:extLst>
          </p:cNvPr>
          <p:cNvSpPr txBox="1">
            <a:spLocks/>
          </p:cNvSpPr>
          <p:nvPr/>
        </p:nvSpPr>
        <p:spPr>
          <a:xfrm>
            <a:off x="5800909" y="3083099"/>
            <a:ext cx="571500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8,</a:t>
            </a:r>
          </a:p>
        </p:txBody>
      </p:sp>
      <p:sp>
        <p:nvSpPr>
          <p:cNvPr id="17" name="Title 3">
            <a:extLst>
              <a:ext uri="{FF2B5EF4-FFF2-40B4-BE49-F238E27FC236}">
                <a16:creationId xmlns:a16="http://schemas.microsoft.com/office/drawing/2014/main" id="{D22301EA-373E-4E8E-8D0D-AF214200927C}"/>
              </a:ext>
            </a:extLst>
          </p:cNvPr>
          <p:cNvSpPr txBox="1">
            <a:spLocks/>
          </p:cNvSpPr>
          <p:nvPr/>
        </p:nvSpPr>
        <p:spPr>
          <a:xfrm>
            <a:off x="6293464" y="3092846"/>
            <a:ext cx="658103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11,</a:t>
            </a:r>
          </a:p>
        </p:txBody>
      </p:sp>
      <p:sp>
        <p:nvSpPr>
          <p:cNvPr id="18" name="Title 3">
            <a:extLst>
              <a:ext uri="{FF2B5EF4-FFF2-40B4-BE49-F238E27FC236}">
                <a16:creationId xmlns:a16="http://schemas.microsoft.com/office/drawing/2014/main" id="{21605D75-7C3D-4012-9A1E-3ECA2B963ADF}"/>
              </a:ext>
            </a:extLst>
          </p:cNvPr>
          <p:cNvSpPr txBox="1">
            <a:spLocks/>
          </p:cNvSpPr>
          <p:nvPr/>
        </p:nvSpPr>
        <p:spPr>
          <a:xfrm>
            <a:off x="6864964" y="3090939"/>
            <a:ext cx="690016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14,</a:t>
            </a:r>
          </a:p>
        </p:txBody>
      </p:sp>
      <p:sp>
        <p:nvSpPr>
          <p:cNvPr id="19" name="Title 3">
            <a:extLst>
              <a:ext uri="{FF2B5EF4-FFF2-40B4-BE49-F238E27FC236}">
                <a16:creationId xmlns:a16="http://schemas.microsoft.com/office/drawing/2014/main" id="{80B9D3C1-670D-43F9-829A-2E645D168A94}"/>
              </a:ext>
            </a:extLst>
          </p:cNvPr>
          <p:cNvSpPr txBox="1">
            <a:spLocks/>
          </p:cNvSpPr>
          <p:nvPr/>
        </p:nvSpPr>
        <p:spPr>
          <a:xfrm>
            <a:off x="7444122" y="3083099"/>
            <a:ext cx="571500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20" name="Title 3">
            <a:extLst>
              <a:ext uri="{FF2B5EF4-FFF2-40B4-BE49-F238E27FC236}">
                <a16:creationId xmlns:a16="http://schemas.microsoft.com/office/drawing/2014/main" id="{2A31BDD0-96E8-495D-B54B-A4F2AE46793E}"/>
              </a:ext>
            </a:extLst>
          </p:cNvPr>
          <p:cNvSpPr txBox="1">
            <a:spLocks/>
          </p:cNvSpPr>
          <p:nvPr/>
        </p:nvSpPr>
        <p:spPr>
          <a:xfrm>
            <a:off x="2302775" y="3918293"/>
            <a:ext cx="2209800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Starting at 6.</a:t>
            </a:r>
          </a:p>
        </p:txBody>
      </p:sp>
      <p:sp>
        <p:nvSpPr>
          <p:cNvPr id="21" name="Title 3">
            <a:extLst>
              <a:ext uri="{FF2B5EF4-FFF2-40B4-BE49-F238E27FC236}">
                <a16:creationId xmlns:a16="http://schemas.microsoft.com/office/drawing/2014/main" id="{AF1BB998-CDF0-4B9B-8B8D-B32CF60E7FAF}"/>
              </a:ext>
            </a:extLst>
          </p:cNvPr>
          <p:cNvSpPr txBox="1">
            <a:spLocks/>
          </p:cNvSpPr>
          <p:nvPr/>
        </p:nvSpPr>
        <p:spPr>
          <a:xfrm>
            <a:off x="4925778" y="3913752"/>
            <a:ext cx="571500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6,</a:t>
            </a:r>
          </a:p>
        </p:txBody>
      </p:sp>
      <p:sp>
        <p:nvSpPr>
          <p:cNvPr id="22" name="Title 3">
            <a:extLst>
              <a:ext uri="{FF2B5EF4-FFF2-40B4-BE49-F238E27FC236}">
                <a16:creationId xmlns:a16="http://schemas.microsoft.com/office/drawing/2014/main" id="{E4215542-3C86-4535-AAB3-018472F89EA2}"/>
              </a:ext>
            </a:extLst>
          </p:cNvPr>
          <p:cNvSpPr txBox="1">
            <a:spLocks/>
          </p:cNvSpPr>
          <p:nvPr/>
        </p:nvSpPr>
        <p:spPr>
          <a:xfrm>
            <a:off x="5318905" y="3913752"/>
            <a:ext cx="571500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9,</a:t>
            </a:r>
          </a:p>
        </p:txBody>
      </p:sp>
      <p:sp>
        <p:nvSpPr>
          <p:cNvPr id="23" name="Title 3">
            <a:extLst>
              <a:ext uri="{FF2B5EF4-FFF2-40B4-BE49-F238E27FC236}">
                <a16:creationId xmlns:a16="http://schemas.microsoft.com/office/drawing/2014/main" id="{AABFC838-2959-4422-AE83-27277DF8ACA9}"/>
              </a:ext>
            </a:extLst>
          </p:cNvPr>
          <p:cNvSpPr txBox="1">
            <a:spLocks/>
          </p:cNvSpPr>
          <p:nvPr/>
        </p:nvSpPr>
        <p:spPr>
          <a:xfrm>
            <a:off x="5704083" y="3910453"/>
            <a:ext cx="658103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12,</a:t>
            </a:r>
          </a:p>
        </p:txBody>
      </p:sp>
      <p:sp>
        <p:nvSpPr>
          <p:cNvPr id="24" name="Title 3">
            <a:extLst>
              <a:ext uri="{FF2B5EF4-FFF2-40B4-BE49-F238E27FC236}">
                <a16:creationId xmlns:a16="http://schemas.microsoft.com/office/drawing/2014/main" id="{1B780F98-EB8F-496F-ACAA-E3CA2A4ECA9B}"/>
              </a:ext>
            </a:extLst>
          </p:cNvPr>
          <p:cNvSpPr txBox="1">
            <a:spLocks/>
          </p:cNvSpPr>
          <p:nvPr/>
        </p:nvSpPr>
        <p:spPr>
          <a:xfrm>
            <a:off x="6283531" y="3920200"/>
            <a:ext cx="658103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15,</a:t>
            </a:r>
          </a:p>
        </p:txBody>
      </p:sp>
      <p:sp>
        <p:nvSpPr>
          <p:cNvPr id="25" name="Title 3">
            <a:extLst>
              <a:ext uri="{FF2B5EF4-FFF2-40B4-BE49-F238E27FC236}">
                <a16:creationId xmlns:a16="http://schemas.microsoft.com/office/drawing/2014/main" id="{EFBB1FD8-EE68-4020-A0E7-E40E7A00E981}"/>
              </a:ext>
            </a:extLst>
          </p:cNvPr>
          <p:cNvSpPr txBox="1">
            <a:spLocks/>
          </p:cNvSpPr>
          <p:nvPr/>
        </p:nvSpPr>
        <p:spPr>
          <a:xfrm>
            <a:off x="6855031" y="3918293"/>
            <a:ext cx="690016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18,</a:t>
            </a:r>
          </a:p>
        </p:txBody>
      </p:sp>
      <p:sp>
        <p:nvSpPr>
          <p:cNvPr id="26" name="Title 3">
            <a:extLst>
              <a:ext uri="{FF2B5EF4-FFF2-40B4-BE49-F238E27FC236}">
                <a16:creationId xmlns:a16="http://schemas.microsoft.com/office/drawing/2014/main" id="{C8425C9C-B4DD-427A-9280-687EE0873795}"/>
              </a:ext>
            </a:extLst>
          </p:cNvPr>
          <p:cNvSpPr txBox="1">
            <a:spLocks/>
          </p:cNvSpPr>
          <p:nvPr/>
        </p:nvSpPr>
        <p:spPr>
          <a:xfrm>
            <a:off x="7434189" y="3910453"/>
            <a:ext cx="571500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58688A3-7315-4FDE-8AE8-90C0C3ADFD05}"/>
              </a:ext>
            </a:extLst>
          </p:cNvPr>
          <p:cNvSpPr txBox="1"/>
          <p:nvPr/>
        </p:nvSpPr>
        <p:spPr>
          <a:xfrm>
            <a:off x="2428804" y="4952343"/>
            <a:ext cx="4572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1"/>
                </a:solidFill>
                <a:latin typeface="+mn-lt"/>
              </a:rPr>
              <a:t>These are </a:t>
            </a:r>
            <a:r>
              <a:rPr lang="en-US" sz="2400" b="1" dirty="0">
                <a:solidFill>
                  <a:srgbClr val="FF6600"/>
                </a:solidFill>
                <a:latin typeface="+mn-lt"/>
              </a:rPr>
              <a:t>linear sequences</a:t>
            </a:r>
            <a:r>
              <a:rPr lang="en-US" sz="2400" dirty="0">
                <a:solidFill>
                  <a:schemeClr val="tx1"/>
                </a:solidFill>
                <a:latin typeface="+mn-lt"/>
              </a:rPr>
              <a:t>.</a:t>
            </a:r>
            <a:endParaRPr lang="en-GB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00761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>
            <a:hlinkClick r:id="rId3"/>
            <a:extLst>
              <a:ext uri="{FF2B5EF4-FFF2-40B4-BE49-F238E27FC236}">
                <a16:creationId xmlns:a16="http://schemas.microsoft.com/office/drawing/2014/main" id="{5DFABBB0-5264-4272-B70E-0C53358564BD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>
            <a:hlinkClick r:id="rId3"/>
            <a:extLst>
              <a:ext uri="{FF2B5EF4-FFF2-40B4-BE49-F238E27FC236}">
                <a16:creationId xmlns:a16="http://schemas.microsoft.com/office/drawing/2014/main" id="{23ACAF55-6140-4844-8D28-22F45E099157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DF1E970-FF26-4CE0-BF0E-0C70CF8F641D}"/>
              </a:ext>
            </a:extLst>
          </p:cNvPr>
          <p:cNvSpPr txBox="1">
            <a:spLocks/>
          </p:cNvSpPr>
          <p:nvPr/>
        </p:nvSpPr>
        <p:spPr>
          <a:xfrm>
            <a:off x="228600" y="69806"/>
            <a:ext cx="7772400" cy="654094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>
            <a:normAutofit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/>
              <a:t>Sequences and rules</a:t>
            </a:r>
            <a:endParaRPr lang="en-US" dirty="0"/>
          </a:p>
        </p:txBody>
      </p:sp>
      <p:sp>
        <p:nvSpPr>
          <p:cNvPr id="5" name="Title 3">
            <a:extLst>
              <a:ext uri="{FF2B5EF4-FFF2-40B4-BE49-F238E27FC236}">
                <a16:creationId xmlns:a16="http://schemas.microsoft.com/office/drawing/2014/main" id="{5833FA86-8E0A-4A6D-A1CF-4D2BA99B63B5}"/>
              </a:ext>
            </a:extLst>
          </p:cNvPr>
          <p:cNvSpPr txBox="1">
            <a:spLocks/>
          </p:cNvSpPr>
          <p:nvPr/>
        </p:nvSpPr>
        <p:spPr>
          <a:xfrm>
            <a:off x="749034" y="1041666"/>
            <a:ext cx="3137166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1"/>
                </a:solidFill>
              </a:rPr>
              <a:t>Rule: multiply by 2</a:t>
            </a:r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9551C2A2-2A14-4A63-8540-10BEF35E67A5}"/>
              </a:ext>
            </a:extLst>
          </p:cNvPr>
          <p:cNvSpPr txBox="1">
            <a:spLocks/>
          </p:cNvSpPr>
          <p:nvPr/>
        </p:nvSpPr>
        <p:spPr>
          <a:xfrm>
            <a:off x="2302775" y="2040694"/>
            <a:ext cx="2209800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Starting at 1.</a:t>
            </a:r>
          </a:p>
        </p:txBody>
      </p:sp>
      <p:sp>
        <p:nvSpPr>
          <p:cNvPr id="7" name="Title 3">
            <a:extLst>
              <a:ext uri="{FF2B5EF4-FFF2-40B4-BE49-F238E27FC236}">
                <a16:creationId xmlns:a16="http://schemas.microsoft.com/office/drawing/2014/main" id="{9602F754-5134-4D30-9E0F-BBAD3249230A}"/>
              </a:ext>
            </a:extLst>
          </p:cNvPr>
          <p:cNvSpPr txBox="1">
            <a:spLocks/>
          </p:cNvSpPr>
          <p:nvPr/>
        </p:nvSpPr>
        <p:spPr>
          <a:xfrm>
            <a:off x="4925778" y="2036153"/>
            <a:ext cx="571500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1,</a:t>
            </a:r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6B35EDFD-B48F-46F7-BA76-96CF6876C147}"/>
              </a:ext>
            </a:extLst>
          </p:cNvPr>
          <p:cNvSpPr txBox="1">
            <a:spLocks/>
          </p:cNvSpPr>
          <p:nvPr/>
        </p:nvSpPr>
        <p:spPr>
          <a:xfrm>
            <a:off x="5318905" y="2036153"/>
            <a:ext cx="571500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2,</a:t>
            </a:r>
          </a:p>
        </p:txBody>
      </p:sp>
      <p:sp>
        <p:nvSpPr>
          <p:cNvPr id="9" name="Title 3">
            <a:extLst>
              <a:ext uri="{FF2B5EF4-FFF2-40B4-BE49-F238E27FC236}">
                <a16:creationId xmlns:a16="http://schemas.microsoft.com/office/drawing/2014/main" id="{651A2CBA-C8E3-4B5E-9C74-4C9DAA5F8E54}"/>
              </a:ext>
            </a:extLst>
          </p:cNvPr>
          <p:cNvSpPr txBox="1">
            <a:spLocks/>
          </p:cNvSpPr>
          <p:nvPr/>
        </p:nvSpPr>
        <p:spPr>
          <a:xfrm>
            <a:off x="5790976" y="2032854"/>
            <a:ext cx="571500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4,</a:t>
            </a:r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A1DD6D55-31D1-480E-9F0F-C33E5916719F}"/>
              </a:ext>
            </a:extLst>
          </p:cNvPr>
          <p:cNvSpPr txBox="1">
            <a:spLocks/>
          </p:cNvSpPr>
          <p:nvPr/>
        </p:nvSpPr>
        <p:spPr>
          <a:xfrm>
            <a:off x="6283531" y="2042601"/>
            <a:ext cx="658103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8,</a:t>
            </a:r>
          </a:p>
        </p:txBody>
      </p:sp>
      <p:sp>
        <p:nvSpPr>
          <p:cNvPr id="11" name="Title 3">
            <a:extLst>
              <a:ext uri="{FF2B5EF4-FFF2-40B4-BE49-F238E27FC236}">
                <a16:creationId xmlns:a16="http://schemas.microsoft.com/office/drawing/2014/main" id="{EFB9F5D2-159E-42C5-98E6-903B8B9B58B9}"/>
              </a:ext>
            </a:extLst>
          </p:cNvPr>
          <p:cNvSpPr txBox="1">
            <a:spLocks/>
          </p:cNvSpPr>
          <p:nvPr/>
        </p:nvSpPr>
        <p:spPr>
          <a:xfrm>
            <a:off x="6855031" y="2040694"/>
            <a:ext cx="690016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16,</a:t>
            </a:r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4172A016-6E2B-471C-860C-2366198F60AA}"/>
              </a:ext>
            </a:extLst>
          </p:cNvPr>
          <p:cNvSpPr txBox="1">
            <a:spLocks/>
          </p:cNvSpPr>
          <p:nvPr/>
        </p:nvSpPr>
        <p:spPr>
          <a:xfrm>
            <a:off x="7434189" y="2032854"/>
            <a:ext cx="571500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13" name="Title 3">
            <a:extLst>
              <a:ext uri="{FF2B5EF4-FFF2-40B4-BE49-F238E27FC236}">
                <a16:creationId xmlns:a16="http://schemas.microsoft.com/office/drawing/2014/main" id="{AC33BAA3-70D6-4C3F-A2F6-5A9A498253C0}"/>
              </a:ext>
            </a:extLst>
          </p:cNvPr>
          <p:cNvSpPr txBox="1">
            <a:spLocks/>
          </p:cNvSpPr>
          <p:nvPr/>
        </p:nvSpPr>
        <p:spPr>
          <a:xfrm>
            <a:off x="2312708" y="3090939"/>
            <a:ext cx="2209800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Starting at 3.</a:t>
            </a:r>
          </a:p>
        </p:txBody>
      </p:sp>
      <p:sp>
        <p:nvSpPr>
          <p:cNvPr id="14" name="Title 3">
            <a:extLst>
              <a:ext uri="{FF2B5EF4-FFF2-40B4-BE49-F238E27FC236}">
                <a16:creationId xmlns:a16="http://schemas.microsoft.com/office/drawing/2014/main" id="{C07AA8A6-23A4-4BA7-8467-9E28858DED76}"/>
              </a:ext>
            </a:extLst>
          </p:cNvPr>
          <p:cNvSpPr txBox="1">
            <a:spLocks/>
          </p:cNvSpPr>
          <p:nvPr/>
        </p:nvSpPr>
        <p:spPr>
          <a:xfrm>
            <a:off x="4935711" y="3086398"/>
            <a:ext cx="571500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3,</a:t>
            </a:r>
          </a:p>
        </p:txBody>
      </p:sp>
      <p:sp>
        <p:nvSpPr>
          <p:cNvPr id="15" name="Title 3">
            <a:extLst>
              <a:ext uri="{FF2B5EF4-FFF2-40B4-BE49-F238E27FC236}">
                <a16:creationId xmlns:a16="http://schemas.microsoft.com/office/drawing/2014/main" id="{F82EC6B9-B124-4D27-8FAB-C2221F862307}"/>
              </a:ext>
            </a:extLst>
          </p:cNvPr>
          <p:cNvSpPr txBox="1">
            <a:spLocks/>
          </p:cNvSpPr>
          <p:nvPr/>
        </p:nvSpPr>
        <p:spPr>
          <a:xfrm>
            <a:off x="5328838" y="3086398"/>
            <a:ext cx="571500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6,</a:t>
            </a:r>
          </a:p>
        </p:txBody>
      </p:sp>
      <p:sp>
        <p:nvSpPr>
          <p:cNvPr id="16" name="Title 3">
            <a:extLst>
              <a:ext uri="{FF2B5EF4-FFF2-40B4-BE49-F238E27FC236}">
                <a16:creationId xmlns:a16="http://schemas.microsoft.com/office/drawing/2014/main" id="{F41F7075-0DFA-40BC-AAD1-B5D5634F3F08}"/>
              </a:ext>
            </a:extLst>
          </p:cNvPr>
          <p:cNvSpPr txBox="1">
            <a:spLocks/>
          </p:cNvSpPr>
          <p:nvPr/>
        </p:nvSpPr>
        <p:spPr>
          <a:xfrm>
            <a:off x="5682393" y="3083099"/>
            <a:ext cx="690016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12,</a:t>
            </a:r>
          </a:p>
        </p:txBody>
      </p:sp>
      <p:sp>
        <p:nvSpPr>
          <p:cNvPr id="17" name="Title 3">
            <a:extLst>
              <a:ext uri="{FF2B5EF4-FFF2-40B4-BE49-F238E27FC236}">
                <a16:creationId xmlns:a16="http://schemas.microsoft.com/office/drawing/2014/main" id="{F515146F-EA36-4034-879F-3548DD9DFBA4}"/>
              </a:ext>
            </a:extLst>
          </p:cNvPr>
          <p:cNvSpPr txBox="1">
            <a:spLocks/>
          </p:cNvSpPr>
          <p:nvPr/>
        </p:nvSpPr>
        <p:spPr>
          <a:xfrm>
            <a:off x="6293464" y="3092846"/>
            <a:ext cx="658103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24,</a:t>
            </a:r>
          </a:p>
        </p:txBody>
      </p:sp>
      <p:sp>
        <p:nvSpPr>
          <p:cNvPr id="18" name="Title 3">
            <a:extLst>
              <a:ext uri="{FF2B5EF4-FFF2-40B4-BE49-F238E27FC236}">
                <a16:creationId xmlns:a16="http://schemas.microsoft.com/office/drawing/2014/main" id="{25C1E27F-4B39-4DBB-B65B-52C3A9DD08A1}"/>
              </a:ext>
            </a:extLst>
          </p:cNvPr>
          <p:cNvSpPr txBox="1">
            <a:spLocks/>
          </p:cNvSpPr>
          <p:nvPr/>
        </p:nvSpPr>
        <p:spPr>
          <a:xfrm>
            <a:off x="6864964" y="3090939"/>
            <a:ext cx="690016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48,</a:t>
            </a:r>
          </a:p>
        </p:txBody>
      </p:sp>
      <p:sp>
        <p:nvSpPr>
          <p:cNvPr id="19" name="Title 3">
            <a:extLst>
              <a:ext uri="{FF2B5EF4-FFF2-40B4-BE49-F238E27FC236}">
                <a16:creationId xmlns:a16="http://schemas.microsoft.com/office/drawing/2014/main" id="{BF057A92-A076-44F3-AD68-4CADA6EB7141}"/>
              </a:ext>
            </a:extLst>
          </p:cNvPr>
          <p:cNvSpPr txBox="1">
            <a:spLocks/>
          </p:cNvSpPr>
          <p:nvPr/>
        </p:nvSpPr>
        <p:spPr>
          <a:xfrm>
            <a:off x="7444122" y="3083099"/>
            <a:ext cx="571500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20" name="Title 3">
            <a:extLst>
              <a:ext uri="{FF2B5EF4-FFF2-40B4-BE49-F238E27FC236}">
                <a16:creationId xmlns:a16="http://schemas.microsoft.com/office/drawing/2014/main" id="{0DC1138F-9A31-485A-AE2C-1D9E1AD8C08B}"/>
              </a:ext>
            </a:extLst>
          </p:cNvPr>
          <p:cNvSpPr txBox="1">
            <a:spLocks/>
          </p:cNvSpPr>
          <p:nvPr/>
        </p:nvSpPr>
        <p:spPr>
          <a:xfrm>
            <a:off x="2302775" y="3918293"/>
            <a:ext cx="2209800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Starting at 5.</a:t>
            </a:r>
          </a:p>
        </p:txBody>
      </p:sp>
      <p:sp>
        <p:nvSpPr>
          <p:cNvPr id="21" name="Title 3">
            <a:extLst>
              <a:ext uri="{FF2B5EF4-FFF2-40B4-BE49-F238E27FC236}">
                <a16:creationId xmlns:a16="http://schemas.microsoft.com/office/drawing/2014/main" id="{5E2CB335-EAF6-4422-98B4-DCFAB6ABFB46}"/>
              </a:ext>
            </a:extLst>
          </p:cNvPr>
          <p:cNvSpPr txBox="1">
            <a:spLocks/>
          </p:cNvSpPr>
          <p:nvPr/>
        </p:nvSpPr>
        <p:spPr>
          <a:xfrm>
            <a:off x="4925778" y="3913752"/>
            <a:ext cx="571500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5,</a:t>
            </a:r>
          </a:p>
        </p:txBody>
      </p:sp>
      <p:sp>
        <p:nvSpPr>
          <p:cNvPr id="22" name="Title 3">
            <a:extLst>
              <a:ext uri="{FF2B5EF4-FFF2-40B4-BE49-F238E27FC236}">
                <a16:creationId xmlns:a16="http://schemas.microsoft.com/office/drawing/2014/main" id="{2EA8315E-3CCA-4C5E-8E89-288DF1A40C30}"/>
              </a:ext>
            </a:extLst>
          </p:cNvPr>
          <p:cNvSpPr txBox="1">
            <a:spLocks/>
          </p:cNvSpPr>
          <p:nvPr/>
        </p:nvSpPr>
        <p:spPr>
          <a:xfrm>
            <a:off x="5232302" y="3913752"/>
            <a:ext cx="658103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10,</a:t>
            </a:r>
          </a:p>
        </p:txBody>
      </p:sp>
      <p:sp>
        <p:nvSpPr>
          <p:cNvPr id="23" name="Title 3">
            <a:extLst>
              <a:ext uri="{FF2B5EF4-FFF2-40B4-BE49-F238E27FC236}">
                <a16:creationId xmlns:a16="http://schemas.microsoft.com/office/drawing/2014/main" id="{270EDFC6-7003-4F47-B173-7358C69C259B}"/>
              </a:ext>
            </a:extLst>
          </p:cNvPr>
          <p:cNvSpPr txBox="1">
            <a:spLocks/>
          </p:cNvSpPr>
          <p:nvPr/>
        </p:nvSpPr>
        <p:spPr>
          <a:xfrm>
            <a:off x="5704083" y="3910453"/>
            <a:ext cx="658103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20,</a:t>
            </a:r>
          </a:p>
        </p:txBody>
      </p:sp>
      <p:sp>
        <p:nvSpPr>
          <p:cNvPr id="24" name="Title 3">
            <a:extLst>
              <a:ext uri="{FF2B5EF4-FFF2-40B4-BE49-F238E27FC236}">
                <a16:creationId xmlns:a16="http://schemas.microsoft.com/office/drawing/2014/main" id="{445A3CA1-184B-42E8-BDBC-BEDD821095B3}"/>
              </a:ext>
            </a:extLst>
          </p:cNvPr>
          <p:cNvSpPr txBox="1">
            <a:spLocks/>
          </p:cNvSpPr>
          <p:nvPr/>
        </p:nvSpPr>
        <p:spPr>
          <a:xfrm>
            <a:off x="6283531" y="3920200"/>
            <a:ext cx="658103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40,</a:t>
            </a:r>
          </a:p>
        </p:txBody>
      </p:sp>
      <p:sp>
        <p:nvSpPr>
          <p:cNvPr id="25" name="Title 3">
            <a:extLst>
              <a:ext uri="{FF2B5EF4-FFF2-40B4-BE49-F238E27FC236}">
                <a16:creationId xmlns:a16="http://schemas.microsoft.com/office/drawing/2014/main" id="{1AB70263-70A2-4864-B5FE-CCCB44E7E05F}"/>
              </a:ext>
            </a:extLst>
          </p:cNvPr>
          <p:cNvSpPr txBox="1">
            <a:spLocks/>
          </p:cNvSpPr>
          <p:nvPr/>
        </p:nvSpPr>
        <p:spPr>
          <a:xfrm>
            <a:off x="6855031" y="3918293"/>
            <a:ext cx="690016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80,</a:t>
            </a:r>
          </a:p>
        </p:txBody>
      </p:sp>
      <p:sp>
        <p:nvSpPr>
          <p:cNvPr id="26" name="Title 3">
            <a:extLst>
              <a:ext uri="{FF2B5EF4-FFF2-40B4-BE49-F238E27FC236}">
                <a16:creationId xmlns:a16="http://schemas.microsoft.com/office/drawing/2014/main" id="{B1FE3B3D-E440-4700-A296-C25B20A8018E}"/>
              </a:ext>
            </a:extLst>
          </p:cNvPr>
          <p:cNvSpPr txBox="1">
            <a:spLocks/>
          </p:cNvSpPr>
          <p:nvPr/>
        </p:nvSpPr>
        <p:spPr>
          <a:xfrm>
            <a:off x="7434189" y="3910453"/>
            <a:ext cx="571500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09746BA-EFA4-4E8B-9B77-7765C191E700}"/>
              </a:ext>
            </a:extLst>
          </p:cNvPr>
          <p:cNvSpPr txBox="1"/>
          <p:nvPr/>
        </p:nvSpPr>
        <p:spPr>
          <a:xfrm>
            <a:off x="2428804" y="4952343"/>
            <a:ext cx="512617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1"/>
                </a:solidFill>
                <a:latin typeface="+mn-lt"/>
              </a:rPr>
              <a:t>These are </a:t>
            </a:r>
            <a:r>
              <a:rPr lang="en-US" sz="2400" b="1" dirty="0">
                <a:solidFill>
                  <a:srgbClr val="FF6600"/>
                </a:solidFill>
                <a:latin typeface="+mn-lt"/>
              </a:rPr>
              <a:t>geometric sequences</a:t>
            </a:r>
            <a:r>
              <a:rPr lang="en-US" sz="2400" dirty="0">
                <a:solidFill>
                  <a:schemeClr val="tx1"/>
                </a:solidFill>
                <a:latin typeface="+mn-lt"/>
              </a:rPr>
              <a:t>.</a:t>
            </a:r>
            <a:endParaRPr lang="en-GB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41717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>
            <a:hlinkClick r:id="rId3"/>
            <a:extLst>
              <a:ext uri="{FF2B5EF4-FFF2-40B4-BE49-F238E27FC236}">
                <a16:creationId xmlns:a16="http://schemas.microsoft.com/office/drawing/2014/main" id="{5DFABBB0-5264-4272-B70E-0C53358564BD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>
            <a:hlinkClick r:id="rId3"/>
            <a:extLst>
              <a:ext uri="{FF2B5EF4-FFF2-40B4-BE49-F238E27FC236}">
                <a16:creationId xmlns:a16="http://schemas.microsoft.com/office/drawing/2014/main" id="{23ACAF55-6140-4844-8D28-22F45E099157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3B88335-F11F-4C14-AE7C-0D1BFAFC6851}"/>
              </a:ext>
            </a:extLst>
          </p:cNvPr>
          <p:cNvSpPr txBox="1">
            <a:spLocks/>
          </p:cNvSpPr>
          <p:nvPr/>
        </p:nvSpPr>
        <p:spPr>
          <a:xfrm>
            <a:off x="228600" y="69806"/>
            <a:ext cx="7772400" cy="654094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>
            <a:normAutofit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/>
              <a:t>Sequences and rules</a:t>
            </a:r>
            <a:endParaRPr lang="en-US" dirty="0"/>
          </a:p>
        </p:txBody>
      </p:sp>
      <p:sp>
        <p:nvSpPr>
          <p:cNvPr id="5" name="Title 3">
            <a:extLst>
              <a:ext uri="{FF2B5EF4-FFF2-40B4-BE49-F238E27FC236}">
                <a16:creationId xmlns:a16="http://schemas.microsoft.com/office/drawing/2014/main" id="{57D20E8C-B3D8-47FB-A73B-56004283BC22}"/>
              </a:ext>
            </a:extLst>
          </p:cNvPr>
          <p:cNvSpPr txBox="1">
            <a:spLocks/>
          </p:cNvSpPr>
          <p:nvPr/>
        </p:nvSpPr>
        <p:spPr>
          <a:xfrm>
            <a:off x="608602" y="562020"/>
            <a:ext cx="3763541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1"/>
                </a:solidFill>
              </a:rPr>
              <a:t>Look at this sequence</a:t>
            </a:r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FBD57804-268E-4A46-9D2F-207F26363C74}"/>
              </a:ext>
            </a:extLst>
          </p:cNvPr>
          <p:cNvSpPr txBox="1">
            <a:spLocks/>
          </p:cNvSpPr>
          <p:nvPr/>
        </p:nvSpPr>
        <p:spPr>
          <a:xfrm>
            <a:off x="528827" y="5507742"/>
            <a:ext cx="3585973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What is the 5th term?</a:t>
            </a:r>
          </a:p>
        </p:txBody>
      </p:sp>
      <p:sp>
        <p:nvSpPr>
          <p:cNvPr id="7" name="Title 3">
            <a:extLst>
              <a:ext uri="{FF2B5EF4-FFF2-40B4-BE49-F238E27FC236}">
                <a16:creationId xmlns:a16="http://schemas.microsoft.com/office/drawing/2014/main" id="{764B7403-59B2-4BD9-8755-EAE78DB9C237}"/>
              </a:ext>
            </a:extLst>
          </p:cNvPr>
          <p:cNvSpPr txBox="1">
            <a:spLocks/>
          </p:cNvSpPr>
          <p:nvPr/>
        </p:nvSpPr>
        <p:spPr>
          <a:xfrm>
            <a:off x="2995542" y="1516819"/>
            <a:ext cx="571500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7,</a:t>
            </a:r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BF74668D-36EE-4D3C-AAEE-0232BA39B873}"/>
              </a:ext>
            </a:extLst>
          </p:cNvPr>
          <p:cNvSpPr txBox="1">
            <a:spLocks/>
          </p:cNvSpPr>
          <p:nvPr/>
        </p:nvSpPr>
        <p:spPr>
          <a:xfrm>
            <a:off x="3639287" y="1518172"/>
            <a:ext cx="571500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 fontScale="92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10,</a:t>
            </a:r>
          </a:p>
        </p:txBody>
      </p:sp>
      <p:sp>
        <p:nvSpPr>
          <p:cNvPr id="9" name="Title 3">
            <a:extLst>
              <a:ext uri="{FF2B5EF4-FFF2-40B4-BE49-F238E27FC236}">
                <a16:creationId xmlns:a16="http://schemas.microsoft.com/office/drawing/2014/main" id="{E123F6C6-3574-4BF2-9576-F12FAAB562D5}"/>
              </a:ext>
            </a:extLst>
          </p:cNvPr>
          <p:cNvSpPr txBox="1">
            <a:spLocks/>
          </p:cNvSpPr>
          <p:nvPr/>
        </p:nvSpPr>
        <p:spPr>
          <a:xfrm>
            <a:off x="4218064" y="1518172"/>
            <a:ext cx="571500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 fontScale="92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13,</a:t>
            </a:r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9724B0A2-5555-4A2F-A50E-0B09A17B0243}"/>
              </a:ext>
            </a:extLst>
          </p:cNvPr>
          <p:cNvSpPr txBox="1">
            <a:spLocks/>
          </p:cNvSpPr>
          <p:nvPr/>
        </p:nvSpPr>
        <p:spPr>
          <a:xfrm>
            <a:off x="4835856" y="1509172"/>
            <a:ext cx="658103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16,</a:t>
            </a:r>
          </a:p>
        </p:txBody>
      </p:sp>
      <p:sp>
        <p:nvSpPr>
          <p:cNvPr id="11" name="Title 3">
            <a:extLst>
              <a:ext uri="{FF2B5EF4-FFF2-40B4-BE49-F238E27FC236}">
                <a16:creationId xmlns:a16="http://schemas.microsoft.com/office/drawing/2014/main" id="{494FE016-BF0D-41BA-A677-A66C7CCD6869}"/>
              </a:ext>
            </a:extLst>
          </p:cNvPr>
          <p:cNvSpPr txBox="1">
            <a:spLocks/>
          </p:cNvSpPr>
          <p:nvPr/>
        </p:nvSpPr>
        <p:spPr>
          <a:xfrm>
            <a:off x="5536469" y="1558704"/>
            <a:ext cx="571500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F04825E5-7380-4321-9C8E-B83886D27E33}"/>
              </a:ext>
            </a:extLst>
          </p:cNvPr>
          <p:cNvSpPr txBox="1">
            <a:spLocks/>
          </p:cNvSpPr>
          <p:nvPr/>
        </p:nvSpPr>
        <p:spPr>
          <a:xfrm>
            <a:off x="567286" y="3101417"/>
            <a:ext cx="7772400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First, we need to know what the term-to-term rule is</a:t>
            </a:r>
          </a:p>
        </p:txBody>
      </p:sp>
      <p:sp>
        <p:nvSpPr>
          <p:cNvPr id="13" name="Title 3">
            <a:extLst>
              <a:ext uri="{FF2B5EF4-FFF2-40B4-BE49-F238E27FC236}">
                <a16:creationId xmlns:a16="http://schemas.microsoft.com/office/drawing/2014/main" id="{55B388C7-F6BB-4A9B-8049-8F512C215A21}"/>
              </a:ext>
            </a:extLst>
          </p:cNvPr>
          <p:cNvSpPr txBox="1">
            <a:spLocks/>
          </p:cNvSpPr>
          <p:nvPr/>
        </p:nvSpPr>
        <p:spPr>
          <a:xfrm>
            <a:off x="3288569" y="850252"/>
            <a:ext cx="571500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800" dirty="0">
                <a:solidFill>
                  <a:srgbClr val="FF0000"/>
                </a:solidFill>
              </a:rPr>
              <a:t>+3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2CC11B5-10C0-4573-A71E-3BF67B3518C5}"/>
              </a:ext>
            </a:extLst>
          </p:cNvPr>
          <p:cNvSpPr txBox="1"/>
          <p:nvPr/>
        </p:nvSpPr>
        <p:spPr>
          <a:xfrm>
            <a:off x="567286" y="4190136"/>
            <a:ext cx="783564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1"/>
                </a:solidFill>
                <a:latin typeface="+mn-lt"/>
              </a:rPr>
              <a:t>To describe the sequence, we state the first term and the rule.</a:t>
            </a:r>
            <a:endParaRPr lang="en-GB" dirty="0">
              <a:latin typeface="+mn-lt"/>
            </a:endParaRPr>
          </a:p>
        </p:txBody>
      </p:sp>
      <p:sp>
        <p:nvSpPr>
          <p:cNvPr id="15" name="Arc 14">
            <a:extLst>
              <a:ext uri="{FF2B5EF4-FFF2-40B4-BE49-F238E27FC236}">
                <a16:creationId xmlns:a16="http://schemas.microsoft.com/office/drawing/2014/main" id="{67FA0C70-7D0F-4FAC-B305-2579F762E3FB}"/>
              </a:ext>
            </a:extLst>
          </p:cNvPr>
          <p:cNvSpPr/>
          <p:nvPr/>
        </p:nvSpPr>
        <p:spPr>
          <a:xfrm>
            <a:off x="3131097" y="1330103"/>
            <a:ext cx="593417" cy="558739"/>
          </a:xfrm>
          <a:prstGeom prst="arc">
            <a:avLst>
              <a:gd name="adj1" fmla="val 10981560"/>
              <a:gd name="adj2" fmla="val 0"/>
            </a:avLst>
          </a:prstGeom>
          <a:ln w="22225">
            <a:solidFill>
              <a:srgbClr val="FF66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itle 3">
            <a:extLst>
              <a:ext uri="{FF2B5EF4-FFF2-40B4-BE49-F238E27FC236}">
                <a16:creationId xmlns:a16="http://schemas.microsoft.com/office/drawing/2014/main" id="{D8896778-6C49-45C4-BC47-DC319F53F395}"/>
              </a:ext>
            </a:extLst>
          </p:cNvPr>
          <p:cNvSpPr txBox="1">
            <a:spLocks/>
          </p:cNvSpPr>
          <p:nvPr/>
        </p:nvSpPr>
        <p:spPr>
          <a:xfrm>
            <a:off x="3881986" y="817563"/>
            <a:ext cx="571500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800" dirty="0">
                <a:solidFill>
                  <a:srgbClr val="FF0000"/>
                </a:solidFill>
              </a:rPr>
              <a:t>+3</a:t>
            </a:r>
          </a:p>
        </p:txBody>
      </p:sp>
      <p:sp>
        <p:nvSpPr>
          <p:cNvPr id="17" name="Title 3">
            <a:extLst>
              <a:ext uri="{FF2B5EF4-FFF2-40B4-BE49-F238E27FC236}">
                <a16:creationId xmlns:a16="http://schemas.microsoft.com/office/drawing/2014/main" id="{F7AF62CB-88EC-40C6-896D-840ADC4A4314}"/>
              </a:ext>
            </a:extLst>
          </p:cNvPr>
          <p:cNvSpPr txBox="1">
            <a:spLocks/>
          </p:cNvSpPr>
          <p:nvPr/>
        </p:nvSpPr>
        <p:spPr>
          <a:xfrm>
            <a:off x="4526064" y="782138"/>
            <a:ext cx="571500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800" dirty="0">
                <a:solidFill>
                  <a:srgbClr val="FF0000"/>
                </a:solidFill>
              </a:rPr>
              <a:t>+3</a:t>
            </a:r>
          </a:p>
        </p:txBody>
      </p:sp>
      <p:sp>
        <p:nvSpPr>
          <p:cNvPr id="18" name="Arc 17">
            <a:extLst>
              <a:ext uri="{FF2B5EF4-FFF2-40B4-BE49-F238E27FC236}">
                <a16:creationId xmlns:a16="http://schemas.microsoft.com/office/drawing/2014/main" id="{51AB7FDC-4C77-407F-BFFE-5E51A8A76F14}"/>
              </a:ext>
            </a:extLst>
          </p:cNvPr>
          <p:cNvSpPr/>
          <p:nvPr/>
        </p:nvSpPr>
        <p:spPr>
          <a:xfrm>
            <a:off x="3789512" y="1288926"/>
            <a:ext cx="593417" cy="558739"/>
          </a:xfrm>
          <a:prstGeom prst="arc">
            <a:avLst>
              <a:gd name="adj1" fmla="val 10981560"/>
              <a:gd name="adj2" fmla="val 0"/>
            </a:avLst>
          </a:prstGeom>
          <a:ln w="22225">
            <a:solidFill>
              <a:srgbClr val="FF66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>
            <a:extLst>
              <a:ext uri="{FF2B5EF4-FFF2-40B4-BE49-F238E27FC236}">
                <a16:creationId xmlns:a16="http://schemas.microsoft.com/office/drawing/2014/main" id="{AE0AAC55-5DD0-49D3-A244-1E87B579E93E}"/>
              </a:ext>
            </a:extLst>
          </p:cNvPr>
          <p:cNvSpPr/>
          <p:nvPr/>
        </p:nvSpPr>
        <p:spPr>
          <a:xfrm>
            <a:off x="4441394" y="1299163"/>
            <a:ext cx="593417" cy="558739"/>
          </a:xfrm>
          <a:prstGeom prst="arc">
            <a:avLst>
              <a:gd name="adj1" fmla="val 10981560"/>
              <a:gd name="adj2" fmla="val 0"/>
            </a:avLst>
          </a:prstGeom>
          <a:ln w="22225">
            <a:solidFill>
              <a:srgbClr val="FF66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itle 3">
            <a:extLst>
              <a:ext uri="{FF2B5EF4-FFF2-40B4-BE49-F238E27FC236}">
                <a16:creationId xmlns:a16="http://schemas.microsoft.com/office/drawing/2014/main" id="{30B37BF8-291B-459C-B0B2-978E05A6D4AB}"/>
              </a:ext>
            </a:extLst>
          </p:cNvPr>
          <p:cNvSpPr txBox="1">
            <a:spLocks/>
          </p:cNvSpPr>
          <p:nvPr/>
        </p:nvSpPr>
        <p:spPr>
          <a:xfrm>
            <a:off x="498591" y="3659131"/>
            <a:ext cx="7909789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We can see that you add 3 from one term to the next</a:t>
            </a:r>
          </a:p>
        </p:txBody>
      </p:sp>
      <p:sp>
        <p:nvSpPr>
          <p:cNvPr id="21" name="Title 3">
            <a:extLst>
              <a:ext uri="{FF2B5EF4-FFF2-40B4-BE49-F238E27FC236}">
                <a16:creationId xmlns:a16="http://schemas.microsoft.com/office/drawing/2014/main" id="{2B82F11C-94BF-4E3B-A256-9537776B9AF0}"/>
              </a:ext>
            </a:extLst>
          </p:cNvPr>
          <p:cNvSpPr txBox="1">
            <a:spLocks/>
          </p:cNvSpPr>
          <p:nvPr/>
        </p:nvSpPr>
        <p:spPr>
          <a:xfrm>
            <a:off x="5184026" y="768854"/>
            <a:ext cx="571500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800" dirty="0">
                <a:solidFill>
                  <a:srgbClr val="FF0000"/>
                </a:solidFill>
              </a:rPr>
              <a:t>+3</a:t>
            </a:r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2548790A-B09E-4554-B845-0E3E9192E464}"/>
              </a:ext>
            </a:extLst>
          </p:cNvPr>
          <p:cNvSpPr/>
          <p:nvPr/>
        </p:nvSpPr>
        <p:spPr>
          <a:xfrm>
            <a:off x="5099356" y="1285879"/>
            <a:ext cx="593417" cy="558739"/>
          </a:xfrm>
          <a:prstGeom prst="arc">
            <a:avLst>
              <a:gd name="adj1" fmla="val 10981560"/>
              <a:gd name="adj2" fmla="val 0"/>
            </a:avLst>
          </a:prstGeom>
          <a:ln w="22225">
            <a:solidFill>
              <a:srgbClr val="FF66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itle 3">
            <a:extLst>
              <a:ext uri="{FF2B5EF4-FFF2-40B4-BE49-F238E27FC236}">
                <a16:creationId xmlns:a16="http://schemas.microsoft.com/office/drawing/2014/main" id="{3F6869EC-5E29-438E-9DBA-DBA2F30FAC8F}"/>
              </a:ext>
            </a:extLst>
          </p:cNvPr>
          <p:cNvSpPr txBox="1">
            <a:spLocks/>
          </p:cNvSpPr>
          <p:nvPr/>
        </p:nvSpPr>
        <p:spPr>
          <a:xfrm>
            <a:off x="5478392" y="1464456"/>
            <a:ext cx="658103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19,</a:t>
            </a:r>
          </a:p>
        </p:txBody>
      </p:sp>
      <p:sp>
        <p:nvSpPr>
          <p:cNvPr id="24" name="Title 3">
            <a:extLst>
              <a:ext uri="{FF2B5EF4-FFF2-40B4-BE49-F238E27FC236}">
                <a16:creationId xmlns:a16="http://schemas.microsoft.com/office/drawing/2014/main" id="{952E3AE4-9ED6-44B9-887B-2CE935D48683}"/>
              </a:ext>
            </a:extLst>
          </p:cNvPr>
          <p:cNvSpPr txBox="1">
            <a:spLocks/>
          </p:cNvSpPr>
          <p:nvPr/>
        </p:nvSpPr>
        <p:spPr>
          <a:xfrm>
            <a:off x="6022616" y="1586200"/>
            <a:ext cx="571500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25" name="Title 3">
            <a:extLst>
              <a:ext uri="{FF2B5EF4-FFF2-40B4-BE49-F238E27FC236}">
                <a16:creationId xmlns:a16="http://schemas.microsoft.com/office/drawing/2014/main" id="{0588A544-3394-4327-A492-926856298E2E}"/>
              </a:ext>
            </a:extLst>
          </p:cNvPr>
          <p:cNvSpPr txBox="1">
            <a:spLocks/>
          </p:cNvSpPr>
          <p:nvPr/>
        </p:nvSpPr>
        <p:spPr>
          <a:xfrm>
            <a:off x="2950898" y="1826994"/>
            <a:ext cx="571500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1600" baseline="-25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sz="1600" dirty="0">
              <a:solidFill>
                <a:srgbClr val="0070C0"/>
              </a:solidFill>
            </a:endParaRPr>
          </a:p>
        </p:txBody>
      </p:sp>
      <p:sp>
        <p:nvSpPr>
          <p:cNvPr id="26" name="Title 3">
            <a:extLst>
              <a:ext uri="{FF2B5EF4-FFF2-40B4-BE49-F238E27FC236}">
                <a16:creationId xmlns:a16="http://schemas.microsoft.com/office/drawing/2014/main" id="{9603D089-D9FA-463A-A2D8-ECCA9DF35F2B}"/>
              </a:ext>
            </a:extLst>
          </p:cNvPr>
          <p:cNvSpPr txBox="1">
            <a:spLocks/>
          </p:cNvSpPr>
          <p:nvPr/>
        </p:nvSpPr>
        <p:spPr>
          <a:xfrm>
            <a:off x="3651379" y="1836179"/>
            <a:ext cx="571500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1600" baseline="-25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1600" dirty="0">
              <a:solidFill>
                <a:srgbClr val="0070C0"/>
              </a:solidFill>
            </a:endParaRPr>
          </a:p>
        </p:txBody>
      </p:sp>
      <p:sp>
        <p:nvSpPr>
          <p:cNvPr id="27" name="Title 3">
            <a:extLst>
              <a:ext uri="{FF2B5EF4-FFF2-40B4-BE49-F238E27FC236}">
                <a16:creationId xmlns:a16="http://schemas.microsoft.com/office/drawing/2014/main" id="{212CB598-045B-494B-A52F-1BAA9616E5F5}"/>
              </a:ext>
            </a:extLst>
          </p:cNvPr>
          <p:cNvSpPr txBox="1">
            <a:spLocks/>
          </p:cNvSpPr>
          <p:nvPr/>
        </p:nvSpPr>
        <p:spPr>
          <a:xfrm>
            <a:off x="4253297" y="1878332"/>
            <a:ext cx="571500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1600" baseline="-25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sz="1600" dirty="0">
              <a:solidFill>
                <a:srgbClr val="0070C0"/>
              </a:solidFill>
            </a:endParaRPr>
          </a:p>
        </p:txBody>
      </p:sp>
      <p:sp>
        <p:nvSpPr>
          <p:cNvPr id="28" name="Title 3">
            <a:extLst>
              <a:ext uri="{FF2B5EF4-FFF2-40B4-BE49-F238E27FC236}">
                <a16:creationId xmlns:a16="http://schemas.microsoft.com/office/drawing/2014/main" id="{F20727BC-12F5-46FA-A3A4-00BB05FB7EC6}"/>
              </a:ext>
            </a:extLst>
          </p:cNvPr>
          <p:cNvSpPr txBox="1">
            <a:spLocks/>
          </p:cNvSpPr>
          <p:nvPr/>
        </p:nvSpPr>
        <p:spPr>
          <a:xfrm>
            <a:off x="4898276" y="1878332"/>
            <a:ext cx="571500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1600" baseline="-25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 sz="1600" dirty="0">
              <a:solidFill>
                <a:srgbClr val="0070C0"/>
              </a:solidFill>
            </a:endParaRPr>
          </a:p>
        </p:txBody>
      </p:sp>
      <p:sp>
        <p:nvSpPr>
          <p:cNvPr id="29" name="Title 3">
            <a:extLst>
              <a:ext uri="{FF2B5EF4-FFF2-40B4-BE49-F238E27FC236}">
                <a16:creationId xmlns:a16="http://schemas.microsoft.com/office/drawing/2014/main" id="{7A92826A-C930-412E-A3C8-758CE5C114DA}"/>
              </a:ext>
            </a:extLst>
          </p:cNvPr>
          <p:cNvSpPr txBox="1">
            <a:spLocks/>
          </p:cNvSpPr>
          <p:nvPr/>
        </p:nvSpPr>
        <p:spPr>
          <a:xfrm>
            <a:off x="5443168" y="1888842"/>
            <a:ext cx="571500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1600" baseline="-25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en-US" sz="1600" dirty="0">
              <a:solidFill>
                <a:srgbClr val="0070C0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B13EC1E-390A-4CC4-97DF-837E939EE914}"/>
              </a:ext>
            </a:extLst>
          </p:cNvPr>
          <p:cNvSpPr txBox="1"/>
          <p:nvPr/>
        </p:nvSpPr>
        <p:spPr>
          <a:xfrm>
            <a:off x="571432" y="2661197"/>
            <a:ext cx="742956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1"/>
                </a:solidFill>
                <a:latin typeface="+mn-lt"/>
              </a:rPr>
              <a:t>Write a rule to describe the sequence.</a:t>
            </a:r>
            <a:endParaRPr lang="en-GB" dirty="0">
              <a:latin typeface="+mn-lt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F0005BB-297B-4D34-B0B7-C9CC7567F32F}"/>
              </a:ext>
            </a:extLst>
          </p:cNvPr>
          <p:cNvSpPr txBox="1"/>
          <p:nvPr/>
        </p:nvSpPr>
        <p:spPr>
          <a:xfrm>
            <a:off x="567286" y="5038714"/>
            <a:ext cx="819571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  <a:latin typeface="+mn-lt"/>
              </a:rPr>
              <a:t>Start with 7, then add 3 each time to get the next term</a:t>
            </a:r>
            <a:endParaRPr lang="en-GB" dirty="0">
              <a:solidFill>
                <a:srgbClr val="0070C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16271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"/>
                            </p:stCondLst>
                            <p:childTnLst>
                              <p:par>
                                <p:cTn id="73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 animBg="1"/>
      <p:bldP spid="12" grpId="0" animBg="1"/>
      <p:bldP spid="13" grpId="0" animBg="1"/>
      <p:bldP spid="14" grpId="0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2" grpId="0" animBg="1"/>
      <p:bldP spid="23" grpId="0" animBg="1"/>
      <p:bldP spid="24" grpId="0" animBg="1"/>
      <p:bldP spid="29" grpId="0" animBg="1"/>
      <p:bldP spid="30" grpId="0"/>
      <p:bldP spid="3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>
            <a:hlinkClick r:id="rId3"/>
            <a:extLst>
              <a:ext uri="{FF2B5EF4-FFF2-40B4-BE49-F238E27FC236}">
                <a16:creationId xmlns:a16="http://schemas.microsoft.com/office/drawing/2014/main" id="{5DFABBB0-5264-4272-B70E-0C53358564BD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>
            <a:hlinkClick r:id="rId3"/>
            <a:extLst>
              <a:ext uri="{FF2B5EF4-FFF2-40B4-BE49-F238E27FC236}">
                <a16:creationId xmlns:a16="http://schemas.microsoft.com/office/drawing/2014/main" id="{23ACAF55-6140-4844-8D28-22F45E099157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3B88335-F11F-4C14-AE7C-0D1BFAFC6851}"/>
              </a:ext>
            </a:extLst>
          </p:cNvPr>
          <p:cNvSpPr txBox="1">
            <a:spLocks/>
          </p:cNvSpPr>
          <p:nvPr/>
        </p:nvSpPr>
        <p:spPr>
          <a:xfrm>
            <a:off x="228600" y="69806"/>
            <a:ext cx="7772400" cy="654094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>
            <a:normAutofit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/>
              <a:t>Sequences and rules</a:t>
            </a:r>
            <a:endParaRPr lang="en-US" dirty="0"/>
          </a:p>
        </p:txBody>
      </p:sp>
      <p:sp>
        <p:nvSpPr>
          <p:cNvPr id="5" name="Title 3">
            <a:extLst>
              <a:ext uri="{FF2B5EF4-FFF2-40B4-BE49-F238E27FC236}">
                <a16:creationId xmlns:a16="http://schemas.microsoft.com/office/drawing/2014/main" id="{57D20E8C-B3D8-47FB-A73B-56004283BC22}"/>
              </a:ext>
            </a:extLst>
          </p:cNvPr>
          <p:cNvSpPr txBox="1">
            <a:spLocks/>
          </p:cNvSpPr>
          <p:nvPr/>
        </p:nvSpPr>
        <p:spPr>
          <a:xfrm>
            <a:off x="608602" y="562020"/>
            <a:ext cx="3763541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1"/>
                </a:solidFill>
              </a:rPr>
              <a:t>Look at this sequence</a:t>
            </a:r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FBD57804-268E-4A46-9D2F-207F26363C74}"/>
              </a:ext>
            </a:extLst>
          </p:cNvPr>
          <p:cNvSpPr txBox="1">
            <a:spLocks/>
          </p:cNvSpPr>
          <p:nvPr/>
        </p:nvSpPr>
        <p:spPr>
          <a:xfrm>
            <a:off x="500247" y="5838928"/>
            <a:ext cx="3585973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What is the 5th term?</a:t>
            </a:r>
          </a:p>
        </p:txBody>
      </p:sp>
      <p:sp>
        <p:nvSpPr>
          <p:cNvPr id="7" name="Title 3">
            <a:extLst>
              <a:ext uri="{FF2B5EF4-FFF2-40B4-BE49-F238E27FC236}">
                <a16:creationId xmlns:a16="http://schemas.microsoft.com/office/drawing/2014/main" id="{764B7403-59B2-4BD9-8755-EAE78DB9C237}"/>
              </a:ext>
            </a:extLst>
          </p:cNvPr>
          <p:cNvSpPr txBox="1">
            <a:spLocks/>
          </p:cNvSpPr>
          <p:nvPr/>
        </p:nvSpPr>
        <p:spPr>
          <a:xfrm>
            <a:off x="2995542" y="1516819"/>
            <a:ext cx="571500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2,</a:t>
            </a:r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BF74668D-36EE-4D3C-AAEE-0232BA39B873}"/>
              </a:ext>
            </a:extLst>
          </p:cNvPr>
          <p:cNvSpPr txBox="1">
            <a:spLocks/>
          </p:cNvSpPr>
          <p:nvPr/>
        </p:nvSpPr>
        <p:spPr>
          <a:xfrm>
            <a:off x="3639287" y="1518172"/>
            <a:ext cx="571500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6,</a:t>
            </a:r>
          </a:p>
        </p:txBody>
      </p:sp>
      <p:sp>
        <p:nvSpPr>
          <p:cNvPr id="9" name="Title 3">
            <a:extLst>
              <a:ext uri="{FF2B5EF4-FFF2-40B4-BE49-F238E27FC236}">
                <a16:creationId xmlns:a16="http://schemas.microsoft.com/office/drawing/2014/main" id="{E123F6C6-3574-4BF2-9576-F12FAAB562D5}"/>
              </a:ext>
            </a:extLst>
          </p:cNvPr>
          <p:cNvSpPr txBox="1">
            <a:spLocks/>
          </p:cNvSpPr>
          <p:nvPr/>
        </p:nvSpPr>
        <p:spPr>
          <a:xfrm>
            <a:off x="4218064" y="1518172"/>
            <a:ext cx="571500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 fontScale="92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18,</a:t>
            </a:r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9724B0A2-5555-4A2F-A50E-0B09A17B0243}"/>
              </a:ext>
            </a:extLst>
          </p:cNvPr>
          <p:cNvSpPr txBox="1">
            <a:spLocks/>
          </p:cNvSpPr>
          <p:nvPr/>
        </p:nvSpPr>
        <p:spPr>
          <a:xfrm>
            <a:off x="4835856" y="1509172"/>
            <a:ext cx="658103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54,</a:t>
            </a:r>
          </a:p>
        </p:txBody>
      </p:sp>
      <p:sp>
        <p:nvSpPr>
          <p:cNvPr id="11" name="Title 3">
            <a:extLst>
              <a:ext uri="{FF2B5EF4-FFF2-40B4-BE49-F238E27FC236}">
                <a16:creationId xmlns:a16="http://schemas.microsoft.com/office/drawing/2014/main" id="{494FE016-BF0D-41BA-A677-A66C7CCD6869}"/>
              </a:ext>
            </a:extLst>
          </p:cNvPr>
          <p:cNvSpPr txBox="1">
            <a:spLocks/>
          </p:cNvSpPr>
          <p:nvPr/>
        </p:nvSpPr>
        <p:spPr>
          <a:xfrm>
            <a:off x="5536469" y="1558704"/>
            <a:ext cx="571500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F04825E5-7380-4321-9C8E-B83886D27E33}"/>
              </a:ext>
            </a:extLst>
          </p:cNvPr>
          <p:cNvSpPr txBox="1">
            <a:spLocks/>
          </p:cNvSpPr>
          <p:nvPr/>
        </p:nvSpPr>
        <p:spPr>
          <a:xfrm>
            <a:off x="555194" y="2831170"/>
            <a:ext cx="7772400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First, we need to know what the term-to-term rule is</a:t>
            </a:r>
          </a:p>
        </p:txBody>
      </p:sp>
      <p:sp>
        <p:nvSpPr>
          <p:cNvPr id="13" name="Title 3">
            <a:extLst>
              <a:ext uri="{FF2B5EF4-FFF2-40B4-BE49-F238E27FC236}">
                <a16:creationId xmlns:a16="http://schemas.microsoft.com/office/drawing/2014/main" id="{55B388C7-F6BB-4A9B-8049-8F512C215A21}"/>
              </a:ext>
            </a:extLst>
          </p:cNvPr>
          <p:cNvSpPr txBox="1">
            <a:spLocks/>
          </p:cNvSpPr>
          <p:nvPr/>
        </p:nvSpPr>
        <p:spPr>
          <a:xfrm>
            <a:off x="3288569" y="850252"/>
            <a:ext cx="571500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800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lang="en-US" sz="18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2CC11B5-10C0-4573-A71E-3BF67B3518C5}"/>
              </a:ext>
            </a:extLst>
          </p:cNvPr>
          <p:cNvSpPr txBox="1"/>
          <p:nvPr/>
        </p:nvSpPr>
        <p:spPr>
          <a:xfrm>
            <a:off x="567286" y="4190136"/>
            <a:ext cx="783564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1"/>
                </a:solidFill>
                <a:latin typeface="+mn-lt"/>
              </a:rPr>
              <a:t>To describe the sequence, we state the first term and the rule.</a:t>
            </a:r>
            <a:endParaRPr lang="en-GB" dirty="0">
              <a:latin typeface="+mn-lt"/>
            </a:endParaRPr>
          </a:p>
        </p:txBody>
      </p:sp>
      <p:sp>
        <p:nvSpPr>
          <p:cNvPr id="15" name="Arc 14">
            <a:extLst>
              <a:ext uri="{FF2B5EF4-FFF2-40B4-BE49-F238E27FC236}">
                <a16:creationId xmlns:a16="http://schemas.microsoft.com/office/drawing/2014/main" id="{67FA0C70-7D0F-4FAC-B305-2579F762E3FB}"/>
              </a:ext>
            </a:extLst>
          </p:cNvPr>
          <p:cNvSpPr/>
          <p:nvPr/>
        </p:nvSpPr>
        <p:spPr>
          <a:xfrm>
            <a:off x="3131097" y="1330103"/>
            <a:ext cx="593417" cy="558739"/>
          </a:xfrm>
          <a:prstGeom prst="arc">
            <a:avLst>
              <a:gd name="adj1" fmla="val 10981560"/>
              <a:gd name="adj2" fmla="val 0"/>
            </a:avLst>
          </a:prstGeom>
          <a:ln w="22225">
            <a:solidFill>
              <a:srgbClr val="FF66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itle 3">
            <a:extLst>
              <a:ext uri="{FF2B5EF4-FFF2-40B4-BE49-F238E27FC236}">
                <a16:creationId xmlns:a16="http://schemas.microsoft.com/office/drawing/2014/main" id="{D8896778-6C49-45C4-BC47-DC319F53F395}"/>
              </a:ext>
            </a:extLst>
          </p:cNvPr>
          <p:cNvSpPr txBox="1">
            <a:spLocks/>
          </p:cNvSpPr>
          <p:nvPr/>
        </p:nvSpPr>
        <p:spPr>
          <a:xfrm>
            <a:off x="3881986" y="817563"/>
            <a:ext cx="571500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800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lang="en-US" sz="18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7" name="Title 3">
            <a:extLst>
              <a:ext uri="{FF2B5EF4-FFF2-40B4-BE49-F238E27FC236}">
                <a16:creationId xmlns:a16="http://schemas.microsoft.com/office/drawing/2014/main" id="{F7AF62CB-88EC-40C6-896D-840ADC4A4314}"/>
              </a:ext>
            </a:extLst>
          </p:cNvPr>
          <p:cNvSpPr txBox="1">
            <a:spLocks/>
          </p:cNvSpPr>
          <p:nvPr/>
        </p:nvSpPr>
        <p:spPr>
          <a:xfrm>
            <a:off x="4526064" y="782138"/>
            <a:ext cx="571500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800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lang="en-US" sz="18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8" name="Arc 17">
            <a:extLst>
              <a:ext uri="{FF2B5EF4-FFF2-40B4-BE49-F238E27FC236}">
                <a16:creationId xmlns:a16="http://schemas.microsoft.com/office/drawing/2014/main" id="{51AB7FDC-4C77-407F-BFFE-5E51A8A76F14}"/>
              </a:ext>
            </a:extLst>
          </p:cNvPr>
          <p:cNvSpPr/>
          <p:nvPr/>
        </p:nvSpPr>
        <p:spPr>
          <a:xfrm>
            <a:off x="3789512" y="1288926"/>
            <a:ext cx="593417" cy="558739"/>
          </a:xfrm>
          <a:prstGeom prst="arc">
            <a:avLst>
              <a:gd name="adj1" fmla="val 10981560"/>
              <a:gd name="adj2" fmla="val 0"/>
            </a:avLst>
          </a:prstGeom>
          <a:ln w="22225">
            <a:solidFill>
              <a:srgbClr val="FF66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>
            <a:extLst>
              <a:ext uri="{FF2B5EF4-FFF2-40B4-BE49-F238E27FC236}">
                <a16:creationId xmlns:a16="http://schemas.microsoft.com/office/drawing/2014/main" id="{AE0AAC55-5DD0-49D3-A244-1E87B579E93E}"/>
              </a:ext>
            </a:extLst>
          </p:cNvPr>
          <p:cNvSpPr/>
          <p:nvPr/>
        </p:nvSpPr>
        <p:spPr>
          <a:xfrm>
            <a:off x="4441394" y="1299163"/>
            <a:ext cx="593417" cy="558739"/>
          </a:xfrm>
          <a:prstGeom prst="arc">
            <a:avLst>
              <a:gd name="adj1" fmla="val 10981560"/>
              <a:gd name="adj2" fmla="val 0"/>
            </a:avLst>
          </a:prstGeom>
          <a:ln w="22225">
            <a:solidFill>
              <a:srgbClr val="FF66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itle 3">
            <a:extLst>
              <a:ext uri="{FF2B5EF4-FFF2-40B4-BE49-F238E27FC236}">
                <a16:creationId xmlns:a16="http://schemas.microsoft.com/office/drawing/2014/main" id="{30B37BF8-291B-459C-B0B2-978E05A6D4AB}"/>
              </a:ext>
            </a:extLst>
          </p:cNvPr>
          <p:cNvSpPr txBox="1">
            <a:spLocks/>
          </p:cNvSpPr>
          <p:nvPr/>
        </p:nvSpPr>
        <p:spPr>
          <a:xfrm>
            <a:off x="498591" y="3659131"/>
            <a:ext cx="7909789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We can see that you multiply by 3 from one term to the next.</a:t>
            </a:r>
          </a:p>
        </p:txBody>
      </p:sp>
      <p:sp>
        <p:nvSpPr>
          <p:cNvPr id="21" name="Title 3">
            <a:extLst>
              <a:ext uri="{FF2B5EF4-FFF2-40B4-BE49-F238E27FC236}">
                <a16:creationId xmlns:a16="http://schemas.microsoft.com/office/drawing/2014/main" id="{2B82F11C-94BF-4E3B-A256-9537776B9AF0}"/>
              </a:ext>
            </a:extLst>
          </p:cNvPr>
          <p:cNvSpPr txBox="1">
            <a:spLocks/>
          </p:cNvSpPr>
          <p:nvPr/>
        </p:nvSpPr>
        <p:spPr>
          <a:xfrm>
            <a:off x="5184026" y="768854"/>
            <a:ext cx="571500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800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lang="en-US" sz="18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2548790A-B09E-4554-B845-0E3E9192E464}"/>
              </a:ext>
            </a:extLst>
          </p:cNvPr>
          <p:cNvSpPr/>
          <p:nvPr/>
        </p:nvSpPr>
        <p:spPr>
          <a:xfrm>
            <a:off x="5099356" y="1285879"/>
            <a:ext cx="593417" cy="558739"/>
          </a:xfrm>
          <a:prstGeom prst="arc">
            <a:avLst>
              <a:gd name="adj1" fmla="val 10981560"/>
              <a:gd name="adj2" fmla="val 0"/>
            </a:avLst>
          </a:prstGeom>
          <a:ln w="22225">
            <a:solidFill>
              <a:srgbClr val="FF66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itle 3">
            <a:extLst>
              <a:ext uri="{FF2B5EF4-FFF2-40B4-BE49-F238E27FC236}">
                <a16:creationId xmlns:a16="http://schemas.microsoft.com/office/drawing/2014/main" id="{3F6869EC-5E29-438E-9DBA-DBA2F30FAC8F}"/>
              </a:ext>
            </a:extLst>
          </p:cNvPr>
          <p:cNvSpPr txBox="1">
            <a:spLocks/>
          </p:cNvSpPr>
          <p:nvPr/>
        </p:nvSpPr>
        <p:spPr>
          <a:xfrm>
            <a:off x="5478392" y="1464456"/>
            <a:ext cx="832752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162,</a:t>
            </a:r>
          </a:p>
        </p:txBody>
      </p:sp>
      <p:sp>
        <p:nvSpPr>
          <p:cNvPr id="24" name="Title 3">
            <a:extLst>
              <a:ext uri="{FF2B5EF4-FFF2-40B4-BE49-F238E27FC236}">
                <a16:creationId xmlns:a16="http://schemas.microsoft.com/office/drawing/2014/main" id="{952E3AE4-9ED6-44B9-887B-2CE935D48683}"/>
              </a:ext>
            </a:extLst>
          </p:cNvPr>
          <p:cNvSpPr txBox="1">
            <a:spLocks/>
          </p:cNvSpPr>
          <p:nvPr/>
        </p:nvSpPr>
        <p:spPr>
          <a:xfrm>
            <a:off x="6022616" y="1586200"/>
            <a:ext cx="571500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25" name="Title 3">
            <a:extLst>
              <a:ext uri="{FF2B5EF4-FFF2-40B4-BE49-F238E27FC236}">
                <a16:creationId xmlns:a16="http://schemas.microsoft.com/office/drawing/2014/main" id="{0588A544-3394-4327-A492-926856298E2E}"/>
              </a:ext>
            </a:extLst>
          </p:cNvPr>
          <p:cNvSpPr txBox="1">
            <a:spLocks/>
          </p:cNvSpPr>
          <p:nvPr/>
        </p:nvSpPr>
        <p:spPr>
          <a:xfrm>
            <a:off x="2950898" y="1826994"/>
            <a:ext cx="571500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1600" baseline="-25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sz="1600" dirty="0">
              <a:solidFill>
                <a:srgbClr val="0070C0"/>
              </a:solidFill>
            </a:endParaRPr>
          </a:p>
        </p:txBody>
      </p:sp>
      <p:sp>
        <p:nvSpPr>
          <p:cNvPr id="26" name="Title 3">
            <a:extLst>
              <a:ext uri="{FF2B5EF4-FFF2-40B4-BE49-F238E27FC236}">
                <a16:creationId xmlns:a16="http://schemas.microsoft.com/office/drawing/2014/main" id="{9603D089-D9FA-463A-A2D8-ECCA9DF35F2B}"/>
              </a:ext>
            </a:extLst>
          </p:cNvPr>
          <p:cNvSpPr txBox="1">
            <a:spLocks/>
          </p:cNvSpPr>
          <p:nvPr/>
        </p:nvSpPr>
        <p:spPr>
          <a:xfrm>
            <a:off x="3651379" y="1836179"/>
            <a:ext cx="571500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1600" baseline="-25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1600" dirty="0">
              <a:solidFill>
                <a:srgbClr val="0070C0"/>
              </a:solidFill>
            </a:endParaRPr>
          </a:p>
        </p:txBody>
      </p:sp>
      <p:sp>
        <p:nvSpPr>
          <p:cNvPr id="27" name="Title 3">
            <a:extLst>
              <a:ext uri="{FF2B5EF4-FFF2-40B4-BE49-F238E27FC236}">
                <a16:creationId xmlns:a16="http://schemas.microsoft.com/office/drawing/2014/main" id="{212CB598-045B-494B-A52F-1BAA9616E5F5}"/>
              </a:ext>
            </a:extLst>
          </p:cNvPr>
          <p:cNvSpPr txBox="1">
            <a:spLocks/>
          </p:cNvSpPr>
          <p:nvPr/>
        </p:nvSpPr>
        <p:spPr>
          <a:xfrm>
            <a:off x="4253297" y="1878332"/>
            <a:ext cx="571500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1600" baseline="-25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sz="1600" dirty="0">
              <a:solidFill>
                <a:srgbClr val="0070C0"/>
              </a:solidFill>
            </a:endParaRPr>
          </a:p>
        </p:txBody>
      </p:sp>
      <p:sp>
        <p:nvSpPr>
          <p:cNvPr id="28" name="Title 3">
            <a:extLst>
              <a:ext uri="{FF2B5EF4-FFF2-40B4-BE49-F238E27FC236}">
                <a16:creationId xmlns:a16="http://schemas.microsoft.com/office/drawing/2014/main" id="{F20727BC-12F5-46FA-A3A4-00BB05FB7EC6}"/>
              </a:ext>
            </a:extLst>
          </p:cNvPr>
          <p:cNvSpPr txBox="1">
            <a:spLocks/>
          </p:cNvSpPr>
          <p:nvPr/>
        </p:nvSpPr>
        <p:spPr>
          <a:xfrm>
            <a:off x="4898276" y="1878332"/>
            <a:ext cx="571500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1600" baseline="-25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 sz="1600" dirty="0">
              <a:solidFill>
                <a:srgbClr val="0070C0"/>
              </a:solidFill>
            </a:endParaRPr>
          </a:p>
        </p:txBody>
      </p:sp>
      <p:sp>
        <p:nvSpPr>
          <p:cNvPr id="29" name="Title 3">
            <a:extLst>
              <a:ext uri="{FF2B5EF4-FFF2-40B4-BE49-F238E27FC236}">
                <a16:creationId xmlns:a16="http://schemas.microsoft.com/office/drawing/2014/main" id="{7A92826A-C930-412E-A3C8-758CE5C114DA}"/>
              </a:ext>
            </a:extLst>
          </p:cNvPr>
          <p:cNvSpPr txBox="1">
            <a:spLocks/>
          </p:cNvSpPr>
          <p:nvPr/>
        </p:nvSpPr>
        <p:spPr>
          <a:xfrm>
            <a:off x="5443168" y="1888842"/>
            <a:ext cx="571500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1600" baseline="-25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en-US" sz="1600" dirty="0">
              <a:solidFill>
                <a:srgbClr val="0070C0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B13EC1E-390A-4CC4-97DF-837E939EE914}"/>
              </a:ext>
            </a:extLst>
          </p:cNvPr>
          <p:cNvSpPr txBox="1"/>
          <p:nvPr/>
        </p:nvSpPr>
        <p:spPr>
          <a:xfrm>
            <a:off x="571433" y="2450703"/>
            <a:ext cx="742956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1"/>
                </a:solidFill>
                <a:latin typeface="+mn-lt"/>
              </a:rPr>
              <a:t>Write a rule to describe the sequence.</a:t>
            </a:r>
            <a:endParaRPr lang="en-GB" dirty="0">
              <a:latin typeface="+mn-lt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F0005BB-297B-4D34-B0B7-C9CC7567F32F}"/>
              </a:ext>
            </a:extLst>
          </p:cNvPr>
          <p:cNvSpPr txBox="1"/>
          <p:nvPr/>
        </p:nvSpPr>
        <p:spPr>
          <a:xfrm>
            <a:off x="567286" y="5038714"/>
            <a:ext cx="819571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  <a:latin typeface="+mn-lt"/>
              </a:rPr>
              <a:t>Start with 2, then multiply by 3 each time to get the next term</a:t>
            </a:r>
            <a:endParaRPr lang="en-GB" dirty="0">
              <a:solidFill>
                <a:srgbClr val="0070C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75569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"/>
                            </p:stCondLst>
                            <p:childTnLst>
                              <p:par>
                                <p:cTn id="73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 animBg="1"/>
      <p:bldP spid="12" grpId="0" animBg="1"/>
      <p:bldP spid="13" grpId="0" animBg="1"/>
      <p:bldP spid="14" grpId="0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2" grpId="0" animBg="1"/>
      <p:bldP spid="23" grpId="0" animBg="1"/>
      <p:bldP spid="24" grpId="0" animBg="1"/>
      <p:bldP spid="29" grpId="0" animBg="1"/>
      <p:bldP spid="30" grpId="0"/>
      <p:bldP spid="3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>
            <a:hlinkClick r:id="rId3"/>
            <a:extLst>
              <a:ext uri="{FF2B5EF4-FFF2-40B4-BE49-F238E27FC236}">
                <a16:creationId xmlns:a16="http://schemas.microsoft.com/office/drawing/2014/main" id="{5DFABBB0-5264-4272-B70E-0C53358564BD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>
            <a:hlinkClick r:id="rId3"/>
            <a:extLst>
              <a:ext uri="{FF2B5EF4-FFF2-40B4-BE49-F238E27FC236}">
                <a16:creationId xmlns:a16="http://schemas.microsoft.com/office/drawing/2014/main" id="{23ACAF55-6140-4844-8D28-22F45E099157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3B88335-F11F-4C14-AE7C-0D1BFAFC6851}"/>
              </a:ext>
            </a:extLst>
          </p:cNvPr>
          <p:cNvSpPr txBox="1">
            <a:spLocks/>
          </p:cNvSpPr>
          <p:nvPr/>
        </p:nvSpPr>
        <p:spPr>
          <a:xfrm>
            <a:off x="228600" y="69806"/>
            <a:ext cx="7772400" cy="654094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>
            <a:normAutofit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/>
              <a:t>Sequences and rules</a:t>
            </a:r>
            <a:endParaRPr lang="en-US" dirty="0"/>
          </a:p>
        </p:txBody>
      </p:sp>
      <p:sp>
        <p:nvSpPr>
          <p:cNvPr id="5" name="Title 3">
            <a:extLst>
              <a:ext uri="{FF2B5EF4-FFF2-40B4-BE49-F238E27FC236}">
                <a16:creationId xmlns:a16="http://schemas.microsoft.com/office/drawing/2014/main" id="{57D20E8C-B3D8-47FB-A73B-56004283BC22}"/>
              </a:ext>
            </a:extLst>
          </p:cNvPr>
          <p:cNvSpPr txBox="1">
            <a:spLocks/>
          </p:cNvSpPr>
          <p:nvPr/>
        </p:nvSpPr>
        <p:spPr>
          <a:xfrm>
            <a:off x="608602" y="562020"/>
            <a:ext cx="3763541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1"/>
                </a:solidFill>
              </a:rPr>
              <a:t>Look at this sequence</a:t>
            </a:r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FBD57804-268E-4A46-9D2F-207F26363C74}"/>
              </a:ext>
            </a:extLst>
          </p:cNvPr>
          <p:cNvSpPr txBox="1">
            <a:spLocks/>
          </p:cNvSpPr>
          <p:nvPr/>
        </p:nvSpPr>
        <p:spPr>
          <a:xfrm>
            <a:off x="528827" y="5979175"/>
            <a:ext cx="3585973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What is the next term?</a:t>
            </a:r>
          </a:p>
        </p:txBody>
      </p:sp>
      <p:sp>
        <p:nvSpPr>
          <p:cNvPr id="7" name="Title 3">
            <a:extLst>
              <a:ext uri="{FF2B5EF4-FFF2-40B4-BE49-F238E27FC236}">
                <a16:creationId xmlns:a16="http://schemas.microsoft.com/office/drawing/2014/main" id="{764B7403-59B2-4BD9-8755-EAE78DB9C237}"/>
              </a:ext>
            </a:extLst>
          </p:cNvPr>
          <p:cNvSpPr txBox="1">
            <a:spLocks/>
          </p:cNvSpPr>
          <p:nvPr/>
        </p:nvSpPr>
        <p:spPr>
          <a:xfrm>
            <a:off x="1728654" y="1545807"/>
            <a:ext cx="571500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1,</a:t>
            </a:r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BF74668D-36EE-4D3C-AAEE-0232BA39B873}"/>
              </a:ext>
            </a:extLst>
          </p:cNvPr>
          <p:cNvSpPr txBox="1">
            <a:spLocks/>
          </p:cNvSpPr>
          <p:nvPr/>
        </p:nvSpPr>
        <p:spPr>
          <a:xfrm>
            <a:off x="2372399" y="1547160"/>
            <a:ext cx="571500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1,</a:t>
            </a:r>
          </a:p>
        </p:txBody>
      </p:sp>
      <p:sp>
        <p:nvSpPr>
          <p:cNvPr id="9" name="Title 3">
            <a:extLst>
              <a:ext uri="{FF2B5EF4-FFF2-40B4-BE49-F238E27FC236}">
                <a16:creationId xmlns:a16="http://schemas.microsoft.com/office/drawing/2014/main" id="{E123F6C6-3574-4BF2-9576-F12FAAB562D5}"/>
              </a:ext>
            </a:extLst>
          </p:cNvPr>
          <p:cNvSpPr txBox="1">
            <a:spLocks/>
          </p:cNvSpPr>
          <p:nvPr/>
        </p:nvSpPr>
        <p:spPr>
          <a:xfrm>
            <a:off x="2951176" y="1547160"/>
            <a:ext cx="571500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2,</a:t>
            </a:r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9724B0A2-5555-4A2F-A50E-0B09A17B0243}"/>
              </a:ext>
            </a:extLst>
          </p:cNvPr>
          <p:cNvSpPr txBox="1">
            <a:spLocks/>
          </p:cNvSpPr>
          <p:nvPr/>
        </p:nvSpPr>
        <p:spPr>
          <a:xfrm>
            <a:off x="3568968" y="1538160"/>
            <a:ext cx="658103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3,</a:t>
            </a:r>
          </a:p>
        </p:txBody>
      </p:sp>
      <p:sp>
        <p:nvSpPr>
          <p:cNvPr id="11" name="Title 3">
            <a:extLst>
              <a:ext uri="{FF2B5EF4-FFF2-40B4-BE49-F238E27FC236}">
                <a16:creationId xmlns:a16="http://schemas.microsoft.com/office/drawing/2014/main" id="{494FE016-BF0D-41BA-A677-A66C7CCD6869}"/>
              </a:ext>
            </a:extLst>
          </p:cNvPr>
          <p:cNvSpPr txBox="1">
            <a:spLocks/>
          </p:cNvSpPr>
          <p:nvPr/>
        </p:nvSpPr>
        <p:spPr>
          <a:xfrm>
            <a:off x="5536469" y="1558704"/>
            <a:ext cx="571500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F04825E5-7380-4321-9C8E-B83886D27E33}"/>
              </a:ext>
            </a:extLst>
          </p:cNvPr>
          <p:cNvSpPr txBox="1">
            <a:spLocks/>
          </p:cNvSpPr>
          <p:nvPr/>
        </p:nvSpPr>
        <p:spPr>
          <a:xfrm>
            <a:off x="567286" y="3101417"/>
            <a:ext cx="7772400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First, we need to know what the term-to-term rule is</a:t>
            </a:r>
          </a:p>
        </p:txBody>
      </p:sp>
      <p:sp>
        <p:nvSpPr>
          <p:cNvPr id="13" name="Title 3">
            <a:extLst>
              <a:ext uri="{FF2B5EF4-FFF2-40B4-BE49-F238E27FC236}">
                <a16:creationId xmlns:a16="http://schemas.microsoft.com/office/drawing/2014/main" id="{55B388C7-F6BB-4A9B-8049-8F512C215A21}"/>
              </a:ext>
            </a:extLst>
          </p:cNvPr>
          <p:cNvSpPr txBox="1">
            <a:spLocks/>
          </p:cNvSpPr>
          <p:nvPr/>
        </p:nvSpPr>
        <p:spPr>
          <a:xfrm>
            <a:off x="3147836" y="850040"/>
            <a:ext cx="571500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800" dirty="0">
                <a:solidFill>
                  <a:srgbClr val="FF0000"/>
                </a:solidFill>
              </a:rPr>
              <a:t>1+2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2CC11B5-10C0-4573-A71E-3BF67B3518C5}"/>
              </a:ext>
            </a:extLst>
          </p:cNvPr>
          <p:cNvSpPr txBox="1"/>
          <p:nvPr/>
        </p:nvSpPr>
        <p:spPr>
          <a:xfrm>
            <a:off x="567286" y="4616592"/>
            <a:ext cx="783564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1"/>
                </a:solidFill>
                <a:latin typeface="+mn-lt"/>
              </a:rPr>
              <a:t>To describe the sequence, we state the first term and the rule.</a:t>
            </a:r>
            <a:endParaRPr lang="en-GB" dirty="0">
              <a:latin typeface="+mn-lt"/>
            </a:endParaRPr>
          </a:p>
        </p:txBody>
      </p:sp>
      <p:sp>
        <p:nvSpPr>
          <p:cNvPr id="15" name="Arc 14">
            <a:extLst>
              <a:ext uri="{FF2B5EF4-FFF2-40B4-BE49-F238E27FC236}">
                <a16:creationId xmlns:a16="http://schemas.microsoft.com/office/drawing/2014/main" id="{67FA0C70-7D0F-4FAC-B305-2579F762E3FB}"/>
              </a:ext>
            </a:extLst>
          </p:cNvPr>
          <p:cNvSpPr/>
          <p:nvPr/>
        </p:nvSpPr>
        <p:spPr>
          <a:xfrm>
            <a:off x="3131097" y="1330103"/>
            <a:ext cx="593417" cy="558739"/>
          </a:xfrm>
          <a:prstGeom prst="arc">
            <a:avLst>
              <a:gd name="adj1" fmla="val 10981560"/>
              <a:gd name="adj2" fmla="val 0"/>
            </a:avLst>
          </a:prstGeom>
          <a:ln w="22225">
            <a:solidFill>
              <a:srgbClr val="FF66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itle 3">
            <a:extLst>
              <a:ext uri="{FF2B5EF4-FFF2-40B4-BE49-F238E27FC236}">
                <a16:creationId xmlns:a16="http://schemas.microsoft.com/office/drawing/2014/main" id="{D8896778-6C49-45C4-BC47-DC319F53F395}"/>
              </a:ext>
            </a:extLst>
          </p:cNvPr>
          <p:cNvSpPr txBox="1">
            <a:spLocks/>
          </p:cNvSpPr>
          <p:nvPr/>
        </p:nvSpPr>
        <p:spPr>
          <a:xfrm>
            <a:off x="3810976" y="817372"/>
            <a:ext cx="571500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 fontScale="92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800" dirty="0">
                <a:solidFill>
                  <a:srgbClr val="FF0000"/>
                </a:solidFill>
              </a:rPr>
              <a:t>2+3</a:t>
            </a:r>
          </a:p>
        </p:txBody>
      </p:sp>
      <p:sp>
        <p:nvSpPr>
          <p:cNvPr id="17" name="Title 3">
            <a:extLst>
              <a:ext uri="{FF2B5EF4-FFF2-40B4-BE49-F238E27FC236}">
                <a16:creationId xmlns:a16="http://schemas.microsoft.com/office/drawing/2014/main" id="{F7AF62CB-88EC-40C6-896D-840ADC4A4314}"/>
              </a:ext>
            </a:extLst>
          </p:cNvPr>
          <p:cNvSpPr txBox="1">
            <a:spLocks/>
          </p:cNvSpPr>
          <p:nvPr/>
        </p:nvSpPr>
        <p:spPr>
          <a:xfrm>
            <a:off x="4441394" y="796004"/>
            <a:ext cx="647176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800" dirty="0">
                <a:solidFill>
                  <a:srgbClr val="FF0000"/>
                </a:solidFill>
              </a:rPr>
              <a:t>3+5</a:t>
            </a:r>
          </a:p>
        </p:txBody>
      </p:sp>
      <p:sp>
        <p:nvSpPr>
          <p:cNvPr id="18" name="Arc 17">
            <a:extLst>
              <a:ext uri="{FF2B5EF4-FFF2-40B4-BE49-F238E27FC236}">
                <a16:creationId xmlns:a16="http://schemas.microsoft.com/office/drawing/2014/main" id="{51AB7FDC-4C77-407F-BFFE-5E51A8A76F14}"/>
              </a:ext>
            </a:extLst>
          </p:cNvPr>
          <p:cNvSpPr/>
          <p:nvPr/>
        </p:nvSpPr>
        <p:spPr>
          <a:xfrm>
            <a:off x="3789512" y="1288926"/>
            <a:ext cx="593417" cy="558739"/>
          </a:xfrm>
          <a:prstGeom prst="arc">
            <a:avLst>
              <a:gd name="adj1" fmla="val 10981560"/>
              <a:gd name="adj2" fmla="val 0"/>
            </a:avLst>
          </a:prstGeom>
          <a:ln w="22225">
            <a:solidFill>
              <a:srgbClr val="FF66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>
            <a:extLst>
              <a:ext uri="{FF2B5EF4-FFF2-40B4-BE49-F238E27FC236}">
                <a16:creationId xmlns:a16="http://schemas.microsoft.com/office/drawing/2014/main" id="{AE0AAC55-5DD0-49D3-A244-1E87B579E93E}"/>
              </a:ext>
            </a:extLst>
          </p:cNvPr>
          <p:cNvSpPr/>
          <p:nvPr/>
        </p:nvSpPr>
        <p:spPr>
          <a:xfrm>
            <a:off x="4441394" y="1299163"/>
            <a:ext cx="593417" cy="558739"/>
          </a:xfrm>
          <a:prstGeom prst="arc">
            <a:avLst>
              <a:gd name="adj1" fmla="val 10981560"/>
              <a:gd name="adj2" fmla="val 0"/>
            </a:avLst>
          </a:prstGeom>
          <a:ln w="22225">
            <a:solidFill>
              <a:srgbClr val="FF66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itle 3">
            <a:extLst>
              <a:ext uri="{FF2B5EF4-FFF2-40B4-BE49-F238E27FC236}">
                <a16:creationId xmlns:a16="http://schemas.microsoft.com/office/drawing/2014/main" id="{30B37BF8-291B-459C-B0B2-978E05A6D4AB}"/>
              </a:ext>
            </a:extLst>
          </p:cNvPr>
          <p:cNvSpPr txBox="1">
            <a:spLocks/>
          </p:cNvSpPr>
          <p:nvPr/>
        </p:nvSpPr>
        <p:spPr>
          <a:xfrm>
            <a:off x="498591" y="3659131"/>
            <a:ext cx="4685435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The first two terms are 1 and 1</a:t>
            </a:r>
          </a:p>
        </p:txBody>
      </p:sp>
      <p:sp>
        <p:nvSpPr>
          <p:cNvPr id="21" name="Title 3">
            <a:extLst>
              <a:ext uri="{FF2B5EF4-FFF2-40B4-BE49-F238E27FC236}">
                <a16:creationId xmlns:a16="http://schemas.microsoft.com/office/drawing/2014/main" id="{2B82F11C-94BF-4E3B-A256-9537776B9AF0}"/>
              </a:ext>
            </a:extLst>
          </p:cNvPr>
          <p:cNvSpPr txBox="1">
            <a:spLocks/>
          </p:cNvSpPr>
          <p:nvPr/>
        </p:nvSpPr>
        <p:spPr>
          <a:xfrm>
            <a:off x="5114117" y="796004"/>
            <a:ext cx="658102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800" dirty="0">
                <a:solidFill>
                  <a:srgbClr val="FF0000"/>
                </a:solidFill>
              </a:rPr>
              <a:t>5+8</a:t>
            </a:r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2548790A-B09E-4554-B845-0E3E9192E464}"/>
              </a:ext>
            </a:extLst>
          </p:cNvPr>
          <p:cNvSpPr/>
          <p:nvPr/>
        </p:nvSpPr>
        <p:spPr>
          <a:xfrm>
            <a:off x="5099356" y="1285879"/>
            <a:ext cx="593417" cy="558739"/>
          </a:xfrm>
          <a:prstGeom prst="arc">
            <a:avLst>
              <a:gd name="adj1" fmla="val 10981560"/>
              <a:gd name="adj2" fmla="val 0"/>
            </a:avLst>
          </a:prstGeom>
          <a:ln w="22225">
            <a:solidFill>
              <a:srgbClr val="FF66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itle 3">
            <a:extLst>
              <a:ext uri="{FF2B5EF4-FFF2-40B4-BE49-F238E27FC236}">
                <a16:creationId xmlns:a16="http://schemas.microsoft.com/office/drawing/2014/main" id="{3F6869EC-5E29-438E-9DBA-DBA2F30FAC8F}"/>
              </a:ext>
            </a:extLst>
          </p:cNvPr>
          <p:cNvSpPr txBox="1">
            <a:spLocks/>
          </p:cNvSpPr>
          <p:nvPr/>
        </p:nvSpPr>
        <p:spPr>
          <a:xfrm>
            <a:off x="5478392" y="1464456"/>
            <a:ext cx="658103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13,</a:t>
            </a:r>
          </a:p>
        </p:txBody>
      </p:sp>
      <p:sp>
        <p:nvSpPr>
          <p:cNvPr id="24" name="Title 3">
            <a:extLst>
              <a:ext uri="{FF2B5EF4-FFF2-40B4-BE49-F238E27FC236}">
                <a16:creationId xmlns:a16="http://schemas.microsoft.com/office/drawing/2014/main" id="{952E3AE4-9ED6-44B9-887B-2CE935D48683}"/>
              </a:ext>
            </a:extLst>
          </p:cNvPr>
          <p:cNvSpPr txBox="1">
            <a:spLocks/>
          </p:cNvSpPr>
          <p:nvPr/>
        </p:nvSpPr>
        <p:spPr>
          <a:xfrm>
            <a:off x="6022616" y="1586200"/>
            <a:ext cx="571500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25" name="Title 3">
            <a:extLst>
              <a:ext uri="{FF2B5EF4-FFF2-40B4-BE49-F238E27FC236}">
                <a16:creationId xmlns:a16="http://schemas.microsoft.com/office/drawing/2014/main" id="{0588A544-3394-4327-A492-926856298E2E}"/>
              </a:ext>
            </a:extLst>
          </p:cNvPr>
          <p:cNvSpPr txBox="1">
            <a:spLocks/>
          </p:cNvSpPr>
          <p:nvPr/>
        </p:nvSpPr>
        <p:spPr>
          <a:xfrm>
            <a:off x="1684010" y="1855982"/>
            <a:ext cx="571500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1600" baseline="-25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sz="1600" dirty="0">
              <a:solidFill>
                <a:srgbClr val="0070C0"/>
              </a:solidFill>
            </a:endParaRPr>
          </a:p>
        </p:txBody>
      </p:sp>
      <p:sp>
        <p:nvSpPr>
          <p:cNvPr id="26" name="Title 3">
            <a:extLst>
              <a:ext uri="{FF2B5EF4-FFF2-40B4-BE49-F238E27FC236}">
                <a16:creationId xmlns:a16="http://schemas.microsoft.com/office/drawing/2014/main" id="{9603D089-D9FA-463A-A2D8-ECCA9DF35F2B}"/>
              </a:ext>
            </a:extLst>
          </p:cNvPr>
          <p:cNvSpPr txBox="1">
            <a:spLocks/>
          </p:cNvSpPr>
          <p:nvPr/>
        </p:nvSpPr>
        <p:spPr>
          <a:xfrm>
            <a:off x="2384491" y="1865167"/>
            <a:ext cx="571500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1600" baseline="-25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1600" dirty="0">
              <a:solidFill>
                <a:srgbClr val="0070C0"/>
              </a:solidFill>
            </a:endParaRPr>
          </a:p>
        </p:txBody>
      </p:sp>
      <p:sp>
        <p:nvSpPr>
          <p:cNvPr id="27" name="Title 3">
            <a:extLst>
              <a:ext uri="{FF2B5EF4-FFF2-40B4-BE49-F238E27FC236}">
                <a16:creationId xmlns:a16="http://schemas.microsoft.com/office/drawing/2014/main" id="{212CB598-045B-494B-A52F-1BAA9616E5F5}"/>
              </a:ext>
            </a:extLst>
          </p:cNvPr>
          <p:cNvSpPr txBox="1">
            <a:spLocks/>
          </p:cNvSpPr>
          <p:nvPr/>
        </p:nvSpPr>
        <p:spPr>
          <a:xfrm>
            <a:off x="2986409" y="1907320"/>
            <a:ext cx="571500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1600" baseline="-25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sz="1600" dirty="0">
              <a:solidFill>
                <a:srgbClr val="0070C0"/>
              </a:solidFill>
            </a:endParaRPr>
          </a:p>
        </p:txBody>
      </p:sp>
      <p:sp>
        <p:nvSpPr>
          <p:cNvPr id="28" name="Title 3">
            <a:extLst>
              <a:ext uri="{FF2B5EF4-FFF2-40B4-BE49-F238E27FC236}">
                <a16:creationId xmlns:a16="http://schemas.microsoft.com/office/drawing/2014/main" id="{F20727BC-12F5-46FA-A3A4-00BB05FB7EC6}"/>
              </a:ext>
            </a:extLst>
          </p:cNvPr>
          <p:cNvSpPr txBox="1">
            <a:spLocks/>
          </p:cNvSpPr>
          <p:nvPr/>
        </p:nvSpPr>
        <p:spPr>
          <a:xfrm>
            <a:off x="3631388" y="1907320"/>
            <a:ext cx="571500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1600" baseline="-25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 sz="1600" dirty="0">
              <a:solidFill>
                <a:srgbClr val="0070C0"/>
              </a:solidFill>
            </a:endParaRPr>
          </a:p>
        </p:txBody>
      </p:sp>
      <p:sp>
        <p:nvSpPr>
          <p:cNvPr id="29" name="Title 3">
            <a:extLst>
              <a:ext uri="{FF2B5EF4-FFF2-40B4-BE49-F238E27FC236}">
                <a16:creationId xmlns:a16="http://schemas.microsoft.com/office/drawing/2014/main" id="{7A92826A-C930-412E-A3C8-758CE5C114DA}"/>
              </a:ext>
            </a:extLst>
          </p:cNvPr>
          <p:cNvSpPr txBox="1">
            <a:spLocks/>
          </p:cNvSpPr>
          <p:nvPr/>
        </p:nvSpPr>
        <p:spPr>
          <a:xfrm>
            <a:off x="5443168" y="1888842"/>
            <a:ext cx="571500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1600" baseline="-25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en-US" sz="1600" dirty="0">
              <a:solidFill>
                <a:srgbClr val="0070C0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B13EC1E-390A-4CC4-97DF-837E939EE914}"/>
              </a:ext>
            </a:extLst>
          </p:cNvPr>
          <p:cNvSpPr txBox="1"/>
          <p:nvPr/>
        </p:nvSpPr>
        <p:spPr>
          <a:xfrm>
            <a:off x="571432" y="2661197"/>
            <a:ext cx="742956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1"/>
                </a:solidFill>
                <a:latin typeface="+mn-lt"/>
              </a:rPr>
              <a:t>Write a rule to describe the sequence.</a:t>
            </a:r>
            <a:endParaRPr lang="en-GB" dirty="0">
              <a:latin typeface="+mn-lt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F0005BB-297B-4D34-B0B7-C9CC7567F32F}"/>
              </a:ext>
            </a:extLst>
          </p:cNvPr>
          <p:cNvSpPr txBox="1"/>
          <p:nvPr/>
        </p:nvSpPr>
        <p:spPr>
          <a:xfrm>
            <a:off x="577753" y="5311922"/>
            <a:ext cx="819571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  <a:latin typeface="+mn-lt"/>
              </a:rPr>
              <a:t>Start with 1, </a:t>
            </a:r>
            <a:r>
              <a:rPr lang="en-US" dirty="0">
                <a:solidFill>
                  <a:srgbClr val="0070C0"/>
                </a:solidFill>
                <a:latin typeface="+mn-lt"/>
              </a:rPr>
              <a:t>each term thereafter is the sum of the previous two terms</a:t>
            </a:r>
            <a:endParaRPr lang="en-GB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33" name="Title 3">
            <a:extLst>
              <a:ext uri="{FF2B5EF4-FFF2-40B4-BE49-F238E27FC236}">
                <a16:creationId xmlns:a16="http://schemas.microsoft.com/office/drawing/2014/main" id="{827543D9-EC41-4407-B305-DB5217C9E514}"/>
              </a:ext>
            </a:extLst>
          </p:cNvPr>
          <p:cNvSpPr txBox="1">
            <a:spLocks/>
          </p:cNvSpPr>
          <p:nvPr/>
        </p:nvSpPr>
        <p:spPr>
          <a:xfrm>
            <a:off x="4213248" y="1538160"/>
            <a:ext cx="658103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5,</a:t>
            </a:r>
          </a:p>
        </p:txBody>
      </p:sp>
      <p:sp>
        <p:nvSpPr>
          <p:cNvPr id="34" name="Title 3">
            <a:extLst>
              <a:ext uri="{FF2B5EF4-FFF2-40B4-BE49-F238E27FC236}">
                <a16:creationId xmlns:a16="http://schemas.microsoft.com/office/drawing/2014/main" id="{B6AF695D-8BB5-4D37-9F23-4B44357368C0}"/>
              </a:ext>
            </a:extLst>
          </p:cNvPr>
          <p:cNvSpPr txBox="1">
            <a:spLocks/>
          </p:cNvSpPr>
          <p:nvPr/>
        </p:nvSpPr>
        <p:spPr>
          <a:xfrm>
            <a:off x="4275668" y="1907320"/>
            <a:ext cx="571500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1600" baseline="-25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en-US" sz="1600" dirty="0">
              <a:solidFill>
                <a:srgbClr val="0070C0"/>
              </a:solidFill>
            </a:endParaRPr>
          </a:p>
        </p:txBody>
      </p:sp>
      <p:sp>
        <p:nvSpPr>
          <p:cNvPr id="35" name="Title 3">
            <a:extLst>
              <a:ext uri="{FF2B5EF4-FFF2-40B4-BE49-F238E27FC236}">
                <a16:creationId xmlns:a16="http://schemas.microsoft.com/office/drawing/2014/main" id="{499FF850-4753-4C6D-9D18-89CAD2F87B8C}"/>
              </a:ext>
            </a:extLst>
          </p:cNvPr>
          <p:cNvSpPr txBox="1">
            <a:spLocks/>
          </p:cNvSpPr>
          <p:nvPr/>
        </p:nvSpPr>
        <p:spPr>
          <a:xfrm>
            <a:off x="4846739" y="1535516"/>
            <a:ext cx="658103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8,</a:t>
            </a:r>
          </a:p>
        </p:txBody>
      </p:sp>
      <p:sp>
        <p:nvSpPr>
          <p:cNvPr id="37" name="Title 3">
            <a:extLst>
              <a:ext uri="{FF2B5EF4-FFF2-40B4-BE49-F238E27FC236}">
                <a16:creationId xmlns:a16="http://schemas.microsoft.com/office/drawing/2014/main" id="{576C0BA6-5B38-4AD3-9F1A-B7D21898B867}"/>
              </a:ext>
            </a:extLst>
          </p:cNvPr>
          <p:cNvSpPr txBox="1">
            <a:spLocks/>
          </p:cNvSpPr>
          <p:nvPr/>
        </p:nvSpPr>
        <p:spPr>
          <a:xfrm>
            <a:off x="4909159" y="1904676"/>
            <a:ext cx="571500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1600" baseline="-25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en-US" sz="1600" dirty="0">
              <a:solidFill>
                <a:srgbClr val="0070C0"/>
              </a:solidFill>
            </a:endParaRPr>
          </a:p>
        </p:txBody>
      </p:sp>
      <p:sp>
        <p:nvSpPr>
          <p:cNvPr id="38" name="Title 3">
            <a:extLst>
              <a:ext uri="{FF2B5EF4-FFF2-40B4-BE49-F238E27FC236}">
                <a16:creationId xmlns:a16="http://schemas.microsoft.com/office/drawing/2014/main" id="{D55AB02C-9AD0-4160-80FD-6074E346418C}"/>
              </a:ext>
            </a:extLst>
          </p:cNvPr>
          <p:cNvSpPr txBox="1">
            <a:spLocks/>
          </p:cNvSpPr>
          <p:nvPr/>
        </p:nvSpPr>
        <p:spPr>
          <a:xfrm>
            <a:off x="494594" y="4078689"/>
            <a:ext cx="8649406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Each term thereafter is the sum of the previous two terms</a:t>
            </a:r>
          </a:p>
        </p:txBody>
      </p:sp>
      <p:sp>
        <p:nvSpPr>
          <p:cNvPr id="39" name="Title 3">
            <a:extLst>
              <a:ext uri="{FF2B5EF4-FFF2-40B4-BE49-F238E27FC236}">
                <a16:creationId xmlns:a16="http://schemas.microsoft.com/office/drawing/2014/main" id="{9F1964B1-55D7-4C32-93B7-F9F2CA8F244C}"/>
              </a:ext>
            </a:extLst>
          </p:cNvPr>
          <p:cNvSpPr txBox="1">
            <a:spLocks/>
          </p:cNvSpPr>
          <p:nvPr/>
        </p:nvSpPr>
        <p:spPr>
          <a:xfrm>
            <a:off x="2552697" y="878825"/>
            <a:ext cx="571500" cy="5524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800" dirty="0">
                <a:solidFill>
                  <a:srgbClr val="FF0000"/>
                </a:solidFill>
              </a:rPr>
              <a:t>1+1</a:t>
            </a:r>
          </a:p>
        </p:txBody>
      </p:sp>
      <p:sp>
        <p:nvSpPr>
          <p:cNvPr id="40" name="Arc 39">
            <a:extLst>
              <a:ext uri="{FF2B5EF4-FFF2-40B4-BE49-F238E27FC236}">
                <a16:creationId xmlns:a16="http://schemas.microsoft.com/office/drawing/2014/main" id="{3B1469A9-5438-4DBC-A452-1B4E609D32EF}"/>
              </a:ext>
            </a:extLst>
          </p:cNvPr>
          <p:cNvSpPr/>
          <p:nvPr/>
        </p:nvSpPr>
        <p:spPr>
          <a:xfrm>
            <a:off x="2537680" y="1357647"/>
            <a:ext cx="593417" cy="558739"/>
          </a:xfrm>
          <a:prstGeom prst="arc">
            <a:avLst>
              <a:gd name="adj1" fmla="val 10981560"/>
              <a:gd name="adj2" fmla="val 0"/>
            </a:avLst>
          </a:prstGeom>
          <a:ln w="22225">
            <a:solidFill>
              <a:srgbClr val="FF66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FE5BAF78-0A1C-45FD-BD57-7395BD554A19}"/>
              </a:ext>
            </a:extLst>
          </p:cNvPr>
          <p:cNvSpPr/>
          <p:nvPr/>
        </p:nvSpPr>
        <p:spPr>
          <a:xfrm>
            <a:off x="1728654" y="1578532"/>
            <a:ext cx="944822" cy="461665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9554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00"/>
                            </p:stCondLst>
                            <p:childTnLst>
                              <p:par>
                                <p:cTn id="90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 animBg="1"/>
      <p:bldP spid="12" grpId="0" animBg="1"/>
      <p:bldP spid="13" grpId="0" animBg="1"/>
      <p:bldP spid="14" grpId="0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2" grpId="0" animBg="1"/>
      <p:bldP spid="23" grpId="0" animBg="1"/>
      <p:bldP spid="24" grpId="0" animBg="1"/>
      <p:bldP spid="29" grpId="0" animBg="1"/>
      <p:bldP spid="30" grpId="0"/>
      <p:bldP spid="31" grpId="0"/>
      <p:bldP spid="38" grpId="0" animBg="1"/>
      <p:bldP spid="39" grpId="0" animBg="1"/>
      <p:bldP spid="40" grpId="0" animBg="1"/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>
            <a:hlinkClick r:id="rId3"/>
            <a:extLst>
              <a:ext uri="{FF2B5EF4-FFF2-40B4-BE49-F238E27FC236}">
                <a16:creationId xmlns:a16="http://schemas.microsoft.com/office/drawing/2014/main" id="{5DFABBB0-5264-4272-B70E-0C53358564BD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>
            <a:hlinkClick r:id="rId3"/>
            <a:extLst>
              <a:ext uri="{FF2B5EF4-FFF2-40B4-BE49-F238E27FC236}">
                <a16:creationId xmlns:a16="http://schemas.microsoft.com/office/drawing/2014/main" id="{23ACAF55-6140-4844-8D28-22F45E099157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3B88335-F11F-4C14-AE7C-0D1BFAFC6851}"/>
              </a:ext>
            </a:extLst>
          </p:cNvPr>
          <p:cNvSpPr txBox="1">
            <a:spLocks/>
          </p:cNvSpPr>
          <p:nvPr/>
        </p:nvSpPr>
        <p:spPr>
          <a:xfrm>
            <a:off x="228600" y="69806"/>
            <a:ext cx="7772400" cy="654094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>
            <a:normAutofit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/>
              <a:t>Sequences and rules</a:t>
            </a:r>
            <a:endParaRPr lang="en-US" dirty="0"/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4C16AA5A-5360-4E28-8124-7CF236C414BC}"/>
              </a:ext>
            </a:extLst>
          </p:cNvPr>
          <p:cNvSpPr txBox="1"/>
          <p:nvPr/>
        </p:nvSpPr>
        <p:spPr>
          <a:xfrm>
            <a:off x="329032" y="661740"/>
            <a:ext cx="83718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>
                <a:latin typeface="+mj-lt"/>
                <a:ea typeface="+mj-ea"/>
                <a:cs typeface="+mj-cs"/>
              </a:rPr>
              <a:t>Look at this sequence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B86739E6-9416-4AD0-8E31-55C435E8FAEE}"/>
              </a:ext>
            </a:extLst>
          </p:cNvPr>
          <p:cNvSpPr txBox="1"/>
          <p:nvPr/>
        </p:nvSpPr>
        <p:spPr>
          <a:xfrm>
            <a:off x="1110853" y="1795042"/>
            <a:ext cx="46652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4</a:t>
            </a:r>
            <a:endParaRPr lang="en-GB" dirty="0">
              <a:solidFill>
                <a:srgbClr val="00B050"/>
              </a:solidFill>
            </a:endParaRPr>
          </a:p>
        </p:txBody>
      </p: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324726F7-5BE9-48AA-A30A-D6A9731B9400}"/>
              </a:ext>
            </a:extLst>
          </p:cNvPr>
          <p:cNvCxnSpPr/>
          <p:nvPr/>
        </p:nvCxnSpPr>
        <p:spPr>
          <a:xfrm>
            <a:off x="1051560" y="1192560"/>
            <a:ext cx="4572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F3CAF570-573D-4E11-831F-3F4018FC5228}"/>
              </a:ext>
            </a:extLst>
          </p:cNvPr>
          <p:cNvCxnSpPr>
            <a:cxnSpLocks/>
          </p:cNvCxnSpPr>
          <p:nvPr/>
        </p:nvCxnSpPr>
        <p:spPr>
          <a:xfrm rot="5400000">
            <a:off x="754681" y="1421160"/>
            <a:ext cx="4572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30E3E1B5-03A3-48FC-B3BD-93671AD73F61}"/>
              </a:ext>
            </a:extLst>
          </p:cNvPr>
          <p:cNvCxnSpPr>
            <a:cxnSpLocks/>
          </p:cNvCxnSpPr>
          <p:nvPr/>
        </p:nvCxnSpPr>
        <p:spPr>
          <a:xfrm rot="5400000">
            <a:off x="1319485" y="1421160"/>
            <a:ext cx="4572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229AEDAA-5D6B-4F01-839B-5C0D7E3599C3}"/>
              </a:ext>
            </a:extLst>
          </p:cNvPr>
          <p:cNvCxnSpPr/>
          <p:nvPr/>
        </p:nvCxnSpPr>
        <p:spPr>
          <a:xfrm>
            <a:off x="1052161" y="1649760"/>
            <a:ext cx="4572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710A9257-9FD1-41B4-9D29-16A719F65F40}"/>
              </a:ext>
            </a:extLst>
          </p:cNvPr>
          <p:cNvCxnSpPr/>
          <p:nvPr/>
        </p:nvCxnSpPr>
        <p:spPr>
          <a:xfrm>
            <a:off x="1964355" y="1192560"/>
            <a:ext cx="4572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9A3B70AF-D475-42C5-8A0A-6CE122F8A95A}"/>
              </a:ext>
            </a:extLst>
          </p:cNvPr>
          <p:cNvCxnSpPr>
            <a:cxnSpLocks/>
          </p:cNvCxnSpPr>
          <p:nvPr/>
        </p:nvCxnSpPr>
        <p:spPr>
          <a:xfrm rot="5400000">
            <a:off x="1667476" y="1421160"/>
            <a:ext cx="4572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D060D06D-35A8-4031-9C27-2ADF63C613EA}"/>
              </a:ext>
            </a:extLst>
          </p:cNvPr>
          <p:cNvCxnSpPr>
            <a:cxnSpLocks/>
          </p:cNvCxnSpPr>
          <p:nvPr/>
        </p:nvCxnSpPr>
        <p:spPr>
          <a:xfrm rot="5400000">
            <a:off x="2232280" y="1421160"/>
            <a:ext cx="4572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FB97ADB8-A812-4FE6-A393-DB78B80A6B4F}"/>
              </a:ext>
            </a:extLst>
          </p:cNvPr>
          <p:cNvCxnSpPr/>
          <p:nvPr/>
        </p:nvCxnSpPr>
        <p:spPr>
          <a:xfrm>
            <a:off x="1964956" y="1649760"/>
            <a:ext cx="4572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EB7840F4-FCBD-440C-B1A6-15F8C1A32D2E}"/>
              </a:ext>
            </a:extLst>
          </p:cNvPr>
          <p:cNvCxnSpPr/>
          <p:nvPr/>
        </p:nvCxnSpPr>
        <p:spPr>
          <a:xfrm>
            <a:off x="2509646" y="1192560"/>
            <a:ext cx="4572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01AD41D3-ED1C-4F13-8F66-587DD9DD3774}"/>
              </a:ext>
            </a:extLst>
          </p:cNvPr>
          <p:cNvCxnSpPr>
            <a:cxnSpLocks/>
          </p:cNvCxnSpPr>
          <p:nvPr/>
        </p:nvCxnSpPr>
        <p:spPr>
          <a:xfrm rot="5400000">
            <a:off x="2777571" y="1421160"/>
            <a:ext cx="4572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73578CB4-77A7-476D-BB43-D5BAFFB07BD1}"/>
              </a:ext>
            </a:extLst>
          </p:cNvPr>
          <p:cNvCxnSpPr/>
          <p:nvPr/>
        </p:nvCxnSpPr>
        <p:spPr>
          <a:xfrm>
            <a:off x="2510247" y="1649760"/>
            <a:ext cx="4572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D6444F28-E99F-4AEC-8009-EFFA8D484871}"/>
              </a:ext>
            </a:extLst>
          </p:cNvPr>
          <p:cNvCxnSpPr/>
          <p:nvPr/>
        </p:nvCxnSpPr>
        <p:spPr>
          <a:xfrm>
            <a:off x="3512136" y="1191706"/>
            <a:ext cx="4572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BC8F2142-098D-4FBA-BF09-26B3065E2EA2}"/>
              </a:ext>
            </a:extLst>
          </p:cNvPr>
          <p:cNvCxnSpPr>
            <a:cxnSpLocks/>
          </p:cNvCxnSpPr>
          <p:nvPr/>
        </p:nvCxnSpPr>
        <p:spPr>
          <a:xfrm rot="5400000">
            <a:off x="3215257" y="1420306"/>
            <a:ext cx="4572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DBF31717-85FC-43AC-8639-A2E65778FD0C}"/>
              </a:ext>
            </a:extLst>
          </p:cNvPr>
          <p:cNvCxnSpPr>
            <a:cxnSpLocks/>
          </p:cNvCxnSpPr>
          <p:nvPr/>
        </p:nvCxnSpPr>
        <p:spPr>
          <a:xfrm rot="5400000">
            <a:off x="3780061" y="1420306"/>
            <a:ext cx="4572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084114AB-1DEB-43BF-B9FF-56631D47A53C}"/>
              </a:ext>
            </a:extLst>
          </p:cNvPr>
          <p:cNvCxnSpPr/>
          <p:nvPr/>
        </p:nvCxnSpPr>
        <p:spPr>
          <a:xfrm>
            <a:off x="3512737" y="1648906"/>
            <a:ext cx="4572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954213C6-A4AF-44FC-BEEE-6423B455AF2C}"/>
              </a:ext>
            </a:extLst>
          </p:cNvPr>
          <p:cNvCxnSpPr/>
          <p:nvPr/>
        </p:nvCxnSpPr>
        <p:spPr>
          <a:xfrm>
            <a:off x="4057427" y="1191706"/>
            <a:ext cx="4572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B64FE57F-E266-42E3-9946-4AE1855E9452}"/>
              </a:ext>
            </a:extLst>
          </p:cNvPr>
          <p:cNvCxnSpPr>
            <a:cxnSpLocks/>
          </p:cNvCxnSpPr>
          <p:nvPr/>
        </p:nvCxnSpPr>
        <p:spPr>
          <a:xfrm rot="5400000">
            <a:off x="4325352" y="1420306"/>
            <a:ext cx="4572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id="{0B5F7AFD-66E7-491C-9E75-D6DD4A7EB8AA}"/>
              </a:ext>
            </a:extLst>
          </p:cNvPr>
          <p:cNvCxnSpPr/>
          <p:nvPr/>
        </p:nvCxnSpPr>
        <p:spPr>
          <a:xfrm>
            <a:off x="4058028" y="1648906"/>
            <a:ext cx="4572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>
            <a:extLst>
              <a:ext uri="{FF2B5EF4-FFF2-40B4-BE49-F238E27FC236}">
                <a16:creationId xmlns:a16="http://schemas.microsoft.com/office/drawing/2014/main" id="{5F03F172-43AF-4244-881E-83208BE98E07}"/>
              </a:ext>
            </a:extLst>
          </p:cNvPr>
          <p:cNvCxnSpPr/>
          <p:nvPr/>
        </p:nvCxnSpPr>
        <p:spPr>
          <a:xfrm>
            <a:off x="4620348" y="1197335"/>
            <a:ext cx="4572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id="{789A5D87-3138-4D19-A276-923B35850242}"/>
              </a:ext>
            </a:extLst>
          </p:cNvPr>
          <p:cNvCxnSpPr>
            <a:cxnSpLocks/>
          </p:cNvCxnSpPr>
          <p:nvPr/>
        </p:nvCxnSpPr>
        <p:spPr>
          <a:xfrm rot="5400000">
            <a:off x="4888273" y="1425935"/>
            <a:ext cx="4572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>
            <a:extLst>
              <a:ext uri="{FF2B5EF4-FFF2-40B4-BE49-F238E27FC236}">
                <a16:creationId xmlns:a16="http://schemas.microsoft.com/office/drawing/2014/main" id="{0643873D-C188-4EF5-890D-4A95668D8A50}"/>
              </a:ext>
            </a:extLst>
          </p:cNvPr>
          <p:cNvCxnSpPr/>
          <p:nvPr/>
        </p:nvCxnSpPr>
        <p:spPr>
          <a:xfrm>
            <a:off x="4620949" y="1654535"/>
            <a:ext cx="4572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FEACEC93-8E32-48B1-A436-EB94938E6972}"/>
              </a:ext>
            </a:extLst>
          </p:cNvPr>
          <p:cNvCxnSpPr/>
          <p:nvPr/>
        </p:nvCxnSpPr>
        <p:spPr>
          <a:xfrm>
            <a:off x="5514080" y="1186077"/>
            <a:ext cx="4572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>
            <a:extLst>
              <a:ext uri="{FF2B5EF4-FFF2-40B4-BE49-F238E27FC236}">
                <a16:creationId xmlns:a16="http://schemas.microsoft.com/office/drawing/2014/main" id="{61CFBBFB-BD65-4B8A-8212-73C77DEAA195}"/>
              </a:ext>
            </a:extLst>
          </p:cNvPr>
          <p:cNvCxnSpPr>
            <a:cxnSpLocks/>
          </p:cNvCxnSpPr>
          <p:nvPr/>
        </p:nvCxnSpPr>
        <p:spPr>
          <a:xfrm rot="5400000">
            <a:off x="5217201" y="1414677"/>
            <a:ext cx="4572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>
            <a:extLst>
              <a:ext uri="{FF2B5EF4-FFF2-40B4-BE49-F238E27FC236}">
                <a16:creationId xmlns:a16="http://schemas.microsoft.com/office/drawing/2014/main" id="{7123C8C7-2B38-4D51-B528-16AEA1330FC0}"/>
              </a:ext>
            </a:extLst>
          </p:cNvPr>
          <p:cNvCxnSpPr>
            <a:cxnSpLocks/>
          </p:cNvCxnSpPr>
          <p:nvPr/>
        </p:nvCxnSpPr>
        <p:spPr>
          <a:xfrm rot="5400000">
            <a:off x="5782005" y="1414677"/>
            <a:ext cx="4572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>
            <a:extLst>
              <a:ext uri="{FF2B5EF4-FFF2-40B4-BE49-F238E27FC236}">
                <a16:creationId xmlns:a16="http://schemas.microsoft.com/office/drawing/2014/main" id="{615E2643-F335-4A93-A86A-C057D06EBEB4}"/>
              </a:ext>
            </a:extLst>
          </p:cNvPr>
          <p:cNvCxnSpPr/>
          <p:nvPr/>
        </p:nvCxnSpPr>
        <p:spPr>
          <a:xfrm>
            <a:off x="5514681" y="1643277"/>
            <a:ext cx="4572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C5FB2463-117E-4403-8F0D-0035BA2AB59A}"/>
              </a:ext>
            </a:extLst>
          </p:cNvPr>
          <p:cNvCxnSpPr/>
          <p:nvPr/>
        </p:nvCxnSpPr>
        <p:spPr>
          <a:xfrm>
            <a:off x="6059371" y="1186077"/>
            <a:ext cx="4572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FF9B6CC1-5A4A-425E-A2DC-7B6B3B7622EF}"/>
              </a:ext>
            </a:extLst>
          </p:cNvPr>
          <p:cNvCxnSpPr>
            <a:cxnSpLocks/>
          </p:cNvCxnSpPr>
          <p:nvPr/>
        </p:nvCxnSpPr>
        <p:spPr>
          <a:xfrm rot="5400000">
            <a:off x="6327296" y="1414677"/>
            <a:ext cx="4572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id="{C4167C4B-0062-4AFA-A014-E6A9F989A4B6}"/>
              </a:ext>
            </a:extLst>
          </p:cNvPr>
          <p:cNvCxnSpPr/>
          <p:nvPr/>
        </p:nvCxnSpPr>
        <p:spPr>
          <a:xfrm>
            <a:off x="6059972" y="1643277"/>
            <a:ext cx="4572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>
            <a:extLst>
              <a:ext uri="{FF2B5EF4-FFF2-40B4-BE49-F238E27FC236}">
                <a16:creationId xmlns:a16="http://schemas.microsoft.com/office/drawing/2014/main" id="{53E5E894-1EC9-4C16-A33B-DD4CA9248205}"/>
              </a:ext>
            </a:extLst>
          </p:cNvPr>
          <p:cNvCxnSpPr/>
          <p:nvPr/>
        </p:nvCxnSpPr>
        <p:spPr>
          <a:xfrm>
            <a:off x="6622292" y="1191706"/>
            <a:ext cx="4572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>
            <a:extLst>
              <a:ext uri="{FF2B5EF4-FFF2-40B4-BE49-F238E27FC236}">
                <a16:creationId xmlns:a16="http://schemas.microsoft.com/office/drawing/2014/main" id="{407F01FB-6D31-45F8-8320-FA3B94EBFBB8}"/>
              </a:ext>
            </a:extLst>
          </p:cNvPr>
          <p:cNvCxnSpPr>
            <a:cxnSpLocks/>
          </p:cNvCxnSpPr>
          <p:nvPr/>
        </p:nvCxnSpPr>
        <p:spPr>
          <a:xfrm rot="5400000">
            <a:off x="6890217" y="1420306"/>
            <a:ext cx="4572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>
            <a:extLst>
              <a:ext uri="{FF2B5EF4-FFF2-40B4-BE49-F238E27FC236}">
                <a16:creationId xmlns:a16="http://schemas.microsoft.com/office/drawing/2014/main" id="{1AD94344-E8A2-48E1-96FA-A1CB7A13271C}"/>
              </a:ext>
            </a:extLst>
          </p:cNvPr>
          <p:cNvCxnSpPr/>
          <p:nvPr/>
        </p:nvCxnSpPr>
        <p:spPr>
          <a:xfrm>
            <a:off x="6622893" y="1648906"/>
            <a:ext cx="4572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582D6407-1893-4829-B302-DD5A611DE135}"/>
              </a:ext>
            </a:extLst>
          </p:cNvPr>
          <p:cNvCxnSpPr/>
          <p:nvPr/>
        </p:nvCxnSpPr>
        <p:spPr>
          <a:xfrm>
            <a:off x="7178443" y="1174427"/>
            <a:ext cx="4572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>
            <a:extLst>
              <a:ext uri="{FF2B5EF4-FFF2-40B4-BE49-F238E27FC236}">
                <a16:creationId xmlns:a16="http://schemas.microsoft.com/office/drawing/2014/main" id="{146DB7A7-BFAB-4B7D-9122-8E2C2AF7A1E6}"/>
              </a:ext>
            </a:extLst>
          </p:cNvPr>
          <p:cNvCxnSpPr>
            <a:cxnSpLocks/>
          </p:cNvCxnSpPr>
          <p:nvPr/>
        </p:nvCxnSpPr>
        <p:spPr>
          <a:xfrm rot="5400000">
            <a:off x="7446368" y="1403027"/>
            <a:ext cx="4572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72E583FA-544B-4A03-8FA6-38E7CAD36D84}"/>
              </a:ext>
            </a:extLst>
          </p:cNvPr>
          <p:cNvCxnSpPr/>
          <p:nvPr/>
        </p:nvCxnSpPr>
        <p:spPr>
          <a:xfrm>
            <a:off x="7179044" y="1631627"/>
            <a:ext cx="4572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TextBox 118">
            <a:extLst>
              <a:ext uri="{FF2B5EF4-FFF2-40B4-BE49-F238E27FC236}">
                <a16:creationId xmlns:a16="http://schemas.microsoft.com/office/drawing/2014/main" id="{8502EB3B-DCAF-4EFD-8826-2F3145DEBB98}"/>
              </a:ext>
            </a:extLst>
          </p:cNvPr>
          <p:cNvSpPr txBox="1"/>
          <p:nvPr/>
        </p:nvSpPr>
        <p:spPr>
          <a:xfrm>
            <a:off x="2301970" y="1822228"/>
            <a:ext cx="46652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7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C4A5D7C8-29EF-43F2-9AF7-A49E158EA48C}"/>
              </a:ext>
            </a:extLst>
          </p:cNvPr>
          <p:cNvSpPr txBox="1"/>
          <p:nvPr/>
        </p:nvSpPr>
        <p:spPr>
          <a:xfrm>
            <a:off x="4027697" y="1822227"/>
            <a:ext cx="5915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10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E7D81B1C-6395-4530-A52E-F09F9DDD4450}"/>
              </a:ext>
            </a:extLst>
          </p:cNvPr>
          <p:cNvSpPr txBox="1"/>
          <p:nvPr/>
        </p:nvSpPr>
        <p:spPr>
          <a:xfrm>
            <a:off x="6105963" y="1789268"/>
            <a:ext cx="74492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13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074BB585-DC29-417C-8C52-DF37A773E7C4}"/>
              </a:ext>
            </a:extLst>
          </p:cNvPr>
          <p:cNvSpPr txBox="1"/>
          <p:nvPr/>
        </p:nvSpPr>
        <p:spPr>
          <a:xfrm>
            <a:off x="714335" y="2572934"/>
            <a:ext cx="742956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1"/>
                </a:solidFill>
                <a:latin typeface="+mn-lt"/>
              </a:rPr>
              <a:t>Draw the next two figures in the sequence.</a:t>
            </a:r>
            <a:endParaRPr lang="en-GB" dirty="0">
              <a:latin typeface="+mn-lt"/>
            </a:endParaRPr>
          </a:p>
        </p:txBody>
      </p:sp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id="{19A8D3A4-E8FB-4874-AF01-8DF18AD2E94C}"/>
              </a:ext>
            </a:extLst>
          </p:cNvPr>
          <p:cNvCxnSpPr/>
          <p:nvPr/>
        </p:nvCxnSpPr>
        <p:spPr>
          <a:xfrm>
            <a:off x="1188161" y="3152978"/>
            <a:ext cx="4572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>
            <a:extLst>
              <a:ext uri="{FF2B5EF4-FFF2-40B4-BE49-F238E27FC236}">
                <a16:creationId xmlns:a16="http://schemas.microsoft.com/office/drawing/2014/main" id="{331864B4-2514-47CF-83EB-029840D4CB46}"/>
              </a:ext>
            </a:extLst>
          </p:cNvPr>
          <p:cNvCxnSpPr>
            <a:cxnSpLocks/>
          </p:cNvCxnSpPr>
          <p:nvPr/>
        </p:nvCxnSpPr>
        <p:spPr>
          <a:xfrm rot="5400000">
            <a:off x="891282" y="3381578"/>
            <a:ext cx="4572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>
            <a:extLst>
              <a:ext uri="{FF2B5EF4-FFF2-40B4-BE49-F238E27FC236}">
                <a16:creationId xmlns:a16="http://schemas.microsoft.com/office/drawing/2014/main" id="{2ADFA0EA-FA8F-4FB4-AB74-3B761F2701B9}"/>
              </a:ext>
            </a:extLst>
          </p:cNvPr>
          <p:cNvCxnSpPr>
            <a:cxnSpLocks/>
          </p:cNvCxnSpPr>
          <p:nvPr/>
        </p:nvCxnSpPr>
        <p:spPr>
          <a:xfrm rot="5400000">
            <a:off x="1456086" y="3381578"/>
            <a:ext cx="4572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>
            <a:extLst>
              <a:ext uri="{FF2B5EF4-FFF2-40B4-BE49-F238E27FC236}">
                <a16:creationId xmlns:a16="http://schemas.microsoft.com/office/drawing/2014/main" id="{E2BE42AE-9705-49AE-AD0E-BE615D6255F5}"/>
              </a:ext>
            </a:extLst>
          </p:cNvPr>
          <p:cNvCxnSpPr/>
          <p:nvPr/>
        </p:nvCxnSpPr>
        <p:spPr>
          <a:xfrm>
            <a:off x="1188762" y="3610178"/>
            <a:ext cx="4572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>
            <a:extLst>
              <a:ext uri="{FF2B5EF4-FFF2-40B4-BE49-F238E27FC236}">
                <a16:creationId xmlns:a16="http://schemas.microsoft.com/office/drawing/2014/main" id="{D865D8AB-CFF7-4F90-92C3-2564913C7C9F}"/>
              </a:ext>
            </a:extLst>
          </p:cNvPr>
          <p:cNvCxnSpPr/>
          <p:nvPr/>
        </p:nvCxnSpPr>
        <p:spPr>
          <a:xfrm>
            <a:off x="1733452" y="3152978"/>
            <a:ext cx="4572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>
            <a:extLst>
              <a:ext uri="{FF2B5EF4-FFF2-40B4-BE49-F238E27FC236}">
                <a16:creationId xmlns:a16="http://schemas.microsoft.com/office/drawing/2014/main" id="{31F6357A-5DE8-475A-85CD-A5A05B91BE68}"/>
              </a:ext>
            </a:extLst>
          </p:cNvPr>
          <p:cNvCxnSpPr>
            <a:cxnSpLocks/>
          </p:cNvCxnSpPr>
          <p:nvPr/>
        </p:nvCxnSpPr>
        <p:spPr>
          <a:xfrm rot="5400000">
            <a:off x="2001377" y="3381578"/>
            <a:ext cx="4572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>
            <a:extLst>
              <a:ext uri="{FF2B5EF4-FFF2-40B4-BE49-F238E27FC236}">
                <a16:creationId xmlns:a16="http://schemas.microsoft.com/office/drawing/2014/main" id="{5AC51D74-1D73-4978-BEAF-2B9DEA5EFB0F}"/>
              </a:ext>
            </a:extLst>
          </p:cNvPr>
          <p:cNvCxnSpPr/>
          <p:nvPr/>
        </p:nvCxnSpPr>
        <p:spPr>
          <a:xfrm>
            <a:off x="1734053" y="3610178"/>
            <a:ext cx="4572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B5005A5C-35B0-4738-B1D7-29456BEA6E98}"/>
              </a:ext>
            </a:extLst>
          </p:cNvPr>
          <p:cNvCxnSpPr/>
          <p:nvPr/>
        </p:nvCxnSpPr>
        <p:spPr>
          <a:xfrm>
            <a:off x="2296373" y="3158607"/>
            <a:ext cx="4572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16D0DCA7-FB69-4560-ADED-FF2C57BE0729}"/>
              </a:ext>
            </a:extLst>
          </p:cNvPr>
          <p:cNvCxnSpPr>
            <a:cxnSpLocks/>
          </p:cNvCxnSpPr>
          <p:nvPr/>
        </p:nvCxnSpPr>
        <p:spPr>
          <a:xfrm rot="5400000">
            <a:off x="2564298" y="3387207"/>
            <a:ext cx="4572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>
            <a:extLst>
              <a:ext uri="{FF2B5EF4-FFF2-40B4-BE49-F238E27FC236}">
                <a16:creationId xmlns:a16="http://schemas.microsoft.com/office/drawing/2014/main" id="{9C11F364-9B44-49BE-BDEF-AF73DFE7D5E9}"/>
              </a:ext>
            </a:extLst>
          </p:cNvPr>
          <p:cNvCxnSpPr/>
          <p:nvPr/>
        </p:nvCxnSpPr>
        <p:spPr>
          <a:xfrm>
            <a:off x="2296974" y="3615807"/>
            <a:ext cx="4572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>
            <a:extLst>
              <a:ext uri="{FF2B5EF4-FFF2-40B4-BE49-F238E27FC236}">
                <a16:creationId xmlns:a16="http://schemas.microsoft.com/office/drawing/2014/main" id="{98D634D1-CD3E-4AE8-AFDD-A1A2C2C9F39C}"/>
              </a:ext>
            </a:extLst>
          </p:cNvPr>
          <p:cNvCxnSpPr/>
          <p:nvPr/>
        </p:nvCxnSpPr>
        <p:spPr>
          <a:xfrm>
            <a:off x="2852524" y="3141328"/>
            <a:ext cx="4572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>
            <a:extLst>
              <a:ext uri="{FF2B5EF4-FFF2-40B4-BE49-F238E27FC236}">
                <a16:creationId xmlns:a16="http://schemas.microsoft.com/office/drawing/2014/main" id="{CD5E600C-B2AD-4389-88DE-BCF6B24F894D}"/>
              </a:ext>
            </a:extLst>
          </p:cNvPr>
          <p:cNvCxnSpPr>
            <a:cxnSpLocks/>
          </p:cNvCxnSpPr>
          <p:nvPr/>
        </p:nvCxnSpPr>
        <p:spPr>
          <a:xfrm rot="5400000">
            <a:off x="3120449" y="3369928"/>
            <a:ext cx="4572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>
            <a:extLst>
              <a:ext uri="{FF2B5EF4-FFF2-40B4-BE49-F238E27FC236}">
                <a16:creationId xmlns:a16="http://schemas.microsoft.com/office/drawing/2014/main" id="{93EA6C5B-71E2-4939-B788-8F631E042C9F}"/>
              </a:ext>
            </a:extLst>
          </p:cNvPr>
          <p:cNvCxnSpPr/>
          <p:nvPr/>
        </p:nvCxnSpPr>
        <p:spPr>
          <a:xfrm>
            <a:off x="2853125" y="3598528"/>
            <a:ext cx="4572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>
            <a:extLst>
              <a:ext uri="{FF2B5EF4-FFF2-40B4-BE49-F238E27FC236}">
                <a16:creationId xmlns:a16="http://schemas.microsoft.com/office/drawing/2014/main" id="{B4AC5F7F-25F5-42B5-9A59-4298C4922C81}"/>
              </a:ext>
            </a:extLst>
          </p:cNvPr>
          <p:cNvCxnSpPr/>
          <p:nvPr/>
        </p:nvCxnSpPr>
        <p:spPr>
          <a:xfrm>
            <a:off x="3397128" y="3141328"/>
            <a:ext cx="4572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2424DF7A-8616-4F35-A306-236CC17E3EBD}"/>
              </a:ext>
            </a:extLst>
          </p:cNvPr>
          <p:cNvCxnSpPr>
            <a:cxnSpLocks/>
          </p:cNvCxnSpPr>
          <p:nvPr/>
        </p:nvCxnSpPr>
        <p:spPr>
          <a:xfrm rot="5400000">
            <a:off x="3665053" y="3369928"/>
            <a:ext cx="4572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>
            <a:extLst>
              <a:ext uri="{FF2B5EF4-FFF2-40B4-BE49-F238E27FC236}">
                <a16:creationId xmlns:a16="http://schemas.microsoft.com/office/drawing/2014/main" id="{E97AED9B-FEA8-4E00-B852-88DB93E4C14A}"/>
              </a:ext>
            </a:extLst>
          </p:cNvPr>
          <p:cNvCxnSpPr/>
          <p:nvPr/>
        </p:nvCxnSpPr>
        <p:spPr>
          <a:xfrm>
            <a:off x="3397729" y="3598528"/>
            <a:ext cx="4572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>
            <a:extLst>
              <a:ext uri="{FF2B5EF4-FFF2-40B4-BE49-F238E27FC236}">
                <a16:creationId xmlns:a16="http://schemas.microsoft.com/office/drawing/2014/main" id="{7A74405E-DEF1-4E59-982D-93E0B65795C1}"/>
              </a:ext>
            </a:extLst>
          </p:cNvPr>
          <p:cNvCxnSpPr/>
          <p:nvPr/>
        </p:nvCxnSpPr>
        <p:spPr>
          <a:xfrm>
            <a:off x="7345848" y="3080409"/>
            <a:ext cx="4572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>
            <a:extLst>
              <a:ext uri="{FF2B5EF4-FFF2-40B4-BE49-F238E27FC236}">
                <a16:creationId xmlns:a16="http://schemas.microsoft.com/office/drawing/2014/main" id="{64FB5FFB-3619-4012-BF8B-22433C696879}"/>
              </a:ext>
            </a:extLst>
          </p:cNvPr>
          <p:cNvCxnSpPr>
            <a:cxnSpLocks/>
          </p:cNvCxnSpPr>
          <p:nvPr/>
        </p:nvCxnSpPr>
        <p:spPr>
          <a:xfrm rot="5400000">
            <a:off x="7613773" y="3309009"/>
            <a:ext cx="4572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>
            <a:extLst>
              <a:ext uri="{FF2B5EF4-FFF2-40B4-BE49-F238E27FC236}">
                <a16:creationId xmlns:a16="http://schemas.microsoft.com/office/drawing/2014/main" id="{8870B734-583F-4BF0-B14A-604C7314884D}"/>
              </a:ext>
            </a:extLst>
          </p:cNvPr>
          <p:cNvCxnSpPr/>
          <p:nvPr/>
        </p:nvCxnSpPr>
        <p:spPr>
          <a:xfrm>
            <a:off x="7346449" y="3537609"/>
            <a:ext cx="4572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>
            <a:extLst>
              <a:ext uri="{FF2B5EF4-FFF2-40B4-BE49-F238E27FC236}">
                <a16:creationId xmlns:a16="http://schemas.microsoft.com/office/drawing/2014/main" id="{EF5A1167-EE76-4950-921F-B9C21FF53D51}"/>
              </a:ext>
            </a:extLst>
          </p:cNvPr>
          <p:cNvCxnSpPr/>
          <p:nvPr/>
        </p:nvCxnSpPr>
        <p:spPr>
          <a:xfrm>
            <a:off x="4592214" y="3104840"/>
            <a:ext cx="4572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142">
            <a:extLst>
              <a:ext uri="{FF2B5EF4-FFF2-40B4-BE49-F238E27FC236}">
                <a16:creationId xmlns:a16="http://schemas.microsoft.com/office/drawing/2014/main" id="{2B714038-AD8E-4C33-A284-009FC609C0C1}"/>
              </a:ext>
            </a:extLst>
          </p:cNvPr>
          <p:cNvCxnSpPr>
            <a:cxnSpLocks/>
          </p:cNvCxnSpPr>
          <p:nvPr/>
        </p:nvCxnSpPr>
        <p:spPr>
          <a:xfrm rot="5400000">
            <a:off x="4295335" y="3333440"/>
            <a:ext cx="4572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>
            <a:extLst>
              <a:ext uri="{FF2B5EF4-FFF2-40B4-BE49-F238E27FC236}">
                <a16:creationId xmlns:a16="http://schemas.microsoft.com/office/drawing/2014/main" id="{A2B3EE21-AA08-4A52-859B-0EA86C4A7103}"/>
              </a:ext>
            </a:extLst>
          </p:cNvPr>
          <p:cNvCxnSpPr>
            <a:cxnSpLocks/>
          </p:cNvCxnSpPr>
          <p:nvPr/>
        </p:nvCxnSpPr>
        <p:spPr>
          <a:xfrm rot="5400000">
            <a:off x="4860139" y="3333440"/>
            <a:ext cx="4572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>
            <a:extLst>
              <a:ext uri="{FF2B5EF4-FFF2-40B4-BE49-F238E27FC236}">
                <a16:creationId xmlns:a16="http://schemas.microsoft.com/office/drawing/2014/main" id="{D00E1FD9-4A10-4CDC-BA90-C9B93606C42A}"/>
              </a:ext>
            </a:extLst>
          </p:cNvPr>
          <p:cNvCxnSpPr/>
          <p:nvPr/>
        </p:nvCxnSpPr>
        <p:spPr>
          <a:xfrm>
            <a:off x="4592815" y="3562040"/>
            <a:ext cx="4572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Connector 145">
            <a:extLst>
              <a:ext uri="{FF2B5EF4-FFF2-40B4-BE49-F238E27FC236}">
                <a16:creationId xmlns:a16="http://schemas.microsoft.com/office/drawing/2014/main" id="{3797A58B-98F8-448B-BD68-65531469081C}"/>
              </a:ext>
            </a:extLst>
          </p:cNvPr>
          <p:cNvCxnSpPr/>
          <p:nvPr/>
        </p:nvCxnSpPr>
        <p:spPr>
          <a:xfrm>
            <a:off x="5137505" y="3104840"/>
            <a:ext cx="4572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>
            <a:extLst>
              <a:ext uri="{FF2B5EF4-FFF2-40B4-BE49-F238E27FC236}">
                <a16:creationId xmlns:a16="http://schemas.microsoft.com/office/drawing/2014/main" id="{73F5A9EE-08D4-40FC-86B0-1C3E6FFD508E}"/>
              </a:ext>
            </a:extLst>
          </p:cNvPr>
          <p:cNvCxnSpPr>
            <a:cxnSpLocks/>
          </p:cNvCxnSpPr>
          <p:nvPr/>
        </p:nvCxnSpPr>
        <p:spPr>
          <a:xfrm rot="5400000">
            <a:off x="5405430" y="3333440"/>
            <a:ext cx="4572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>
            <a:extLst>
              <a:ext uri="{FF2B5EF4-FFF2-40B4-BE49-F238E27FC236}">
                <a16:creationId xmlns:a16="http://schemas.microsoft.com/office/drawing/2014/main" id="{75606E1C-A087-4ADA-A9EF-C819273D31FF}"/>
              </a:ext>
            </a:extLst>
          </p:cNvPr>
          <p:cNvCxnSpPr/>
          <p:nvPr/>
        </p:nvCxnSpPr>
        <p:spPr>
          <a:xfrm>
            <a:off x="5138106" y="3562040"/>
            <a:ext cx="4572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>
            <a:extLst>
              <a:ext uri="{FF2B5EF4-FFF2-40B4-BE49-F238E27FC236}">
                <a16:creationId xmlns:a16="http://schemas.microsoft.com/office/drawing/2014/main" id="{EBFC9E53-184D-4F72-926D-4FF825C3A921}"/>
              </a:ext>
            </a:extLst>
          </p:cNvPr>
          <p:cNvCxnSpPr/>
          <p:nvPr/>
        </p:nvCxnSpPr>
        <p:spPr>
          <a:xfrm>
            <a:off x="5700426" y="3110469"/>
            <a:ext cx="4572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>
            <a:extLst>
              <a:ext uri="{FF2B5EF4-FFF2-40B4-BE49-F238E27FC236}">
                <a16:creationId xmlns:a16="http://schemas.microsoft.com/office/drawing/2014/main" id="{051C00BE-314B-4622-8DCA-40F51B7C9CEE}"/>
              </a:ext>
            </a:extLst>
          </p:cNvPr>
          <p:cNvCxnSpPr>
            <a:cxnSpLocks/>
          </p:cNvCxnSpPr>
          <p:nvPr/>
        </p:nvCxnSpPr>
        <p:spPr>
          <a:xfrm rot="5400000">
            <a:off x="5968351" y="3339069"/>
            <a:ext cx="4572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>
            <a:extLst>
              <a:ext uri="{FF2B5EF4-FFF2-40B4-BE49-F238E27FC236}">
                <a16:creationId xmlns:a16="http://schemas.microsoft.com/office/drawing/2014/main" id="{7CB3858F-E865-42A7-B63B-F4AEEFF1C8BD}"/>
              </a:ext>
            </a:extLst>
          </p:cNvPr>
          <p:cNvCxnSpPr/>
          <p:nvPr/>
        </p:nvCxnSpPr>
        <p:spPr>
          <a:xfrm>
            <a:off x="5701027" y="3567669"/>
            <a:ext cx="4572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>
            <a:extLst>
              <a:ext uri="{FF2B5EF4-FFF2-40B4-BE49-F238E27FC236}">
                <a16:creationId xmlns:a16="http://schemas.microsoft.com/office/drawing/2014/main" id="{2F3A9C56-7F30-4AD3-8EBF-2BC0D28B7AB0}"/>
              </a:ext>
            </a:extLst>
          </p:cNvPr>
          <p:cNvCxnSpPr/>
          <p:nvPr/>
        </p:nvCxnSpPr>
        <p:spPr>
          <a:xfrm>
            <a:off x="6256577" y="3093190"/>
            <a:ext cx="4572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>
            <a:extLst>
              <a:ext uri="{FF2B5EF4-FFF2-40B4-BE49-F238E27FC236}">
                <a16:creationId xmlns:a16="http://schemas.microsoft.com/office/drawing/2014/main" id="{6E35451B-699B-44E0-9AA3-21453CB6DA61}"/>
              </a:ext>
            </a:extLst>
          </p:cNvPr>
          <p:cNvCxnSpPr>
            <a:cxnSpLocks/>
          </p:cNvCxnSpPr>
          <p:nvPr/>
        </p:nvCxnSpPr>
        <p:spPr>
          <a:xfrm rot="5400000">
            <a:off x="6524502" y="3321790"/>
            <a:ext cx="4572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>
            <a:extLst>
              <a:ext uri="{FF2B5EF4-FFF2-40B4-BE49-F238E27FC236}">
                <a16:creationId xmlns:a16="http://schemas.microsoft.com/office/drawing/2014/main" id="{B24F42D7-7769-4F96-A08C-5DE6F43A550D}"/>
              </a:ext>
            </a:extLst>
          </p:cNvPr>
          <p:cNvCxnSpPr/>
          <p:nvPr/>
        </p:nvCxnSpPr>
        <p:spPr>
          <a:xfrm>
            <a:off x="6257178" y="3550390"/>
            <a:ext cx="4572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>
            <a:extLst>
              <a:ext uri="{FF2B5EF4-FFF2-40B4-BE49-F238E27FC236}">
                <a16:creationId xmlns:a16="http://schemas.microsoft.com/office/drawing/2014/main" id="{11166EF9-7439-45AE-B227-232C5FC70532}"/>
              </a:ext>
            </a:extLst>
          </p:cNvPr>
          <p:cNvCxnSpPr/>
          <p:nvPr/>
        </p:nvCxnSpPr>
        <p:spPr>
          <a:xfrm>
            <a:off x="6801181" y="3093190"/>
            <a:ext cx="4572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Connector 155">
            <a:extLst>
              <a:ext uri="{FF2B5EF4-FFF2-40B4-BE49-F238E27FC236}">
                <a16:creationId xmlns:a16="http://schemas.microsoft.com/office/drawing/2014/main" id="{E845EC2F-EE64-4F93-905A-AF79CBE383E3}"/>
              </a:ext>
            </a:extLst>
          </p:cNvPr>
          <p:cNvCxnSpPr>
            <a:cxnSpLocks/>
          </p:cNvCxnSpPr>
          <p:nvPr/>
        </p:nvCxnSpPr>
        <p:spPr>
          <a:xfrm rot="5400000">
            <a:off x="7069106" y="3321790"/>
            <a:ext cx="4572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Connector 156">
            <a:extLst>
              <a:ext uri="{FF2B5EF4-FFF2-40B4-BE49-F238E27FC236}">
                <a16:creationId xmlns:a16="http://schemas.microsoft.com/office/drawing/2014/main" id="{B6EB477D-DEEC-41A5-A9BC-31DAA9323211}"/>
              </a:ext>
            </a:extLst>
          </p:cNvPr>
          <p:cNvCxnSpPr/>
          <p:nvPr/>
        </p:nvCxnSpPr>
        <p:spPr>
          <a:xfrm>
            <a:off x="6801782" y="3550390"/>
            <a:ext cx="4572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TextBox 157">
            <a:extLst>
              <a:ext uri="{FF2B5EF4-FFF2-40B4-BE49-F238E27FC236}">
                <a16:creationId xmlns:a16="http://schemas.microsoft.com/office/drawing/2014/main" id="{E8A93E68-7945-4F15-841A-29A36CAC030C}"/>
              </a:ext>
            </a:extLst>
          </p:cNvPr>
          <p:cNvSpPr txBox="1"/>
          <p:nvPr/>
        </p:nvSpPr>
        <p:spPr>
          <a:xfrm>
            <a:off x="569950" y="4263056"/>
            <a:ext cx="826795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1"/>
                </a:solidFill>
                <a:latin typeface="+mn-lt"/>
              </a:rPr>
              <a:t>Write the number of sticks used as a number sequence</a:t>
            </a:r>
            <a:endParaRPr lang="en-GB" dirty="0">
              <a:latin typeface="+mn-lt"/>
            </a:endParaRP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86C11488-E398-48D0-B734-DD3C28EE55EA}"/>
              </a:ext>
            </a:extLst>
          </p:cNvPr>
          <p:cNvSpPr txBox="1"/>
          <p:nvPr/>
        </p:nvSpPr>
        <p:spPr>
          <a:xfrm>
            <a:off x="2396028" y="3729985"/>
            <a:ext cx="74492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16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46299793-D50C-445B-8DFB-CB4DC4454F2F}"/>
              </a:ext>
            </a:extLst>
          </p:cNvPr>
          <p:cNvSpPr txBox="1"/>
          <p:nvPr/>
        </p:nvSpPr>
        <p:spPr>
          <a:xfrm>
            <a:off x="5929026" y="3686342"/>
            <a:ext cx="74492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19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161" name="Text Box 6">
            <a:extLst>
              <a:ext uri="{FF2B5EF4-FFF2-40B4-BE49-F238E27FC236}">
                <a16:creationId xmlns:a16="http://schemas.microsoft.com/office/drawing/2014/main" id="{1A0203D3-9119-4D6F-817A-42B7E114BC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0556" y="5226963"/>
            <a:ext cx="587704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000066"/>
                </a:solidFill>
              </a:rPr>
              <a:t>4,      7,       10,      13,     16,     19,     …</a:t>
            </a:r>
          </a:p>
        </p:txBody>
      </p:sp>
    </p:spTree>
    <p:extLst>
      <p:ext uri="{BB962C8B-B14F-4D97-AF65-F5344CB8AC3E}">
        <p14:creationId xmlns:p14="http://schemas.microsoft.com/office/powerpoint/2010/main" val="2498567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/>
      <p:bldP spid="119" grpId="0"/>
      <p:bldP spid="120" grpId="0"/>
      <p:bldP spid="121" grpId="0"/>
      <p:bldP spid="122" grpId="0"/>
      <p:bldP spid="158" grpId="0"/>
      <p:bldP spid="159" grpId="0"/>
      <p:bldP spid="160" grpId="0"/>
      <p:bldP spid="16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9386976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_10_solvexpeqs" id="{BFB07C4A-7573-457B-9229-667375C26C2E}" vid="{31DC8531-9E75-490C-A2AB-54B4CC27F20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734</TotalTime>
  <Words>639</Words>
  <Application>Microsoft Office PowerPoint</Application>
  <PresentationFormat>On-screen Show (4:3)</PresentationFormat>
  <Paragraphs>159</Paragraphs>
  <Slides>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Cambria Math</vt:lpstr>
      <vt:lpstr>Comic Sans MS</vt:lpstr>
      <vt:lpstr>Times New Roman</vt:lpstr>
      <vt:lpstr>Wingdings 2</vt:lpstr>
      <vt:lpstr>Theme1</vt:lpstr>
      <vt:lpstr>Number sequences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Different forms of the equation of straight lines</dc:title>
  <dc:creator>Mathssupport</dc:creator>
  <cp:lastModifiedBy>Orlando Hurtado</cp:lastModifiedBy>
  <cp:revision>17</cp:revision>
  <dcterms:created xsi:type="dcterms:W3CDTF">2020-03-20T08:38:24Z</dcterms:created>
  <dcterms:modified xsi:type="dcterms:W3CDTF">2022-05-14T18:20:52Z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</Properties>
</file>