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64" r:id="rId3"/>
    <p:sldId id="261" r:id="rId4"/>
    <p:sldId id="260" r:id="rId5"/>
    <p:sldId id="262" r:id="rId6"/>
    <p:sldId id="31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0381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61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75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643217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2714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41405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76080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3445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276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4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772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37027822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90958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257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74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34398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6051777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02569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5868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773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62634011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360763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3741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74040B-5CB3-45F5-9C9D-46F8E66ED195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29B390B-A9F3-4FD5-8C31-0E8A01071A54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43526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3" Type="http://schemas.openxmlformats.org/officeDocument/2006/relationships/image" Target="../media/image43.png"/><Relationship Id="rId21" Type="http://schemas.openxmlformats.org/officeDocument/2006/relationships/image" Target="../media/image61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5" Type="http://schemas.openxmlformats.org/officeDocument/2006/relationships/hyperlink" Target="http://www.mathssupport.org/" TargetMode="External"/><Relationship Id="rId2" Type="http://schemas.openxmlformats.org/officeDocument/2006/relationships/image" Target="../media/image42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24" Type="http://schemas.openxmlformats.org/officeDocument/2006/relationships/image" Target="../media/image64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23" Type="http://schemas.openxmlformats.org/officeDocument/2006/relationships/image" Target="../media/image63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Relationship Id="rId22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26" Type="http://schemas.openxmlformats.org/officeDocument/2006/relationships/image" Target="../media/image89.png"/><Relationship Id="rId39" Type="http://schemas.openxmlformats.org/officeDocument/2006/relationships/image" Target="../media/image102.png"/><Relationship Id="rId21" Type="http://schemas.openxmlformats.org/officeDocument/2006/relationships/image" Target="../media/image84.png"/><Relationship Id="rId34" Type="http://schemas.openxmlformats.org/officeDocument/2006/relationships/image" Target="../media/image97.png"/><Relationship Id="rId42" Type="http://schemas.openxmlformats.org/officeDocument/2006/relationships/image" Target="../media/image105.png"/><Relationship Id="rId47" Type="http://schemas.openxmlformats.org/officeDocument/2006/relationships/image" Target="../media/image110.png"/><Relationship Id="rId50" Type="http://schemas.openxmlformats.org/officeDocument/2006/relationships/image" Target="../media/image113.png"/><Relationship Id="rId55" Type="http://schemas.openxmlformats.org/officeDocument/2006/relationships/image" Target="../media/image118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6" Type="http://schemas.openxmlformats.org/officeDocument/2006/relationships/image" Target="../media/image79.png"/><Relationship Id="rId20" Type="http://schemas.openxmlformats.org/officeDocument/2006/relationships/image" Target="../media/image83.png"/><Relationship Id="rId29" Type="http://schemas.openxmlformats.org/officeDocument/2006/relationships/image" Target="../media/image92.png"/><Relationship Id="rId41" Type="http://schemas.openxmlformats.org/officeDocument/2006/relationships/image" Target="../media/image104.png"/><Relationship Id="rId54" Type="http://schemas.openxmlformats.org/officeDocument/2006/relationships/image" Target="../media/image11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24" Type="http://schemas.openxmlformats.org/officeDocument/2006/relationships/image" Target="../media/image87.png"/><Relationship Id="rId32" Type="http://schemas.openxmlformats.org/officeDocument/2006/relationships/image" Target="../media/image95.png"/><Relationship Id="rId37" Type="http://schemas.openxmlformats.org/officeDocument/2006/relationships/image" Target="../media/image100.png"/><Relationship Id="rId40" Type="http://schemas.openxmlformats.org/officeDocument/2006/relationships/image" Target="../media/image103.png"/><Relationship Id="rId45" Type="http://schemas.openxmlformats.org/officeDocument/2006/relationships/image" Target="../media/image108.png"/><Relationship Id="rId53" Type="http://schemas.openxmlformats.org/officeDocument/2006/relationships/image" Target="../media/image116.png"/><Relationship Id="rId58" Type="http://schemas.openxmlformats.org/officeDocument/2006/relationships/image" Target="../media/image121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23" Type="http://schemas.openxmlformats.org/officeDocument/2006/relationships/image" Target="../media/image86.png"/><Relationship Id="rId28" Type="http://schemas.openxmlformats.org/officeDocument/2006/relationships/image" Target="../media/image91.png"/><Relationship Id="rId36" Type="http://schemas.openxmlformats.org/officeDocument/2006/relationships/image" Target="../media/image99.png"/><Relationship Id="rId49" Type="http://schemas.openxmlformats.org/officeDocument/2006/relationships/image" Target="../media/image112.png"/><Relationship Id="rId57" Type="http://schemas.openxmlformats.org/officeDocument/2006/relationships/image" Target="../media/image120.png"/><Relationship Id="rId61" Type="http://schemas.openxmlformats.org/officeDocument/2006/relationships/hyperlink" Target="http://www.mathssupport.org/" TargetMode="External"/><Relationship Id="rId10" Type="http://schemas.openxmlformats.org/officeDocument/2006/relationships/image" Target="../media/image73.png"/><Relationship Id="rId19" Type="http://schemas.openxmlformats.org/officeDocument/2006/relationships/image" Target="../media/image82.png"/><Relationship Id="rId31" Type="http://schemas.openxmlformats.org/officeDocument/2006/relationships/image" Target="../media/image94.png"/><Relationship Id="rId44" Type="http://schemas.openxmlformats.org/officeDocument/2006/relationships/image" Target="../media/image107.png"/><Relationship Id="rId52" Type="http://schemas.openxmlformats.org/officeDocument/2006/relationships/image" Target="../media/image115.png"/><Relationship Id="rId60" Type="http://schemas.openxmlformats.org/officeDocument/2006/relationships/image" Target="../media/image12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Relationship Id="rId22" Type="http://schemas.openxmlformats.org/officeDocument/2006/relationships/image" Target="../media/image85.png"/><Relationship Id="rId27" Type="http://schemas.openxmlformats.org/officeDocument/2006/relationships/image" Target="../media/image90.png"/><Relationship Id="rId30" Type="http://schemas.openxmlformats.org/officeDocument/2006/relationships/image" Target="../media/image93.png"/><Relationship Id="rId35" Type="http://schemas.openxmlformats.org/officeDocument/2006/relationships/image" Target="../media/image98.png"/><Relationship Id="rId43" Type="http://schemas.openxmlformats.org/officeDocument/2006/relationships/image" Target="../media/image106.png"/><Relationship Id="rId48" Type="http://schemas.openxmlformats.org/officeDocument/2006/relationships/image" Target="../media/image111.png"/><Relationship Id="rId56" Type="http://schemas.openxmlformats.org/officeDocument/2006/relationships/image" Target="../media/image119.png"/><Relationship Id="rId8" Type="http://schemas.openxmlformats.org/officeDocument/2006/relationships/image" Target="../media/image71.png"/><Relationship Id="rId51" Type="http://schemas.openxmlformats.org/officeDocument/2006/relationships/image" Target="../media/image114.png"/><Relationship Id="rId3" Type="http://schemas.openxmlformats.org/officeDocument/2006/relationships/image" Target="../media/image66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5" Type="http://schemas.openxmlformats.org/officeDocument/2006/relationships/image" Target="../media/image88.png"/><Relationship Id="rId33" Type="http://schemas.openxmlformats.org/officeDocument/2006/relationships/image" Target="../media/image96.png"/><Relationship Id="rId38" Type="http://schemas.openxmlformats.org/officeDocument/2006/relationships/image" Target="../media/image101.png"/><Relationship Id="rId46" Type="http://schemas.openxmlformats.org/officeDocument/2006/relationships/image" Target="../media/image109.png"/><Relationship Id="rId59" Type="http://schemas.openxmlformats.org/officeDocument/2006/relationships/image" Target="../media/image1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615359DF-1721-4214-A7C5-C6CAC6AA3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652" y="3429000"/>
            <a:ext cx="8042148" cy="1323535"/>
          </a:xfrm>
        </p:spPr>
        <p:txBody>
          <a:bodyPr/>
          <a:lstStyle/>
          <a:p>
            <a:pPr marL="633413" indent="-633413" algn="l"/>
            <a:r>
              <a:rPr lang="en-US" dirty="0">
                <a:latin typeface="Comic Sans MS" panose="030F0702030302020204" pitchFamily="66" charset="0"/>
              </a:rPr>
              <a:t>LO: To use tree diagrams to calculate probabilities of event with and without replacement.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0C61DDBF-73A9-4995-9845-E2115D14F1F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Sampling with and without replacement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4A9D8056-763A-72DA-9AF0-29AE5A40070C}"/>
              </a:ext>
            </a:extLst>
          </p:cNvPr>
          <p:cNvSpPr/>
          <p:nvPr/>
        </p:nvSpPr>
        <p:spPr>
          <a:xfrm>
            <a:off x="8063132" y="612765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03A0FBA3-BA6D-E308-7C9F-433B1AF650EA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0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272816" y="695846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When we are selecting an object it can be either put back (with replacement) or put outside (without replacement).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272816" y="1851222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Consider a box containing 3 red, 2 blue and 1 yellow marble. Suppose we take two marbles.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9283" y="2551531"/>
            <a:ext cx="8377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 if the first marble is returned to the box. </a:t>
            </a:r>
            <a:endParaRPr lang="en-GB" sz="2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359677" y="4276266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1"/>
          </p:cNvCxnSpPr>
          <p:nvPr/>
        </p:nvCxnSpPr>
        <p:spPr>
          <a:xfrm>
            <a:off x="1359677" y="5224319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4" idx="1"/>
          </p:cNvCxnSpPr>
          <p:nvPr/>
        </p:nvCxnSpPr>
        <p:spPr>
          <a:xfrm flipV="1">
            <a:off x="2803756" y="3888433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88920" y="4218088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788920" y="5205169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788920" y="6186628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42883" y="499889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20" name="Rectangle 19"/>
          <p:cNvSpPr/>
          <p:nvPr/>
        </p:nvSpPr>
        <p:spPr>
          <a:xfrm>
            <a:off x="3657600" y="497433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21" name="Rectangle 20"/>
          <p:cNvSpPr/>
          <p:nvPr/>
        </p:nvSpPr>
        <p:spPr>
          <a:xfrm>
            <a:off x="3657600" y="59618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22" name="Rectangle 21"/>
          <p:cNvSpPr/>
          <p:nvPr/>
        </p:nvSpPr>
        <p:spPr>
          <a:xfrm>
            <a:off x="2444281" y="40399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3657836" y="5303520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</a:t>
            </a:r>
            <a:endParaRPr lang="en-GB" sz="2400" dirty="0"/>
          </a:p>
        </p:txBody>
      </p:sp>
      <p:sp>
        <p:nvSpPr>
          <p:cNvPr id="24" name="Rectangle 23"/>
          <p:cNvSpPr/>
          <p:nvPr/>
        </p:nvSpPr>
        <p:spPr>
          <a:xfrm>
            <a:off x="3657600" y="36576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204984" y="3365248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662518" y="3364896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blipFill rotWithShape="0">
                <a:blip r:embed="rId4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blipFill rotWithShape="0">
                <a:blip r:embed="rId5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161364" y="1471946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1:</a:t>
            </a:r>
            <a:endParaRPr lang="en-GB" sz="2400" b="1" dirty="0"/>
          </a:p>
        </p:txBody>
      </p:sp>
      <p:sp>
        <p:nvSpPr>
          <p:cNvPr id="69" name="Rectangle 68"/>
          <p:cNvSpPr/>
          <p:nvPr/>
        </p:nvSpPr>
        <p:spPr>
          <a:xfrm>
            <a:off x="3655577" y="39881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70" name="Rectangle 69"/>
          <p:cNvSpPr/>
          <p:nvPr/>
        </p:nvSpPr>
        <p:spPr>
          <a:xfrm>
            <a:off x="3657600" y="431596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</a:t>
            </a:r>
            <a:endParaRPr lang="en-GB" sz="2400" dirty="0"/>
          </a:p>
        </p:txBody>
      </p:sp>
      <p:sp>
        <p:nvSpPr>
          <p:cNvPr id="71" name="Rectangle 70"/>
          <p:cNvSpPr/>
          <p:nvPr/>
        </p:nvSpPr>
        <p:spPr>
          <a:xfrm>
            <a:off x="3657600" y="46451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72" name="Rectangle 71"/>
          <p:cNvSpPr/>
          <p:nvPr/>
        </p:nvSpPr>
        <p:spPr>
          <a:xfrm>
            <a:off x="3655577" y="563270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73" name="Rectangle 72"/>
          <p:cNvSpPr/>
          <p:nvPr/>
        </p:nvSpPr>
        <p:spPr>
          <a:xfrm>
            <a:off x="3657600" y="629107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</a:t>
            </a:r>
            <a:endParaRPr lang="en-GB" sz="2400" dirty="0"/>
          </a:p>
        </p:txBody>
      </p:sp>
      <p:sp>
        <p:nvSpPr>
          <p:cNvPr id="74" name="Rectangle 73"/>
          <p:cNvSpPr/>
          <p:nvPr/>
        </p:nvSpPr>
        <p:spPr>
          <a:xfrm>
            <a:off x="2441281" y="597994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</a:t>
            </a:r>
            <a:endParaRPr lang="en-GB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2812840" y="4236195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788920" y="4872795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07321" y="5217706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2766698" y="5859046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785099" y="6203957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359677" y="5224319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blipFill rotWithShape="0">
                <a:blip r:embed="rId7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blipFill rotWithShape="0">
                <a:blip r:embed="rId8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blipFill rotWithShape="0">
                <a:blip r:embed="rId9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blipFill rotWithShape="0">
                <a:blip r:embed="rId10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blipFill rotWithShape="0">
                <a:blip r:embed="rId11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blipFill rotWithShape="0">
                <a:blip r:embed="rId12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blipFill rotWithShape="0">
                <a:blip r:embed="rId13"/>
                <a:stretch>
                  <a:fillRect l="-17857" r="-21429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84513" y="3815782"/>
            <a:ext cx="1820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With replacement</a:t>
            </a:r>
            <a:endParaRPr lang="en-GB" dirty="0"/>
          </a:p>
        </p:txBody>
      </p:sp>
      <p:sp>
        <p:nvSpPr>
          <p:cNvPr id="48" name="Title 2">
            <a:extLst>
              <a:ext uri="{FF2B5EF4-FFF2-40B4-BE49-F238E27FC236}">
                <a16:creationId xmlns:a16="http://schemas.microsoft.com/office/drawing/2014/main" id="{F735E33B-89CB-4217-AB95-F2EBD2477ACF}"/>
              </a:ext>
            </a:extLst>
          </p:cNvPr>
          <p:cNvSpPr txBox="1">
            <a:spLocks/>
          </p:cNvSpPr>
          <p:nvPr/>
        </p:nvSpPr>
        <p:spPr>
          <a:xfrm>
            <a:off x="161365" y="0"/>
            <a:ext cx="8229600" cy="57822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Comic Sans MS" panose="030F0702030302020204" pitchFamily="66" charset="0"/>
              </a:rPr>
              <a:t>Sampling with and without replacement</a:t>
            </a:r>
          </a:p>
        </p:txBody>
      </p:sp>
      <p:sp>
        <p:nvSpPr>
          <p:cNvPr id="46" name="Rectangle 45">
            <a:hlinkClick r:id="rId14"/>
            <a:extLst>
              <a:ext uri="{FF2B5EF4-FFF2-40B4-BE49-F238E27FC236}">
                <a16:creationId xmlns:a16="http://schemas.microsoft.com/office/drawing/2014/main" id="{95F5F3F8-17F8-D6C4-36E0-57A707860DFE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7" name="Rectangle 46">
            <a:hlinkClick r:id="rId14"/>
            <a:extLst>
              <a:ext uri="{FF2B5EF4-FFF2-40B4-BE49-F238E27FC236}">
                <a16:creationId xmlns:a16="http://schemas.microsoft.com/office/drawing/2014/main" id="{157031BC-65AC-4FE8-96D8-69EEF85F132B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03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1" grpId="0"/>
      <p:bldP spid="32" grpId="0"/>
      <p:bldP spid="35" grpId="0"/>
      <p:bldP spid="36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272816" y="695846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When we are selecting an object it can be either put back (with replacement) or put outside (without replacement).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272816" y="1851222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Consider a box containing 3 red, 2 blue and 1 yellow marble. Suppose we take two marbles.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9283" y="2551531"/>
            <a:ext cx="8377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 if the first marble is </a:t>
            </a:r>
            <a:r>
              <a:rPr lang="en-GB" altLang="en-US" sz="2400" b="1" dirty="0">
                <a:latin typeface="Comic Sans MS" panose="030F0702030302020204" pitchFamily="66" charset="0"/>
              </a:rPr>
              <a:t>not </a:t>
            </a:r>
            <a:r>
              <a:rPr lang="en-GB" altLang="en-US" sz="2400" dirty="0">
                <a:latin typeface="Comic Sans MS" panose="030F0702030302020204" pitchFamily="66" charset="0"/>
              </a:rPr>
              <a:t>returned to the box. </a:t>
            </a:r>
            <a:endParaRPr lang="en-GB" sz="2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359677" y="4276266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9" idx="1"/>
          </p:cNvCxnSpPr>
          <p:nvPr/>
        </p:nvCxnSpPr>
        <p:spPr>
          <a:xfrm>
            <a:off x="1359677" y="5224319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4" idx="1"/>
          </p:cNvCxnSpPr>
          <p:nvPr/>
        </p:nvCxnSpPr>
        <p:spPr>
          <a:xfrm flipV="1">
            <a:off x="2803756" y="3888433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88920" y="4218088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788920" y="5205169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788920" y="6186628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42883" y="499889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20" name="Rectangle 19"/>
          <p:cNvSpPr/>
          <p:nvPr/>
        </p:nvSpPr>
        <p:spPr>
          <a:xfrm>
            <a:off x="3657600" y="497433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21" name="Rectangle 20"/>
          <p:cNvSpPr/>
          <p:nvPr/>
        </p:nvSpPr>
        <p:spPr>
          <a:xfrm>
            <a:off x="3657600" y="59618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22" name="Rectangle 21"/>
          <p:cNvSpPr/>
          <p:nvPr/>
        </p:nvSpPr>
        <p:spPr>
          <a:xfrm>
            <a:off x="2444281" y="40399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3657836" y="5303520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</a:t>
            </a:r>
            <a:endParaRPr lang="en-GB" sz="2400" dirty="0"/>
          </a:p>
        </p:txBody>
      </p:sp>
      <p:sp>
        <p:nvSpPr>
          <p:cNvPr id="24" name="Rectangle 23"/>
          <p:cNvSpPr/>
          <p:nvPr/>
        </p:nvSpPr>
        <p:spPr>
          <a:xfrm>
            <a:off x="3657600" y="36576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204984" y="3365248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662518" y="3364896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381788"/>
                <a:ext cx="206788" cy="4338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977848"/>
                <a:ext cx="206788" cy="4338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4267223"/>
                <a:ext cx="173124" cy="361125"/>
              </a:xfrm>
              <a:prstGeom prst="rect">
                <a:avLst/>
              </a:prstGeom>
              <a:blipFill rotWithShape="0">
                <a:blip r:embed="rId4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731658"/>
                <a:ext cx="173124" cy="361766"/>
              </a:xfrm>
              <a:prstGeom prst="rect">
                <a:avLst/>
              </a:prstGeom>
              <a:blipFill rotWithShape="0">
                <a:blip r:embed="rId5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161364" y="1471946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1:</a:t>
            </a:r>
            <a:endParaRPr lang="en-GB" sz="2400" b="1" dirty="0"/>
          </a:p>
        </p:txBody>
      </p:sp>
      <p:sp>
        <p:nvSpPr>
          <p:cNvPr id="69" name="Rectangle 68"/>
          <p:cNvSpPr/>
          <p:nvPr/>
        </p:nvSpPr>
        <p:spPr>
          <a:xfrm>
            <a:off x="3655577" y="398818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70" name="Rectangle 69"/>
          <p:cNvSpPr/>
          <p:nvPr/>
        </p:nvSpPr>
        <p:spPr>
          <a:xfrm>
            <a:off x="3657600" y="4315968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</a:t>
            </a:r>
            <a:endParaRPr lang="en-GB" sz="2400" dirty="0"/>
          </a:p>
        </p:txBody>
      </p:sp>
      <p:sp>
        <p:nvSpPr>
          <p:cNvPr id="71" name="Rectangle 70"/>
          <p:cNvSpPr/>
          <p:nvPr/>
        </p:nvSpPr>
        <p:spPr>
          <a:xfrm>
            <a:off x="3657600" y="46451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72" name="Rectangle 71"/>
          <p:cNvSpPr/>
          <p:nvPr/>
        </p:nvSpPr>
        <p:spPr>
          <a:xfrm>
            <a:off x="3655577" y="563270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73" name="Rectangle 72"/>
          <p:cNvSpPr/>
          <p:nvPr/>
        </p:nvSpPr>
        <p:spPr>
          <a:xfrm>
            <a:off x="3657600" y="629107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</a:t>
            </a:r>
            <a:endParaRPr lang="en-GB" sz="2400" dirty="0"/>
          </a:p>
        </p:txBody>
      </p:sp>
      <p:sp>
        <p:nvSpPr>
          <p:cNvPr id="74" name="Rectangle 73"/>
          <p:cNvSpPr/>
          <p:nvPr/>
        </p:nvSpPr>
        <p:spPr>
          <a:xfrm>
            <a:off x="2441281" y="597994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</a:t>
            </a:r>
            <a:endParaRPr lang="en-GB" sz="2400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2812840" y="4236195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2788920" y="4872795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807321" y="5217706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2766698" y="5859046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785099" y="6203957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359677" y="5224319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694" y="5699164"/>
                <a:ext cx="206788" cy="43306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318" y="4029461"/>
                <a:ext cx="173124" cy="361125"/>
              </a:xfrm>
              <a:prstGeom prst="rect">
                <a:avLst/>
              </a:prstGeom>
              <a:blipFill rotWithShape="0">
                <a:blip r:embed="rId7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639" y="5254042"/>
                <a:ext cx="173124" cy="361125"/>
              </a:xfrm>
              <a:prstGeom prst="rect">
                <a:avLst/>
              </a:prstGeom>
              <a:blipFill rotWithShape="0">
                <a:blip r:embed="rId8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467" y="4718477"/>
                <a:ext cx="173124" cy="361766"/>
              </a:xfrm>
              <a:prstGeom prst="rect">
                <a:avLst/>
              </a:prstGeom>
              <a:blipFill rotWithShape="0">
                <a:blip r:embed="rId9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944" y="5016280"/>
                <a:ext cx="173124" cy="361125"/>
              </a:xfrm>
              <a:prstGeom prst="rect">
                <a:avLst/>
              </a:prstGeom>
              <a:blipFill rotWithShape="0">
                <a:blip r:embed="rId10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085" y="6268168"/>
                <a:ext cx="173124" cy="361125"/>
              </a:xfrm>
              <a:prstGeom prst="rect">
                <a:avLst/>
              </a:prstGeom>
              <a:blipFill rotWithShape="0">
                <a:blip r:embed="rId11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913" y="5732603"/>
                <a:ext cx="173124" cy="361766"/>
              </a:xfrm>
              <a:prstGeom prst="rect">
                <a:avLst/>
              </a:prstGeom>
              <a:blipFill rotWithShape="0">
                <a:blip r:embed="rId12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390" y="6030406"/>
                <a:ext cx="173124" cy="361125"/>
              </a:xfrm>
              <a:prstGeom prst="rect">
                <a:avLst/>
              </a:prstGeom>
              <a:blipFill rotWithShape="0">
                <a:blip r:embed="rId13"/>
                <a:stretch>
                  <a:fillRect l="-17857" r="-21429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Straight Connector 106"/>
          <p:cNvCxnSpPr/>
          <p:nvPr/>
        </p:nvCxnSpPr>
        <p:spPr>
          <a:xfrm flipV="1">
            <a:off x="5513595" y="4290993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endCxn id="113" idx="1"/>
          </p:cNvCxnSpPr>
          <p:nvPr/>
        </p:nvCxnSpPr>
        <p:spPr>
          <a:xfrm>
            <a:off x="5513595" y="5239046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118" idx="1"/>
          </p:cNvCxnSpPr>
          <p:nvPr/>
        </p:nvCxnSpPr>
        <p:spPr>
          <a:xfrm flipV="1">
            <a:off x="6957674" y="3903160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42838" y="4232815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6942838" y="5219896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6942838" y="6201355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6596801" y="5013617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114" name="Rectangle 113"/>
          <p:cNvSpPr/>
          <p:nvPr/>
        </p:nvSpPr>
        <p:spPr>
          <a:xfrm>
            <a:off x="7811518" y="4989063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115" name="Rectangle 114"/>
          <p:cNvSpPr/>
          <p:nvPr/>
        </p:nvSpPr>
        <p:spPr>
          <a:xfrm>
            <a:off x="7811518" y="5976615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116" name="Rectangle 115"/>
          <p:cNvSpPr/>
          <p:nvPr/>
        </p:nvSpPr>
        <p:spPr>
          <a:xfrm>
            <a:off x="6598199" y="4054679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117" name="Rectangle 116"/>
          <p:cNvSpPr/>
          <p:nvPr/>
        </p:nvSpPr>
        <p:spPr>
          <a:xfrm>
            <a:off x="7811754" y="5318247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</a:t>
            </a:r>
            <a:endParaRPr lang="en-GB" sz="2400" dirty="0"/>
          </a:p>
        </p:txBody>
      </p:sp>
      <p:sp>
        <p:nvSpPr>
          <p:cNvPr id="118" name="Rectangle 117"/>
          <p:cNvSpPr/>
          <p:nvPr/>
        </p:nvSpPr>
        <p:spPr>
          <a:xfrm>
            <a:off x="7811518" y="3672327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119" name="Text Box 11"/>
          <p:cNvSpPr txBox="1">
            <a:spLocks noChangeArrowheads="1"/>
          </p:cNvSpPr>
          <p:nvPr/>
        </p:nvSpPr>
        <p:spPr bwMode="auto">
          <a:xfrm>
            <a:off x="5358902" y="3379975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120" name="Text Box 11"/>
          <p:cNvSpPr txBox="1">
            <a:spLocks noChangeArrowheads="1"/>
          </p:cNvSpPr>
          <p:nvPr/>
        </p:nvSpPr>
        <p:spPr bwMode="auto">
          <a:xfrm>
            <a:off x="6816436" y="3379623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6066536" y="4396515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536" y="4396515"/>
                <a:ext cx="206788" cy="43383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6066536" y="4992575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536" y="4992575"/>
                <a:ext cx="206788" cy="43383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7270931" y="4281950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931" y="4281950"/>
                <a:ext cx="173124" cy="361125"/>
              </a:xfrm>
              <a:prstGeom prst="rect">
                <a:avLst/>
              </a:prstGeom>
              <a:blipFill rotWithShape="0">
                <a:blip r:embed="rId16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7291759" y="3746385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759" y="3746385"/>
                <a:ext cx="173124" cy="361766"/>
              </a:xfrm>
              <a:prstGeom prst="rect">
                <a:avLst/>
              </a:prstGeom>
              <a:blipFill rotWithShape="0">
                <a:blip r:embed="rId17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Rectangle 124"/>
          <p:cNvSpPr/>
          <p:nvPr/>
        </p:nvSpPr>
        <p:spPr>
          <a:xfrm>
            <a:off x="7809495" y="4002915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B</a:t>
            </a:r>
            <a:endParaRPr lang="en-GB" sz="2400" dirty="0"/>
          </a:p>
        </p:txBody>
      </p:sp>
      <p:sp>
        <p:nvSpPr>
          <p:cNvPr id="126" name="Rectangle 125"/>
          <p:cNvSpPr/>
          <p:nvPr/>
        </p:nvSpPr>
        <p:spPr>
          <a:xfrm>
            <a:off x="7811518" y="4330695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</a:t>
            </a:r>
            <a:endParaRPr lang="en-GB" sz="2400" dirty="0"/>
          </a:p>
        </p:txBody>
      </p:sp>
      <p:sp>
        <p:nvSpPr>
          <p:cNvPr id="127" name="Rectangle 126"/>
          <p:cNvSpPr/>
          <p:nvPr/>
        </p:nvSpPr>
        <p:spPr>
          <a:xfrm>
            <a:off x="7811518" y="4659879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128" name="Rectangle 127"/>
          <p:cNvSpPr/>
          <p:nvPr/>
        </p:nvSpPr>
        <p:spPr>
          <a:xfrm>
            <a:off x="7809495" y="5647431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</a:t>
            </a:r>
            <a:endParaRPr lang="en-GB" sz="2400" dirty="0"/>
          </a:p>
        </p:txBody>
      </p:sp>
      <p:sp>
        <p:nvSpPr>
          <p:cNvPr id="129" name="Rectangle 128"/>
          <p:cNvSpPr/>
          <p:nvPr/>
        </p:nvSpPr>
        <p:spPr>
          <a:xfrm>
            <a:off x="7759432" y="6427709"/>
            <a:ext cx="13324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Can’t be YY</a:t>
            </a:r>
            <a:endParaRPr lang="en-GB" sz="1600" dirty="0"/>
          </a:p>
        </p:txBody>
      </p:sp>
      <p:sp>
        <p:nvSpPr>
          <p:cNvPr id="130" name="Rectangle 129"/>
          <p:cNvSpPr/>
          <p:nvPr/>
        </p:nvSpPr>
        <p:spPr>
          <a:xfrm>
            <a:off x="6595199" y="5994669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Y</a:t>
            </a:r>
            <a:endParaRPr lang="en-GB" sz="2400" dirty="0"/>
          </a:p>
        </p:txBody>
      </p:sp>
      <p:cxnSp>
        <p:nvCxnSpPr>
          <p:cNvPr id="131" name="Straight Connector 130"/>
          <p:cNvCxnSpPr/>
          <p:nvPr/>
        </p:nvCxnSpPr>
        <p:spPr>
          <a:xfrm>
            <a:off x="6966758" y="4250922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6942838" y="4887522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961239" y="5232433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6920616" y="5873773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939017" y="6218684"/>
            <a:ext cx="799073" cy="32802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5513595" y="5239046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6060612" y="5713891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612" y="5713891"/>
                <a:ext cx="206788" cy="43306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7571236" y="4044188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236" y="4044188"/>
                <a:ext cx="173124" cy="361766"/>
              </a:xfrm>
              <a:prstGeom prst="rect">
                <a:avLst/>
              </a:prstGeom>
              <a:blipFill rotWithShape="0">
                <a:blip r:embed="rId19"/>
                <a:stretch>
                  <a:fillRect l="-17857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7274557" y="5268769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557" y="5268769"/>
                <a:ext cx="173124" cy="361125"/>
              </a:xfrm>
              <a:prstGeom prst="rect">
                <a:avLst/>
              </a:prstGeom>
              <a:blipFill rotWithShape="0">
                <a:blip r:embed="rId20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7295385" y="4733204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385" y="4733204"/>
                <a:ext cx="173124" cy="361766"/>
              </a:xfrm>
              <a:prstGeom prst="rect">
                <a:avLst/>
              </a:prstGeom>
              <a:blipFill rotWithShape="0">
                <a:blip r:embed="rId21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7574862" y="5031007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862" y="5031007"/>
                <a:ext cx="173124" cy="361125"/>
              </a:xfrm>
              <a:prstGeom prst="rect">
                <a:avLst/>
              </a:prstGeom>
              <a:blipFill rotWithShape="0">
                <a:blip r:embed="rId22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7306831" y="5747330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831" y="5747330"/>
                <a:ext cx="173124" cy="361766"/>
              </a:xfrm>
              <a:prstGeom prst="rect">
                <a:avLst/>
              </a:prstGeom>
              <a:blipFill rotWithShape="0">
                <a:blip r:embed="rId23"/>
                <a:stretch>
                  <a:fillRect l="-21429" t="-1695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7586308" y="6045133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308" y="6045133"/>
                <a:ext cx="173124" cy="361766"/>
              </a:xfrm>
              <a:prstGeom prst="rect">
                <a:avLst/>
              </a:prstGeom>
              <a:blipFill rotWithShape="0">
                <a:blip r:embed="rId24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" name="Rectangle 144"/>
          <p:cNvSpPr/>
          <p:nvPr/>
        </p:nvSpPr>
        <p:spPr>
          <a:xfrm>
            <a:off x="184513" y="3815782"/>
            <a:ext cx="1820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With replacement</a:t>
            </a:r>
            <a:endParaRPr lang="en-GB" dirty="0"/>
          </a:p>
        </p:txBody>
      </p:sp>
      <p:sp>
        <p:nvSpPr>
          <p:cNvPr id="146" name="Rectangle 145"/>
          <p:cNvSpPr/>
          <p:nvPr/>
        </p:nvSpPr>
        <p:spPr>
          <a:xfrm>
            <a:off x="4528253" y="3818249"/>
            <a:ext cx="1820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Without replacement</a:t>
            </a:r>
            <a:endParaRPr lang="en-GB" dirty="0"/>
          </a:p>
        </p:txBody>
      </p:sp>
      <p:sp>
        <p:nvSpPr>
          <p:cNvPr id="86" name="Title 2">
            <a:extLst>
              <a:ext uri="{FF2B5EF4-FFF2-40B4-BE49-F238E27FC236}">
                <a16:creationId xmlns:a16="http://schemas.microsoft.com/office/drawing/2014/main" id="{FE21A60B-13F5-4F8D-B09B-E530E3C509EA}"/>
              </a:ext>
            </a:extLst>
          </p:cNvPr>
          <p:cNvSpPr txBox="1">
            <a:spLocks/>
          </p:cNvSpPr>
          <p:nvPr/>
        </p:nvSpPr>
        <p:spPr>
          <a:xfrm>
            <a:off x="161365" y="0"/>
            <a:ext cx="8229600" cy="57822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Comic Sans MS" panose="030F0702030302020204" pitchFamily="66" charset="0"/>
              </a:rPr>
              <a:t>Sampling with and without replacement</a:t>
            </a:r>
          </a:p>
        </p:txBody>
      </p:sp>
      <p:sp>
        <p:nvSpPr>
          <p:cNvPr id="85" name="Rectangle 84">
            <a:hlinkClick r:id="rId25"/>
            <a:extLst>
              <a:ext uri="{FF2B5EF4-FFF2-40B4-BE49-F238E27FC236}">
                <a16:creationId xmlns:a16="http://schemas.microsoft.com/office/drawing/2014/main" id="{AB11E966-5FA2-A392-5347-1F9E65107F93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7" name="Rectangle 86">
            <a:hlinkClick r:id="rId25"/>
            <a:extLst>
              <a:ext uri="{FF2B5EF4-FFF2-40B4-BE49-F238E27FC236}">
                <a16:creationId xmlns:a16="http://schemas.microsoft.com/office/drawing/2014/main" id="{529633A9-7B66-B5EE-B833-046398EEFA92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81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7" grpId="0"/>
      <p:bldP spid="138" grpId="0"/>
      <p:bldP spid="139" grpId="0"/>
      <p:bldP spid="140" grpId="0"/>
      <p:bldP spid="141" grpId="0"/>
      <p:bldP spid="143" grpId="0"/>
      <p:bldP spid="144" grpId="0"/>
      <p:bldP spid="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377039" y="1970730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0" idx="1"/>
          </p:cNvCxnSpPr>
          <p:nvPr/>
        </p:nvCxnSpPr>
        <p:spPr>
          <a:xfrm>
            <a:off x="377039" y="2918783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15" idx="1"/>
          </p:cNvCxnSpPr>
          <p:nvPr/>
        </p:nvCxnSpPr>
        <p:spPr>
          <a:xfrm flipV="1">
            <a:off x="1821118" y="1582897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6282" y="1912552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06282" y="2899633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806282" y="3881092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460245" y="269335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74962" y="26688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74962" y="36563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61643" y="173441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75198" y="2997984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74962" y="1352064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22346" y="1059712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679880" y="1059360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29980" y="2076252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80" y="2076252"/>
                <a:ext cx="206788" cy="4338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29980" y="2672312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980" y="2672312"/>
                <a:ext cx="206788" cy="4338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34375" y="1961687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375" y="1961687"/>
                <a:ext cx="173124" cy="361125"/>
              </a:xfrm>
              <a:prstGeom prst="rect">
                <a:avLst/>
              </a:prstGeom>
              <a:blipFill rotWithShape="0">
                <a:blip r:embed="rId4"/>
                <a:stretch>
                  <a:fillRect l="-17241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55203" y="1426122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203" y="1426122"/>
                <a:ext cx="173124" cy="361766"/>
              </a:xfrm>
              <a:prstGeom prst="rect">
                <a:avLst/>
              </a:prstGeom>
              <a:blipFill rotWithShape="0">
                <a:blip r:embed="rId5"/>
                <a:stretch>
                  <a:fillRect l="-21429" t="-1695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2672939" y="168265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74962" y="2010432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74962" y="2339616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72939" y="332716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74962" y="3985536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58643" y="3674406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830202" y="1930659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806282" y="2567259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24683" y="2912170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784060" y="3553510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802461" y="3898421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7039" y="2918783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24056" y="3393628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056" y="3393628"/>
                <a:ext cx="206788" cy="43306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434680" y="1723925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680" y="1723925"/>
                <a:ext cx="173124" cy="361125"/>
              </a:xfrm>
              <a:prstGeom prst="rect">
                <a:avLst/>
              </a:prstGeom>
              <a:blipFill rotWithShape="0">
                <a:blip r:embed="rId7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138001" y="2948506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001" y="2948506"/>
                <a:ext cx="173124" cy="361125"/>
              </a:xfrm>
              <a:prstGeom prst="rect">
                <a:avLst/>
              </a:prstGeom>
              <a:blipFill rotWithShape="0">
                <a:blip r:embed="rId8"/>
                <a:stretch>
                  <a:fillRect l="-21429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158829" y="2412941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8829" y="2412941"/>
                <a:ext cx="173124" cy="361766"/>
              </a:xfrm>
              <a:prstGeom prst="rect">
                <a:avLst/>
              </a:prstGeom>
              <a:blipFill rotWithShape="0">
                <a:blip r:embed="rId9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438306" y="2710744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306" y="2710744"/>
                <a:ext cx="173124" cy="361125"/>
              </a:xfrm>
              <a:prstGeom prst="rect">
                <a:avLst/>
              </a:prstGeom>
              <a:blipFill rotWithShape="0">
                <a:blip r:embed="rId10"/>
                <a:stretch>
                  <a:fillRect l="-21429" t="-1695" r="-17857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49447" y="3962632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447" y="3962632"/>
                <a:ext cx="173124" cy="361125"/>
              </a:xfrm>
              <a:prstGeom prst="rect">
                <a:avLst/>
              </a:prstGeom>
              <a:blipFill rotWithShape="0">
                <a:blip r:embed="rId11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170275" y="3427067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275" y="3427067"/>
                <a:ext cx="173124" cy="361766"/>
              </a:xfrm>
              <a:prstGeom prst="rect">
                <a:avLst/>
              </a:prstGeom>
              <a:blipFill rotWithShape="0">
                <a:blip r:embed="rId12"/>
                <a:stretch>
                  <a:fillRect l="-17857" r="-21429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449752" y="3724870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752" y="3724870"/>
                <a:ext cx="173124" cy="361125"/>
              </a:xfrm>
              <a:prstGeom prst="rect">
                <a:avLst/>
              </a:prstGeom>
              <a:blipFill rotWithShape="0">
                <a:blip r:embed="rId13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 flipV="1">
            <a:off x="4817565" y="1985457"/>
            <a:ext cx="1047346" cy="948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48" idx="1"/>
          </p:cNvCxnSpPr>
          <p:nvPr/>
        </p:nvCxnSpPr>
        <p:spPr>
          <a:xfrm>
            <a:off x="4817565" y="2933510"/>
            <a:ext cx="1083206" cy="5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53" idx="1"/>
          </p:cNvCxnSpPr>
          <p:nvPr/>
        </p:nvCxnSpPr>
        <p:spPr>
          <a:xfrm flipV="1">
            <a:off x="6261644" y="1597624"/>
            <a:ext cx="853844" cy="332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46808" y="1927279"/>
            <a:ext cx="868680" cy="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246808" y="2914360"/>
            <a:ext cx="868680" cy="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246808" y="3895819"/>
            <a:ext cx="868680" cy="1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900771" y="2708081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115488" y="2683527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115488" y="3671079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902169" y="1749143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115724" y="3012711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115488" y="1366791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4" name="Text Box 11"/>
          <p:cNvSpPr txBox="1">
            <a:spLocks noChangeArrowheads="1"/>
          </p:cNvSpPr>
          <p:nvPr/>
        </p:nvSpPr>
        <p:spPr bwMode="auto">
          <a:xfrm>
            <a:off x="4662872" y="1074439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st</a:t>
            </a: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6120406" y="1074087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baseline="30000" dirty="0">
                <a:solidFill>
                  <a:srgbClr val="3333FF"/>
                </a:solidFill>
                <a:latin typeface="Comic Sans MS" panose="030F0702030302020204" pitchFamily="66" charset="0"/>
              </a:rPr>
              <a:t>nd</a:t>
            </a: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 marble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370506" y="2090979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506" y="2090979"/>
                <a:ext cx="206788" cy="43383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370506" y="2687039"/>
                <a:ext cx="206788" cy="4338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506" y="2687039"/>
                <a:ext cx="206788" cy="43383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574901" y="1976414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01" y="1976414"/>
                <a:ext cx="173124" cy="361125"/>
              </a:xfrm>
              <a:prstGeom prst="rect">
                <a:avLst/>
              </a:prstGeom>
              <a:blipFill rotWithShape="0">
                <a:blip r:embed="rId16"/>
                <a:stretch>
                  <a:fillRect l="-21429" r="-17857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595729" y="1440849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729" y="1440849"/>
                <a:ext cx="173124" cy="361766"/>
              </a:xfrm>
              <a:prstGeom prst="rect">
                <a:avLst/>
              </a:prstGeom>
              <a:blipFill rotWithShape="0">
                <a:blip r:embed="rId17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7113465" y="1697379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115488" y="2025159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115488" y="2354343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113465" y="3341895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063402" y="4122173"/>
            <a:ext cx="13324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Can’t be </a:t>
            </a:r>
            <a:r>
              <a:rPr lang="en-GB" sz="1600" dirty="0">
                <a:solidFill>
                  <a:srgbClr val="FFC000"/>
                </a:solidFill>
                <a:latin typeface="Comic Sans MS" panose="030F0702030302020204" pitchFamily="66" charset="0"/>
              </a:rPr>
              <a:t>YY</a:t>
            </a:r>
            <a:endParaRPr lang="en-GB" sz="1600" dirty="0">
              <a:solidFill>
                <a:srgbClr val="FFC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899169" y="3689133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2400" dirty="0">
              <a:solidFill>
                <a:srgbClr val="FFC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6270728" y="1945386"/>
            <a:ext cx="858814" cy="277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246808" y="2581986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265209" y="2926897"/>
            <a:ext cx="799073" cy="32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224586" y="3568237"/>
            <a:ext cx="795252" cy="329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242987" y="3913148"/>
            <a:ext cx="799073" cy="32802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817565" y="2933510"/>
            <a:ext cx="1008176" cy="979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364582" y="3408355"/>
                <a:ext cx="206788" cy="4330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400" dirty="0" err="1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582" y="3408355"/>
                <a:ext cx="206788" cy="43306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75206" y="1738652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206" y="1738652"/>
                <a:ext cx="173124" cy="361766"/>
              </a:xfrm>
              <a:prstGeom prst="rect">
                <a:avLst/>
              </a:prstGeom>
              <a:blipFill rotWithShape="0">
                <a:blip r:embed="rId19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578527" y="2963233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527" y="2963233"/>
                <a:ext cx="173124" cy="361125"/>
              </a:xfrm>
              <a:prstGeom prst="rect">
                <a:avLst/>
              </a:prstGeom>
              <a:blipFill rotWithShape="0">
                <a:blip r:embed="rId20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599355" y="2427668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355" y="2427668"/>
                <a:ext cx="173124" cy="361766"/>
              </a:xfrm>
              <a:prstGeom prst="rect">
                <a:avLst/>
              </a:prstGeom>
              <a:blipFill rotWithShape="0">
                <a:blip r:embed="rId21"/>
                <a:stretch>
                  <a:fillRect l="-21429" r="-17857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78832" y="2725471"/>
                <a:ext cx="173124" cy="361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832" y="2725471"/>
                <a:ext cx="173124" cy="361125"/>
              </a:xfrm>
              <a:prstGeom prst="rect">
                <a:avLst/>
              </a:prstGeom>
              <a:blipFill rotWithShape="0">
                <a:blip r:embed="rId22"/>
                <a:stretch>
                  <a:fillRect l="-17241" r="-17241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610801" y="3441794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801" y="3441794"/>
                <a:ext cx="173124" cy="361766"/>
              </a:xfrm>
              <a:prstGeom prst="rect">
                <a:avLst/>
              </a:prstGeom>
              <a:blipFill rotWithShape="0">
                <a:blip r:embed="rId23"/>
                <a:stretch>
                  <a:fillRect l="-17241" t="-1695" r="-17241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90278" y="3739597"/>
                <a:ext cx="173124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278" y="3739597"/>
                <a:ext cx="173124" cy="361766"/>
              </a:xfrm>
              <a:prstGeom prst="rect">
                <a:avLst/>
              </a:prstGeom>
              <a:blipFill rotWithShape="0">
                <a:blip r:embed="rId24"/>
                <a:stretch>
                  <a:fillRect l="-17241" r="-17241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691860" y="690643"/>
            <a:ext cx="2294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With replacement</a:t>
            </a:r>
            <a:endParaRPr lang="en-GB" dirty="0"/>
          </a:p>
        </p:txBody>
      </p:sp>
      <p:sp>
        <p:nvSpPr>
          <p:cNvPr id="80" name="Rectangle 79"/>
          <p:cNvSpPr/>
          <p:nvPr/>
        </p:nvSpPr>
        <p:spPr>
          <a:xfrm>
            <a:off x="4662872" y="690643"/>
            <a:ext cx="2654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Without replacement</a:t>
            </a:r>
            <a:endParaRPr lang="en-GB" dirty="0"/>
          </a:p>
        </p:txBody>
      </p: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3034437" y="1039169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552036" y="1352237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036" y="1352237"/>
                <a:ext cx="137858" cy="288990"/>
              </a:xfrm>
              <a:prstGeom prst="rect">
                <a:avLst/>
              </a:prstGeom>
              <a:blipFill rotWithShape="0">
                <a:blip r:embed="rId25"/>
                <a:stretch>
                  <a:fillRect l="-18182" r="-18182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808435" y="135266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435" y="1352663"/>
                <a:ext cx="137858" cy="288990"/>
              </a:xfrm>
              <a:prstGeom prst="rect">
                <a:avLst/>
              </a:prstGeom>
              <a:blipFill rotWithShape="0">
                <a:blip r:embed="rId25"/>
                <a:stretch>
                  <a:fillRect l="-18182" r="-18182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094891" y="1357523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891" y="1357523"/>
                <a:ext cx="224420" cy="288990"/>
              </a:xfrm>
              <a:prstGeom prst="rect">
                <a:avLst/>
              </a:prstGeom>
              <a:blipFill rotWithShape="0">
                <a:blip r:embed="rId26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3600042" y="1389934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86" name="Rectangle 85"/>
          <p:cNvSpPr/>
          <p:nvPr/>
        </p:nvSpPr>
        <p:spPr>
          <a:xfrm>
            <a:off x="3872339" y="1393124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 Box 11"/>
          <p:cNvSpPr txBox="1">
            <a:spLocks noChangeArrowheads="1"/>
          </p:cNvSpPr>
          <p:nvPr/>
        </p:nvSpPr>
        <p:spPr bwMode="auto">
          <a:xfrm>
            <a:off x="7442816" y="1112549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053592" y="1412033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R, R</a:t>
            </a:r>
            <a:endParaRPr lang="en-GB" sz="1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3542075" y="1730896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075" y="1730896"/>
                <a:ext cx="137858" cy="288990"/>
              </a:xfrm>
              <a:prstGeom prst="rect">
                <a:avLst/>
              </a:prstGeom>
              <a:blipFill rotWithShape="0">
                <a:blip r:embed="rId25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3798474" y="1731322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474" y="1731322"/>
                <a:ext cx="137858" cy="288990"/>
              </a:xfrm>
              <a:prstGeom prst="rect">
                <a:avLst/>
              </a:prstGeom>
              <a:blipFill rotWithShape="0"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4084930" y="1736182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30" y="1736182"/>
                <a:ext cx="224420" cy="288990"/>
              </a:xfrm>
              <a:prstGeom prst="rect">
                <a:avLst/>
              </a:prstGeom>
              <a:blipFill rotWithShape="0">
                <a:blip r:embed="rId28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3590081" y="1768593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10" name="Rectangle 109"/>
          <p:cNvSpPr/>
          <p:nvPr/>
        </p:nvSpPr>
        <p:spPr>
          <a:xfrm>
            <a:off x="3862378" y="1771783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043631" y="1790692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3542075" y="2068086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075" y="2068086"/>
                <a:ext cx="137858" cy="288990"/>
              </a:xfrm>
              <a:prstGeom prst="rect">
                <a:avLst/>
              </a:prstGeom>
              <a:blipFill rotWithShape="0">
                <a:blip r:embed="rId25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3798474" y="2068512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474" y="2068512"/>
                <a:ext cx="137858" cy="288990"/>
              </a:xfrm>
              <a:prstGeom prst="rect">
                <a:avLst/>
              </a:prstGeom>
              <a:blipFill rotWithShape="0">
                <a:blip r:embed="rId29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4084930" y="2073372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930" y="2073372"/>
                <a:ext cx="224420" cy="288990"/>
              </a:xfrm>
              <a:prstGeom prst="rect">
                <a:avLst/>
              </a:prstGeom>
              <a:blipFill rotWithShape="0">
                <a:blip r:embed="rId30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/>
          <p:cNvSpPr/>
          <p:nvPr/>
        </p:nvSpPr>
        <p:spPr>
          <a:xfrm>
            <a:off x="3590081" y="2105783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16" name="Rectangle 115"/>
          <p:cNvSpPr/>
          <p:nvPr/>
        </p:nvSpPr>
        <p:spPr>
          <a:xfrm>
            <a:off x="3862378" y="2108973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043631" y="2127882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3513681" y="236423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81" y="2364233"/>
                <a:ext cx="137858" cy="288990"/>
              </a:xfrm>
              <a:prstGeom prst="rect">
                <a:avLst/>
              </a:prstGeom>
              <a:blipFill rotWithShape="0"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3770080" y="236465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80" y="2364659"/>
                <a:ext cx="137858" cy="288990"/>
              </a:xfrm>
              <a:prstGeom prst="rect">
                <a:avLst/>
              </a:prstGeom>
              <a:blipFill rotWithShape="0">
                <a:blip r:embed="rId25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4056536" y="2369519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36" y="2369519"/>
                <a:ext cx="224420" cy="288990"/>
              </a:xfrm>
              <a:prstGeom prst="rect">
                <a:avLst/>
              </a:prstGeom>
              <a:blipFill rotWithShape="0">
                <a:blip r:embed="rId28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Rectangle 120"/>
          <p:cNvSpPr/>
          <p:nvPr/>
        </p:nvSpPr>
        <p:spPr>
          <a:xfrm>
            <a:off x="3561687" y="240193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22" name="Rectangle 121"/>
          <p:cNvSpPr/>
          <p:nvPr/>
        </p:nvSpPr>
        <p:spPr>
          <a:xfrm>
            <a:off x="3833984" y="2405120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015237" y="2424029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3513681" y="2718435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81" y="2718435"/>
                <a:ext cx="137858" cy="288990"/>
              </a:xfrm>
              <a:prstGeom prst="rect">
                <a:avLst/>
              </a:prstGeom>
              <a:blipFill rotWithShape="0"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3770080" y="2718861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80" y="2718861"/>
                <a:ext cx="137858" cy="288990"/>
              </a:xfrm>
              <a:prstGeom prst="rect">
                <a:avLst/>
              </a:prstGeom>
              <a:blipFill rotWithShape="0"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4056536" y="2723721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36" y="2723721"/>
                <a:ext cx="224420" cy="288990"/>
              </a:xfrm>
              <a:prstGeom prst="rect">
                <a:avLst/>
              </a:prstGeom>
              <a:blipFill rotWithShape="0">
                <a:blip r:embed="rId31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Rectangle 126"/>
          <p:cNvSpPr/>
          <p:nvPr/>
        </p:nvSpPr>
        <p:spPr>
          <a:xfrm>
            <a:off x="3561687" y="2756132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28" name="Rectangle 127"/>
          <p:cNvSpPr/>
          <p:nvPr/>
        </p:nvSpPr>
        <p:spPr>
          <a:xfrm>
            <a:off x="3833984" y="2759322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015237" y="2778231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B, B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3513681" y="302176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81" y="3021764"/>
                <a:ext cx="137858" cy="288990"/>
              </a:xfrm>
              <a:prstGeom prst="rect">
                <a:avLst/>
              </a:prstGeom>
              <a:blipFill rotWithShape="0"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3770080" y="3022190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080" y="3022190"/>
                <a:ext cx="137858" cy="288990"/>
              </a:xfrm>
              <a:prstGeom prst="rect">
                <a:avLst/>
              </a:prstGeom>
              <a:blipFill rotWithShape="0">
                <a:blip r:embed="rId29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4056536" y="3027050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36" y="3027050"/>
                <a:ext cx="224420" cy="288990"/>
              </a:xfrm>
              <a:prstGeom prst="rect">
                <a:avLst/>
              </a:prstGeom>
              <a:blipFill rotWithShape="0">
                <a:blip r:embed="rId32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Rectangle 132"/>
          <p:cNvSpPr/>
          <p:nvPr/>
        </p:nvSpPr>
        <p:spPr>
          <a:xfrm>
            <a:off x="3561687" y="305946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34" name="Rectangle 133"/>
          <p:cNvSpPr/>
          <p:nvPr/>
        </p:nvSpPr>
        <p:spPr>
          <a:xfrm>
            <a:off x="3833984" y="3062651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015237" y="3081560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3511779" y="3381577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779" y="3381577"/>
                <a:ext cx="137858" cy="288990"/>
              </a:xfrm>
              <a:prstGeom prst="rect">
                <a:avLst/>
              </a:prstGeom>
              <a:blipFill rotWithShape="0">
                <a:blip r:embed="rId29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3768178" y="338200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178" y="3382003"/>
                <a:ext cx="137858" cy="288990"/>
              </a:xfrm>
              <a:prstGeom prst="rect">
                <a:avLst/>
              </a:prstGeom>
              <a:blipFill rotWithShape="0">
                <a:blip r:embed="rId25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4054634" y="3386863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634" y="3386863"/>
                <a:ext cx="224420" cy="288990"/>
              </a:xfrm>
              <a:prstGeom prst="rect">
                <a:avLst/>
              </a:prstGeom>
              <a:blipFill rotWithShape="0">
                <a:blip r:embed="rId30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Rectangle 138"/>
          <p:cNvSpPr/>
          <p:nvPr/>
        </p:nvSpPr>
        <p:spPr>
          <a:xfrm>
            <a:off x="3559785" y="3419274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40" name="Rectangle 139"/>
          <p:cNvSpPr/>
          <p:nvPr/>
        </p:nvSpPr>
        <p:spPr>
          <a:xfrm>
            <a:off x="3832082" y="3422464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3013335" y="3441373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3504382" y="3734311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382" y="3734311"/>
                <a:ext cx="137858" cy="288990"/>
              </a:xfrm>
              <a:prstGeom prst="rect">
                <a:avLst/>
              </a:prstGeom>
              <a:blipFill rotWithShape="0">
                <a:blip r:embed="rId29"/>
                <a:stretch>
                  <a:fillRect l="-18182" r="-18182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3760781" y="3734737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781" y="3734737"/>
                <a:ext cx="137858" cy="288990"/>
              </a:xfrm>
              <a:prstGeom prst="rect">
                <a:avLst/>
              </a:prstGeom>
              <a:blipFill rotWithShape="0">
                <a:blip r:embed="rId27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4047237" y="3739597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237" y="3739597"/>
                <a:ext cx="224420" cy="288990"/>
              </a:xfrm>
              <a:prstGeom prst="rect">
                <a:avLst/>
              </a:prstGeom>
              <a:blipFill rotWithShape="0">
                <a:blip r:embed="rId32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" name="Rectangle 144"/>
          <p:cNvSpPr/>
          <p:nvPr/>
        </p:nvSpPr>
        <p:spPr>
          <a:xfrm>
            <a:off x="3552388" y="3772008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46" name="Rectangle 145"/>
          <p:cNvSpPr/>
          <p:nvPr/>
        </p:nvSpPr>
        <p:spPr>
          <a:xfrm>
            <a:off x="3824685" y="3775198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005938" y="3794107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, 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/>
              <p:cNvSpPr txBox="1"/>
              <p:nvPr/>
            </p:nvSpPr>
            <p:spPr>
              <a:xfrm>
                <a:off x="3519207" y="4060502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207" y="4060502"/>
                <a:ext cx="137858" cy="288990"/>
              </a:xfrm>
              <a:prstGeom prst="rect">
                <a:avLst/>
              </a:prstGeom>
              <a:blipFill rotWithShape="0">
                <a:blip r:embed="rId29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/>
              <p:cNvSpPr txBox="1"/>
              <p:nvPr/>
            </p:nvSpPr>
            <p:spPr>
              <a:xfrm>
                <a:off x="3775606" y="4060928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49" name="TextBox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606" y="4060928"/>
                <a:ext cx="137858" cy="288990"/>
              </a:xfrm>
              <a:prstGeom prst="rect">
                <a:avLst/>
              </a:prstGeom>
              <a:blipFill rotWithShape="0">
                <a:blip r:embed="rId29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/>
              <p:cNvSpPr txBox="1"/>
              <p:nvPr/>
            </p:nvSpPr>
            <p:spPr>
              <a:xfrm>
                <a:off x="4062062" y="4065788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0" name="TextBox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062" y="4065788"/>
                <a:ext cx="224420" cy="288990"/>
              </a:xfrm>
              <a:prstGeom prst="rect">
                <a:avLst/>
              </a:prstGeom>
              <a:blipFill rotWithShape="0">
                <a:blip r:embed="rId33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Rectangle 150"/>
          <p:cNvSpPr/>
          <p:nvPr/>
        </p:nvSpPr>
        <p:spPr>
          <a:xfrm>
            <a:off x="3567213" y="4098199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52" name="Rectangle 151"/>
          <p:cNvSpPr/>
          <p:nvPr/>
        </p:nvSpPr>
        <p:spPr>
          <a:xfrm>
            <a:off x="3839510" y="4101389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020763" y="4120298"/>
            <a:ext cx="527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Y, Y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/>
              <p:cNvSpPr txBox="1"/>
              <p:nvPr/>
            </p:nvSpPr>
            <p:spPr>
              <a:xfrm>
                <a:off x="7990164" y="1379207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4" name="Text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164" y="1379207"/>
                <a:ext cx="137858" cy="288990"/>
              </a:xfrm>
              <a:prstGeom prst="rect">
                <a:avLst/>
              </a:prstGeom>
              <a:blipFill rotWithShape="0">
                <a:blip r:embed="rId25"/>
                <a:stretch>
                  <a:fillRect l="-18182" r="-18182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8246563" y="137963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6563" y="1379633"/>
                <a:ext cx="137858" cy="288990"/>
              </a:xfrm>
              <a:prstGeom prst="rect">
                <a:avLst/>
              </a:prstGeom>
              <a:blipFill rotWithShape="0">
                <a:blip r:embed="rId34"/>
                <a:stretch>
                  <a:fillRect l="-22727" r="-18182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8533019" y="1384493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3019" y="1384493"/>
                <a:ext cx="224420" cy="288990"/>
              </a:xfrm>
              <a:prstGeom prst="rect">
                <a:avLst/>
              </a:prstGeom>
              <a:blipFill rotWithShape="0">
                <a:blip r:embed="rId35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Rectangle 156"/>
          <p:cNvSpPr/>
          <p:nvPr/>
        </p:nvSpPr>
        <p:spPr>
          <a:xfrm>
            <a:off x="8038170" y="1416904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58" name="Rectangle 157"/>
          <p:cNvSpPr/>
          <p:nvPr/>
        </p:nvSpPr>
        <p:spPr>
          <a:xfrm>
            <a:off x="8310467" y="1420094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7534830" y="1439003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R, R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/>
              <p:cNvSpPr txBox="1"/>
              <p:nvPr/>
            </p:nvSpPr>
            <p:spPr>
              <a:xfrm>
                <a:off x="7980203" y="1757866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0203" y="1757866"/>
                <a:ext cx="137858" cy="288990"/>
              </a:xfrm>
              <a:prstGeom prst="rect">
                <a:avLst/>
              </a:prstGeom>
              <a:blipFill rotWithShape="0">
                <a:blip r:embed="rId25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8236602" y="1758292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6602" y="1758292"/>
                <a:ext cx="137858" cy="288990"/>
              </a:xfrm>
              <a:prstGeom prst="rect">
                <a:avLst/>
              </a:prstGeom>
              <a:blipFill rotWithShape="0">
                <a:blip r:embed="rId36"/>
                <a:stretch>
                  <a:fillRect l="-17391" r="-17391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8523058" y="1763152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58" y="1763152"/>
                <a:ext cx="224420" cy="288990"/>
              </a:xfrm>
              <a:prstGeom prst="rect">
                <a:avLst/>
              </a:prstGeom>
              <a:blipFill rotWithShape="0">
                <a:blip r:embed="rId35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" name="Rectangle 162"/>
          <p:cNvSpPr/>
          <p:nvPr/>
        </p:nvSpPr>
        <p:spPr>
          <a:xfrm>
            <a:off x="8028209" y="1795563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64" name="Rectangle 163"/>
          <p:cNvSpPr/>
          <p:nvPr/>
        </p:nvSpPr>
        <p:spPr>
          <a:xfrm>
            <a:off x="8300506" y="1798753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7524869" y="1817662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7980203" y="2095056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0203" y="2095056"/>
                <a:ext cx="137858" cy="288990"/>
              </a:xfrm>
              <a:prstGeom prst="rect">
                <a:avLst/>
              </a:prstGeom>
              <a:blipFill rotWithShape="0">
                <a:blip r:embed="rId25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8236602" y="2095482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6602" y="2095482"/>
                <a:ext cx="137858" cy="288990"/>
              </a:xfrm>
              <a:prstGeom prst="rect">
                <a:avLst/>
              </a:prstGeom>
              <a:blipFill rotWithShape="0">
                <a:blip r:embed="rId37"/>
                <a:stretch>
                  <a:fillRect l="-17391" r="-17391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/>
              <p:cNvSpPr txBox="1"/>
              <p:nvPr/>
            </p:nvSpPr>
            <p:spPr>
              <a:xfrm>
                <a:off x="8523058" y="2100342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058" y="2100342"/>
                <a:ext cx="224420" cy="288990"/>
              </a:xfrm>
              <a:prstGeom prst="rect">
                <a:avLst/>
              </a:prstGeom>
              <a:blipFill rotWithShape="0">
                <a:blip r:embed="rId38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9" name="Rectangle 168"/>
          <p:cNvSpPr/>
          <p:nvPr/>
        </p:nvSpPr>
        <p:spPr>
          <a:xfrm>
            <a:off x="8028209" y="2132753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70" name="Rectangle 169"/>
          <p:cNvSpPr/>
          <p:nvPr/>
        </p:nvSpPr>
        <p:spPr>
          <a:xfrm>
            <a:off x="8300506" y="2135943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7524869" y="2154852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/>
              <p:cNvSpPr txBox="1"/>
              <p:nvPr/>
            </p:nvSpPr>
            <p:spPr>
              <a:xfrm>
                <a:off x="7951809" y="239120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2" name="TextBox 1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09" y="2391203"/>
                <a:ext cx="137858" cy="288990"/>
              </a:xfrm>
              <a:prstGeom prst="rect">
                <a:avLst/>
              </a:prstGeom>
              <a:blipFill rotWithShape="0"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/>
              <p:cNvSpPr txBox="1"/>
              <p:nvPr/>
            </p:nvSpPr>
            <p:spPr>
              <a:xfrm>
                <a:off x="8208208" y="2391629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3" name="TextBox 1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208" y="2391629"/>
                <a:ext cx="137858" cy="288990"/>
              </a:xfrm>
              <a:prstGeom prst="rect">
                <a:avLst/>
              </a:prstGeom>
              <a:blipFill rotWithShape="0">
                <a:blip r:embed="rId39"/>
                <a:stretch>
                  <a:fillRect l="-17391" r="-17391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/>
              <p:cNvSpPr txBox="1"/>
              <p:nvPr/>
            </p:nvSpPr>
            <p:spPr>
              <a:xfrm>
                <a:off x="8494664" y="2396489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4" name="TextBox 1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64" y="2396489"/>
                <a:ext cx="224420" cy="288990"/>
              </a:xfrm>
              <a:prstGeom prst="rect">
                <a:avLst/>
              </a:prstGeom>
              <a:blipFill rotWithShape="0">
                <a:blip r:embed="rId40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5" name="Rectangle 174"/>
          <p:cNvSpPr/>
          <p:nvPr/>
        </p:nvSpPr>
        <p:spPr>
          <a:xfrm>
            <a:off x="7999815" y="2428900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76" name="Rectangle 175"/>
          <p:cNvSpPr/>
          <p:nvPr/>
        </p:nvSpPr>
        <p:spPr>
          <a:xfrm>
            <a:off x="8272112" y="2432090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7496475" y="2450999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/>
              <p:cNvSpPr txBox="1"/>
              <p:nvPr/>
            </p:nvSpPr>
            <p:spPr>
              <a:xfrm>
                <a:off x="7951809" y="2745405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8" name="TextBox 1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09" y="2745405"/>
                <a:ext cx="137858" cy="288990"/>
              </a:xfrm>
              <a:prstGeom prst="rect">
                <a:avLst/>
              </a:prstGeom>
              <a:blipFill rotWithShape="0"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/>
              <p:cNvSpPr txBox="1"/>
              <p:nvPr/>
            </p:nvSpPr>
            <p:spPr>
              <a:xfrm>
                <a:off x="8208208" y="2745831"/>
                <a:ext cx="137858" cy="2884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79" name="TextBox 1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208" y="2745831"/>
                <a:ext cx="137858" cy="288477"/>
              </a:xfrm>
              <a:prstGeom prst="rect">
                <a:avLst/>
              </a:prstGeom>
              <a:blipFill rotWithShape="0">
                <a:blip r:embed="rId41"/>
                <a:stretch>
                  <a:fillRect l="-17391" r="-17391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TextBox 179"/>
              <p:cNvSpPr txBox="1"/>
              <p:nvPr/>
            </p:nvSpPr>
            <p:spPr>
              <a:xfrm>
                <a:off x="8494664" y="2750691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80" name="TextBox 1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64" y="2750691"/>
                <a:ext cx="224420" cy="288990"/>
              </a:xfrm>
              <a:prstGeom prst="rect">
                <a:avLst/>
              </a:prstGeom>
              <a:blipFill rotWithShape="0">
                <a:blip r:embed="rId42"/>
                <a:stretch>
                  <a:fillRect l="-10811" r="-8108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1" name="Rectangle 180"/>
          <p:cNvSpPr/>
          <p:nvPr/>
        </p:nvSpPr>
        <p:spPr>
          <a:xfrm>
            <a:off x="7999815" y="2783102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82" name="Rectangle 181"/>
          <p:cNvSpPr/>
          <p:nvPr/>
        </p:nvSpPr>
        <p:spPr>
          <a:xfrm>
            <a:off x="8272112" y="2786292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7496475" y="2805201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B, B</a:t>
            </a:r>
            <a:endParaRPr lang="en-GB" sz="12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TextBox 183"/>
              <p:cNvSpPr txBox="1"/>
              <p:nvPr/>
            </p:nvSpPr>
            <p:spPr>
              <a:xfrm>
                <a:off x="7951809" y="3048734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84" name="TextBox 1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809" y="3048734"/>
                <a:ext cx="137858" cy="288990"/>
              </a:xfrm>
              <a:prstGeom prst="rect">
                <a:avLst/>
              </a:prstGeom>
              <a:blipFill rotWithShape="0">
                <a:blip r:embed="rId27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/>
              <p:cNvSpPr txBox="1"/>
              <p:nvPr/>
            </p:nvSpPr>
            <p:spPr>
              <a:xfrm>
                <a:off x="8208208" y="3049160"/>
                <a:ext cx="137858" cy="2884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85" name="TextBox 1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208" y="3049160"/>
                <a:ext cx="137858" cy="288477"/>
              </a:xfrm>
              <a:prstGeom prst="rect">
                <a:avLst/>
              </a:prstGeom>
              <a:blipFill rotWithShape="0">
                <a:blip r:embed="rId41"/>
                <a:stretch>
                  <a:fillRect l="-17391" r="-17391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/>
              <p:cNvSpPr txBox="1"/>
              <p:nvPr/>
            </p:nvSpPr>
            <p:spPr>
              <a:xfrm>
                <a:off x="8494664" y="3054020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86" name="TextBox 1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64" y="3054020"/>
                <a:ext cx="224420" cy="288990"/>
              </a:xfrm>
              <a:prstGeom prst="rect">
                <a:avLst/>
              </a:prstGeom>
              <a:blipFill rotWithShape="0">
                <a:blip r:embed="rId42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7" name="Rectangle 186"/>
          <p:cNvSpPr/>
          <p:nvPr/>
        </p:nvSpPr>
        <p:spPr>
          <a:xfrm>
            <a:off x="7999815" y="308643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88" name="Rectangle 187"/>
          <p:cNvSpPr/>
          <p:nvPr/>
        </p:nvSpPr>
        <p:spPr>
          <a:xfrm>
            <a:off x="8272112" y="3089621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7496475" y="3108530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7949907" y="3408547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9907" y="3408547"/>
                <a:ext cx="137858" cy="288990"/>
              </a:xfrm>
              <a:prstGeom prst="rect">
                <a:avLst/>
              </a:prstGeom>
              <a:blipFill rotWithShape="0">
                <a:blip r:embed="rId29"/>
                <a:stretch>
                  <a:fillRect l="-17391" r="-13043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/>
              <p:cNvSpPr txBox="1"/>
              <p:nvPr/>
            </p:nvSpPr>
            <p:spPr>
              <a:xfrm>
                <a:off x="8206306" y="3408973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91" name="Text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306" y="3408973"/>
                <a:ext cx="137858" cy="288990"/>
              </a:xfrm>
              <a:prstGeom prst="rect">
                <a:avLst/>
              </a:prstGeom>
              <a:blipFill rotWithShape="0">
                <a:blip r:embed="rId43"/>
                <a:stretch>
                  <a:fillRect l="-17391" r="-17391" b="-145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TextBox 191"/>
              <p:cNvSpPr txBox="1"/>
              <p:nvPr/>
            </p:nvSpPr>
            <p:spPr>
              <a:xfrm>
                <a:off x="8492762" y="3413833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92" name="TextBox 1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2762" y="3413833"/>
                <a:ext cx="224420" cy="288990"/>
              </a:xfrm>
              <a:prstGeom prst="rect">
                <a:avLst/>
              </a:prstGeom>
              <a:blipFill rotWithShape="0">
                <a:blip r:embed="rId38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3" name="Rectangle 192"/>
          <p:cNvSpPr/>
          <p:nvPr/>
        </p:nvSpPr>
        <p:spPr>
          <a:xfrm>
            <a:off x="7997913" y="3446244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194" name="Rectangle 193"/>
          <p:cNvSpPr/>
          <p:nvPr/>
        </p:nvSpPr>
        <p:spPr>
          <a:xfrm>
            <a:off x="8270210" y="3449434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7494573" y="3468343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/>
              <p:cNvSpPr txBox="1"/>
              <p:nvPr/>
            </p:nvSpPr>
            <p:spPr>
              <a:xfrm>
                <a:off x="7942510" y="3761281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96" name="TextBox 1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510" y="3761281"/>
                <a:ext cx="137858" cy="288990"/>
              </a:xfrm>
              <a:prstGeom prst="rect">
                <a:avLst/>
              </a:prstGeom>
              <a:blipFill rotWithShape="0">
                <a:blip r:embed="rId29"/>
                <a:stretch>
                  <a:fillRect l="-17391" r="-13043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/>
              <p:cNvSpPr txBox="1"/>
              <p:nvPr/>
            </p:nvSpPr>
            <p:spPr>
              <a:xfrm>
                <a:off x="8198909" y="3761707"/>
                <a:ext cx="137858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97" name="TextBox 1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8909" y="3761707"/>
                <a:ext cx="137858" cy="288990"/>
              </a:xfrm>
              <a:prstGeom prst="rect">
                <a:avLst/>
              </a:prstGeom>
              <a:blipFill rotWithShape="0">
                <a:blip r:embed="rId34"/>
                <a:stretch>
                  <a:fillRect l="-21739" r="-13043" b="-170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TextBox 197"/>
              <p:cNvSpPr txBox="1"/>
              <p:nvPr/>
            </p:nvSpPr>
            <p:spPr>
              <a:xfrm>
                <a:off x="8485365" y="3766567"/>
                <a:ext cx="224420" cy="2889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1600" dirty="0" err="1"/>
              </a:p>
            </p:txBody>
          </p:sp>
        </mc:Choice>
        <mc:Fallback xmlns="">
          <p:sp>
            <p:nvSpPr>
              <p:cNvPr id="198" name="TextBox 1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365" y="3766567"/>
                <a:ext cx="224420" cy="288990"/>
              </a:xfrm>
              <a:prstGeom prst="rect">
                <a:avLst/>
              </a:prstGeom>
              <a:blipFill rotWithShape="0">
                <a:blip r:embed="rId44"/>
                <a:stretch>
                  <a:fillRect l="-10811" r="-8108" b="-148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9" name="Rectangle 198"/>
          <p:cNvSpPr/>
          <p:nvPr/>
        </p:nvSpPr>
        <p:spPr>
          <a:xfrm>
            <a:off x="7990516" y="3798978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sz="1400" b="1" dirty="0"/>
          </a:p>
        </p:txBody>
      </p:sp>
      <p:sp>
        <p:nvSpPr>
          <p:cNvPr id="200" name="Rectangle 199"/>
          <p:cNvSpPr/>
          <p:nvPr/>
        </p:nvSpPr>
        <p:spPr>
          <a:xfrm>
            <a:off x="8262813" y="3802168"/>
            <a:ext cx="287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7487176" y="3821077"/>
            <a:ext cx="4840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dirty="0">
                <a:latin typeface="Comic Sans MS" panose="030F0702030302020204" pitchFamily="66" charset="0"/>
              </a:rPr>
              <a:t>, </a:t>
            </a:r>
            <a:r>
              <a:rPr lang="en-GB" sz="12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08" name="Title 2"/>
          <p:cNvSpPr txBox="1">
            <a:spLocks/>
          </p:cNvSpPr>
          <p:nvPr/>
        </p:nvSpPr>
        <p:spPr>
          <a:xfrm>
            <a:off x="161365" y="0"/>
            <a:ext cx="8229600" cy="57822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latin typeface="Comic Sans MS" panose="030F0702030302020204" pitchFamily="66" charset="0"/>
              </a:rPr>
              <a:t>Sampling with and without replacement</a:t>
            </a:r>
          </a:p>
        </p:txBody>
      </p:sp>
      <p:sp>
        <p:nvSpPr>
          <p:cNvPr id="209" name="Text Box 22"/>
          <p:cNvSpPr txBox="1">
            <a:spLocks noChangeArrowheads="1"/>
          </p:cNvSpPr>
          <p:nvPr/>
        </p:nvSpPr>
        <p:spPr bwMode="auto">
          <a:xfrm>
            <a:off x="222346" y="4379378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Find the probability of getting two different colours if </a:t>
            </a:r>
            <a:r>
              <a:rPr lang="en-GB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replacement occurs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3043631" y="1726849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TextBox 210"/>
              <p:cNvSpPr txBox="1"/>
              <p:nvPr/>
            </p:nvSpPr>
            <p:spPr>
              <a:xfrm>
                <a:off x="3732107" y="5125524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11" name="TextBox 2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107" y="5125524"/>
                <a:ext cx="282129" cy="361766"/>
              </a:xfrm>
              <a:prstGeom prst="rect">
                <a:avLst/>
              </a:prstGeom>
              <a:blipFill rotWithShape="0">
                <a:blip r:embed="rId45"/>
                <a:stretch>
                  <a:fillRect l="-10638" t="-1695" r="-10638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2" name="Rectangle 211"/>
          <p:cNvSpPr/>
          <p:nvPr/>
        </p:nvSpPr>
        <p:spPr>
          <a:xfrm>
            <a:off x="366047" y="5171499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</a:t>
            </a:r>
            <a:endParaRPr lang="en-GB" dirty="0"/>
          </a:p>
        </p:txBody>
      </p:sp>
      <p:sp>
        <p:nvSpPr>
          <p:cNvPr id="213" name="Rectangle 212"/>
          <p:cNvSpPr/>
          <p:nvPr/>
        </p:nvSpPr>
        <p:spPr>
          <a:xfrm>
            <a:off x="666421" y="5236002"/>
            <a:ext cx="5995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/>
          </a:p>
        </p:txBody>
      </p:sp>
      <p:sp>
        <p:nvSpPr>
          <p:cNvPr id="215" name="Rounded Rectangle 214"/>
          <p:cNvSpPr/>
          <p:nvPr/>
        </p:nvSpPr>
        <p:spPr>
          <a:xfrm>
            <a:off x="3033670" y="2042028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" name="TextBox 215"/>
              <p:cNvSpPr txBox="1"/>
              <p:nvPr/>
            </p:nvSpPr>
            <p:spPr>
              <a:xfrm>
                <a:off x="4252162" y="5148523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16" name="TextBox 2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162" y="5148523"/>
                <a:ext cx="282129" cy="361766"/>
              </a:xfrm>
              <a:prstGeom prst="rect">
                <a:avLst/>
              </a:prstGeom>
              <a:blipFill rotWithShape="0">
                <a:blip r:embed="rId46"/>
                <a:stretch>
                  <a:fillRect l="-13043" t="-1695" r="-10870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7" name="Rectangle 216"/>
          <p:cNvSpPr/>
          <p:nvPr/>
        </p:nvSpPr>
        <p:spPr>
          <a:xfrm>
            <a:off x="960166" y="5224707"/>
            <a:ext cx="7050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endParaRPr lang="en-GB" sz="1200" b="1" dirty="0">
              <a:solidFill>
                <a:srgbClr val="FFC000"/>
              </a:solidFill>
            </a:endParaRPr>
          </a:p>
        </p:txBody>
      </p:sp>
      <p:sp>
        <p:nvSpPr>
          <p:cNvPr id="218" name="Rounded Rectangle 217"/>
          <p:cNvSpPr/>
          <p:nvPr/>
        </p:nvSpPr>
        <p:spPr>
          <a:xfrm>
            <a:off x="3048322" y="2356643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Rounded Rectangle 218"/>
          <p:cNvSpPr/>
          <p:nvPr/>
        </p:nvSpPr>
        <p:spPr>
          <a:xfrm>
            <a:off x="3010802" y="3020571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Rounded Rectangle 219"/>
          <p:cNvSpPr/>
          <p:nvPr/>
        </p:nvSpPr>
        <p:spPr>
          <a:xfrm>
            <a:off x="3000237" y="3373292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Rounded Rectangle 220"/>
          <p:cNvSpPr/>
          <p:nvPr/>
        </p:nvSpPr>
        <p:spPr>
          <a:xfrm>
            <a:off x="3024224" y="3735799"/>
            <a:ext cx="1275680" cy="320040"/>
          </a:xfrm>
          <a:prstGeom prst="roundRect">
            <a:avLst/>
          </a:prstGeom>
          <a:noFill/>
          <a:ln w="254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3" name="TextBox 222"/>
              <p:cNvSpPr txBox="1"/>
              <p:nvPr/>
            </p:nvSpPr>
            <p:spPr>
              <a:xfrm>
                <a:off x="4814773" y="5148523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3" name="TextBox 2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773" y="5148523"/>
                <a:ext cx="282129" cy="361766"/>
              </a:xfrm>
              <a:prstGeom prst="rect">
                <a:avLst/>
              </a:prstGeom>
              <a:blipFill rotWithShape="0">
                <a:blip r:embed="rId47"/>
                <a:stretch>
                  <a:fillRect l="-13043" t="-1695" r="-10870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4" name="Rectangle 223"/>
          <p:cNvSpPr/>
          <p:nvPr/>
        </p:nvSpPr>
        <p:spPr>
          <a:xfrm>
            <a:off x="1440651" y="5239835"/>
            <a:ext cx="6899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1910807" y="5224708"/>
            <a:ext cx="6500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B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FFC000"/>
              </a:solidFill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2376406" y="5233733"/>
            <a:ext cx="6495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2859475" y="5223824"/>
            <a:ext cx="6555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TextBox 227"/>
              <p:cNvSpPr txBox="1"/>
              <p:nvPr/>
            </p:nvSpPr>
            <p:spPr>
              <a:xfrm>
                <a:off x="5359697" y="5145912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8" name="TextBox 2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697" y="5145912"/>
                <a:ext cx="282129" cy="361766"/>
              </a:xfrm>
              <a:prstGeom prst="rect">
                <a:avLst/>
              </a:prstGeom>
              <a:blipFill rotWithShape="0">
                <a:blip r:embed="rId48"/>
                <a:stretch>
                  <a:fillRect l="-10870" r="-13043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9" name="TextBox 228"/>
              <p:cNvSpPr txBox="1"/>
              <p:nvPr/>
            </p:nvSpPr>
            <p:spPr>
              <a:xfrm>
                <a:off x="5906742" y="5174411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29" name="TextBox 2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742" y="5174411"/>
                <a:ext cx="282129" cy="361766"/>
              </a:xfrm>
              <a:prstGeom prst="rect">
                <a:avLst/>
              </a:prstGeom>
              <a:blipFill rotWithShape="0">
                <a:blip r:embed="rId49"/>
                <a:stretch>
                  <a:fillRect l="-13043" t="-1695" r="-10870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0" name="TextBox 229"/>
              <p:cNvSpPr txBox="1"/>
              <p:nvPr/>
            </p:nvSpPr>
            <p:spPr>
              <a:xfrm>
                <a:off x="6451666" y="5173958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30" name="TextBox 2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666" y="5173958"/>
                <a:ext cx="282129" cy="361766"/>
              </a:xfrm>
              <a:prstGeom prst="rect">
                <a:avLst/>
              </a:prstGeom>
              <a:blipFill rotWithShape="0">
                <a:blip r:embed="rId50"/>
                <a:stretch>
                  <a:fillRect l="-10638" t="-1695" r="-10638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1" name="Rectangle 230"/>
          <p:cNvSpPr/>
          <p:nvPr/>
        </p:nvSpPr>
        <p:spPr>
          <a:xfrm>
            <a:off x="518493" y="5171499"/>
            <a:ext cx="26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</a:t>
            </a:r>
            <a:endParaRPr lang="en-GB" dirty="0"/>
          </a:p>
        </p:txBody>
      </p:sp>
      <p:sp>
        <p:nvSpPr>
          <p:cNvPr id="232" name="Rectangle 231"/>
          <p:cNvSpPr/>
          <p:nvPr/>
        </p:nvSpPr>
        <p:spPr>
          <a:xfrm>
            <a:off x="3292237" y="5152290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)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3959126" y="5120683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4562313" y="512100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103647" y="515028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5641120" y="516222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6184563" y="519126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8" name="TextBox 237"/>
              <p:cNvSpPr txBox="1"/>
              <p:nvPr/>
            </p:nvSpPr>
            <p:spPr>
              <a:xfrm>
                <a:off x="7079804" y="5164383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38" name="TextBox 2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04" y="5164383"/>
                <a:ext cx="282129" cy="361766"/>
              </a:xfrm>
              <a:prstGeom prst="rect">
                <a:avLst/>
              </a:prstGeom>
              <a:blipFill rotWithShape="0">
                <a:blip r:embed="rId51"/>
                <a:stretch>
                  <a:fillRect l="-10638" r="-10638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9" name="Rectangle 238"/>
          <p:cNvSpPr/>
          <p:nvPr/>
        </p:nvSpPr>
        <p:spPr>
          <a:xfrm>
            <a:off x="6788162" y="517073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Box 239"/>
              <p:cNvSpPr txBox="1"/>
              <p:nvPr/>
            </p:nvSpPr>
            <p:spPr>
              <a:xfrm flipH="1">
                <a:off x="7652000" y="5165109"/>
                <a:ext cx="530760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40" name="TextBox 2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652000" y="5165109"/>
                <a:ext cx="530760" cy="361766"/>
              </a:xfrm>
              <a:prstGeom prst="rect">
                <a:avLst/>
              </a:prstGeom>
              <a:blipFill rotWithShape="0">
                <a:blip r:embed="rId52"/>
                <a:stretch>
                  <a:fillRect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1" name="Rectangle 240"/>
          <p:cNvSpPr/>
          <p:nvPr/>
        </p:nvSpPr>
        <p:spPr>
          <a:xfrm flipH="1">
            <a:off x="7392738" y="5171456"/>
            <a:ext cx="591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42" name="Text Box 22"/>
          <p:cNvSpPr txBox="1">
            <a:spLocks noChangeArrowheads="1"/>
          </p:cNvSpPr>
          <p:nvPr/>
        </p:nvSpPr>
        <p:spPr bwMode="auto">
          <a:xfrm>
            <a:off x="167872" y="5484111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Find the probability of getting two different colours if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replacement </a:t>
            </a:r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does not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occur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3" name="TextBox 242"/>
              <p:cNvSpPr txBox="1"/>
              <p:nvPr/>
            </p:nvSpPr>
            <p:spPr>
              <a:xfrm>
                <a:off x="3677633" y="6230257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43" name="TextBox 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633" y="6230257"/>
                <a:ext cx="282129" cy="361766"/>
              </a:xfrm>
              <a:prstGeom prst="rect">
                <a:avLst/>
              </a:prstGeom>
              <a:blipFill rotWithShape="0">
                <a:blip r:embed="rId53"/>
                <a:stretch>
                  <a:fillRect l="-10638" r="-10638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4" name="Rectangle 243"/>
          <p:cNvSpPr/>
          <p:nvPr/>
        </p:nvSpPr>
        <p:spPr>
          <a:xfrm>
            <a:off x="311573" y="627623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</a:t>
            </a:r>
            <a:endParaRPr lang="en-GB" dirty="0"/>
          </a:p>
        </p:txBody>
      </p:sp>
      <p:sp>
        <p:nvSpPr>
          <p:cNvPr id="245" name="Rectangle 244"/>
          <p:cNvSpPr/>
          <p:nvPr/>
        </p:nvSpPr>
        <p:spPr>
          <a:xfrm>
            <a:off x="611947" y="6340735"/>
            <a:ext cx="5995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en-GB" sz="1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6" name="TextBox 245"/>
              <p:cNvSpPr txBox="1"/>
              <p:nvPr/>
            </p:nvSpPr>
            <p:spPr>
              <a:xfrm>
                <a:off x="4197688" y="6253256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46" name="TextBox 2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688" y="6253256"/>
                <a:ext cx="282129" cy="361766"/>
              </a:xfrm>
              <a:prstGeom prst="rect">
                <a:avLst/>
              </a:prstGeom>
              <a:blipFill rotWithShape="0">
                <a:blip r:embed="rId54"/>
                <a:stretch>
                  <a:fillRect l="-13043" t="-1695" r="-10870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7" name="Rectangle 246"/>
          <p:cNvSpPr/>
          <p:nvPr/>
        </p:nvSpPr>
        <p:spPr>
          <a:xfrm>
            <a:off x="893166" y="6329440"/>
            <a:ext cx="7050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8" name="TextBox 247"/>
              <p:cNvSpPr txBox="1"/>
              <p:nvPr/>
            </p:nvSpPr>
            <p:spPr>
              <a:xfrm>
                <a:off x="4760299" y="6253256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48" name="TextBox 2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299" y="6253256"/>
                <a:ext cx="282129" cy="361766"/>
              </a:xfrm>
              <a:prstGeom prst="rect">
                <a:avLst/>
              </a:prstGeom>
              <a:blipFill rotWithShape="0">
                <a:blip r:embed="rId55"/>
                <a:stretch>
                  <a:fillRect l="-13043" t="-1695" r="-10870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9" name="Rectangle 248"/>
          <p:cNvSpPr/>
          <p:nvPr/>
        </p:nvSpPr>
        <p:spPr>
          <a:xfrm>
            <a:off x="1378909" y="6335865"/>
            <a:ext cx="5969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B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 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1856333" y="6329441"/>
            <a:ext cx="6500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B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Y</a:t>
            </a:r>
            <a:r>
              <a:rPr lang="en-GB" sz="1200" b="1" dirty="0">
                <a:latin typeface="Comic Sans MS" panose="030F0702030302020204" pitchFamily="66" charset="0"/>
              </a:rPr>
              <a:t>  </a:t>
            </a:r>
            <a:endParaRPr lang="en-GB" sz="1200" b="1" dirty="0">
              <a:solidFill>
                <a:srgbClr val="FFC000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2346984" y="6338466"/>
            <a:ext cx="6495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Y</a:t>
            </a: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1200" b="1" dirty="0">
                <a:latin typeface="Comic Sans MS" panose="030F0702030302020204" pitchFamily="66" charset="0"/>
              </a:rPr>
              <a:t>  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2814834" y="6328557"/>
            <a:ext cx="683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or</a:t>
            </a:r>
            <a:r>
              <a:rPr lang="en-GB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 Y</a:t>
            </a:r>
            <a:r>
              <a:rPr lang="en-GB" sz="1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r>
              <a:rPr lang="en-GB" sz="1200" b="1" dirty="0"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3" name="TextBox 252"/>
              <p:cNvSpPr txBox="1"/>
              <p:nvPr/>
            </p:nvSpPr>
            <p:spPr>
              <a:xfrm>
                <a:off x="5305223" y="6250645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53" name="TextBox 2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223" y="6250645"/>
                <a:ext cx="282129" cy="361766"/>
              </a:xfrm>
              <a:prstGeom prst="rect">
                <a:avLst/>
              </a:prstGeom>
              <a:blipFill rotWithShape="0">
                <a:blip r:embed="rId56"/>
                <a:stretch>
                  <a:fillRect l="-10638" r="-10638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4" name="TextBox 253"/>
              <p:cNvSpPr txBox="1"/>
              <p:nvPr/>
            </p:nvSpPr>
            <p:spPr>
              <a:xfrm>
                <a:off x="5852268" y="6279144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54" name="TextBox 2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268" y="6279144"/>
                <a:ext cx="282129" cy="361766"/>
              </a:xfrm>
              <a:prstGeom prst="rect">
                <a:avLst/>
              </a:prstGeom>
              <a:blipFill rotWithShape="0">
                <a:blip r:embed="rId57"/>
                <a:stretch>
                  <a:fillRect l="-10870" r="-13043" b="-169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5" name="TextBox 254"/>
              <p:cNvSpPr txBox="1"/>
              <p:nvPr/>
            </p:nvSpPr>
            <p:spPr>
              <a:xfrm>
                <a:off x="6397192" y="6278691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55" name="TextBox 2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192" y="6278691"/>
                <a:ext cx="282129" cy="361766"/>
              </a:xfrm>
              <a:prstGeom prst="rect">
                <a:avLst/>
              </a:prstGeom>
              <a:blipFill rotWithShape="0">
                <a:blip r:embed="rId58"/>
                <a:stretch>
                  <a:fillRect l="-10638" t="-1695" r="-10638"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" name="Rectangle 255"/>
          <p:cNvSpPr/>
          <p:nvPr/>
        </p:nvSpPr>
        <p:spPr>
          <a:xfrm>
            <a:off x="464019" y="6276232"/>
            <a:ext cx="269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</a:t>
            </a:r>
            <a:endParaRPr lang="en-GB" dirty="0"/>
          </a:p>
        </p:txBody>
      </p:sp>
      <p:sp>
        <p:nvSpPr>
          <p:cNvPr id="257" name="Rectangle 256"/>
          <p:cNvSpPr/>
          <p:nvPr/>
        </p:nvSpPr>
        <p:spPr>
          <a:xfrm>
            <a:off x="3237763" y="6257023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)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3904652" y="622541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4507839" y="622574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5049173" y="625501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5586646" y="626695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6130089" y="629600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3" name="TextBox 262"/>
              <p:cNvSpPr txBox="1"/>
              <p:nvPr/>
            </p:nvSpPr>
            <p:spPr>
              <a:xfrm>
                <a:off x="7025330" y="6269116"/>
                <a:ext cx="282129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63" name="TextBox 2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330" y="6269116"/>
                <a:ext cx="282129" cy="361766"/>
              </a:xfrm>
              <a:prstGeom prst="rect">
                <a:avLst/>
              </a:prstGeom>
              <a:blipFill rotWithShape="0">
                <a:blip r:embed="rId59"/>
                <a:stretch>
                  <a:fillRect l="-10638" r="-10638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4" name="Rectangle 263"/>
          <p:cNvSpPr/>
          <p:nvPr/>
        </p:nvSpPr>
        <p:spPr>
          <a:xfrm>
            <a:off x="6733688" y="6275463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5" name="TextBox 264"/>
              <p:cNvSpPr txBox="1"/>
              <p:nvPr/>
            </p:nvSpPr>
            <p:spPr>
              <a:xfrm flipH="1">
                <a:off x="7597526" y="6269842"/>
                <a:ext cx="530760" cy="361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000" dirty="0" err="1"/>
              </a:p>
            </p:txBody>
          </p:sp>
        </mc:Choice>
        <mc:Fallback xmlns="">
          <p:sp>
            <p:nvSpPr>
              <p:cNvPr id="265" name="TextBox 2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597526" y="6269842"/>
                <a:ext cx="530760" cy="361766"/>
              </a:xfrm>
              <a:prstGeom prst="rect">
                <a:avLst/>
              </a:prstGeom>
              <a:blipFill rotWithShape="0">
                <a:blip r:embed="rId60"/>
                <a:stretch>
                  <a:fillRect b="-152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" name="Rectangle 265"/>
          <p:cNvSpPr/>
          <p:nvPr/>
        </p:nvSpPr>
        <p:spPr>
          <a:xfrm flipH="1">
            <a:off x="7338264" y="6276189"/>
            <a:ext cx="591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67" name="Rounded Rectangle 266"/>
          <p:cNvSpPr/>
          <p:nvPr/>
        </p:nvSpPr>
        <p:spPr>
          <a:xfrm>
            <a:off x="7541209" y="1766695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8" name="Rounded Rectangle 267"/>
          <p:cNvSpPr/>
          <p:nvPr/>
        </p:nvSpPr>
        <p:spPr>
          <a:xfrm>
            <a:off x="7531248" y="2081874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9" name="Rounded Rectangle 268"/>
          <p:cNvSpPr/>
          <p:nvPr/>
        </p:nvSpPr>
        <p:spPr>
          <a:xfrm>
            <a:off x="7545900" y="2396489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0" name="Rounded Rectangle 269"/>
          <p:cNvSpPr/>
          <p:nvPr/>
        </p:nvSpPr>
        <p:spPr>
          <a:xfrm>
            <a:off x="7508380" y="3060417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1" name="Rounded Rectangle 270"/>
          <p:cNvSpPr/>
          <p:nvPr/>
        </p:nvSpPr>
        <p:spPr>
          <a:xfrm>
            <a:off x="7497815" y="3413138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2" name="Rounded Rectangle 271"/>
          <p:cNvSpPr/>
          <p:nvPr/>
        </p:nvSpPr>
        <p:spPr>
          <a:xfrm>
            <a:off x="7521802" y="3775645"/>
            <a:ext cx="1275680" cy="3200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3" name="Rectangle 272">
            <a:hlinkClick r:id="rId61"/>
            <a:extLst>
              <a:ext uri="{FF2B5EF4-FFF2-40B4-BE49-F238E27FC236}">
                <a16:creationId xmlns:a16="http://schemas.microsoft.com/office/drawing/2014/main" id="{FB1E00E0-09D3-67EB-7983-DEC0637455FF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4" name="Rectangle 273">
            <a:hlinkClick r:id="rId61"/>
            <a:extLst>
              <a:ext uri="{FF2B5EF4-FFF2-40B4-BE49-F238E27FC236}">
                <a16:creationId xmlns:a16="http://schemas.microsoft.com/office/drawing/2014/main" id="{A6941E71-41A5-2A54-769C-5446531DB48C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4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5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5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5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75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75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5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5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5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75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75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5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75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0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5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75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5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75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  <p:bldP spid="84" grpId="0"/>
      <p:bldP spid="85" grpId="0"/>
      <p:bldP spid="86" grpId="0"/>
      <p:bldP spid="93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9" grpId="0"/>
      <p:bldP spid="210" grpId="0" animBg="1"/>
      <p:bldP spid="211" grpId="0"/>
      <p:bldP spid="212" grpId="0"/>
      <p:bldP spid="213" grpId="0"/>
      <p:bldP spid="215" grpId="0" animBg="1"/>
      <p:bldP spid="216" grpId="0"/>
      <p:bldP spid="217" grpId="0"/>
      <p:bldP spid="218" grpId="0" animBg="1"/>
      <p:bldP spid="219" grpId="0" animBg="1"/>
      <p:bldP spid="220" grpId="0" animBg="1"/>
      <p:bldP spid="221" grpId="0" animBg="1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F3622A-F203-43A4-8C2F-280BD01DFCEC}" vid="{3423C24D-59EF-4E21-8638-57C4530C0052}"/>
    </a:ext>
  </a:extLst>
</a:theme>
</file>

<file path=ppt/theme/theme2.xml><?xml version="1.0" encoding="utf-8"?>
<a:theme xmlns:a="http://schemas.openxmlformats.org/drawingml/2006/main" name="1_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600</Words>
  <Application>Microsoft Office PowerPoint</Application>
  <PresentationFormat>On-screen Show (4:3)</PresentationFormat>
  <Paragraphs>306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Cambria Math</vt:lpstr>
      <vt:lpstr>Comic Sans MS</vt:lpstr>
      <vt:lpstr>Times New Roman</vt:lpstr>
      <vt:lpstr>Wingdings 2</vt:lpstr>
      <vt:lpstr>Theme1</vt:lpstr>
      <vt:lpstr>1_Theme1</vt:lpstr>
      <vt:lpstr>Sampling with and without replacement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with and without replacement</dc:title>
  <dc:creator>Mathssupport</dc:creator>
  <cp:lastModifiedBy>Orlando Hurtado</cp:lastModifiedBy>
  <cp:revision>2</cp:revision>
  <dcterms:created xsi:type="dcterms:W3CDTF">2019-12-15T11:41:58Z</dcterms:created>
  <dcterms:modified xsi:type="dcterms:W3CDTF">2022-08-04T00:16:59Z</dcterms:modified>
</cp:coreProperties>
</file>