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64" r:id="rId3"/>
    <p:sldId id="261" r:id="rId4"/>
    <p:sldId id="260" r:id="rId5"/>
    <p:sldId id="262" r:id="rId6"/>
    <p:sldId id="31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61146459-E3C3-4969-9224-5ED50B492D17}" type="datetime1">
              <a:rPr lang="en-US" smtClean="0"/>
              <a:t>8/3/2022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403816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t>8/3/2022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1614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t>8/3/2022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751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D874040B-5CB3-45F5-9C9D-46F8E66ED195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29B390B-A9F3-4FD5-8C31-0E8A01071A5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643217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4040B-5CB3-45F5-9C9D-46F8E66ED195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390B-A9F3-4FD5-8C31-0E8A01071A5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52714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D874040B-5CB3-45F5-9C9D-46F8E66ED195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29B390B-A9F3-4FD5-8C31-0E8A01071A54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41405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4040B-5CB3-45F5-9C9D-46F8E66ED195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390B-A9F3-4FD5-8C31-0E8A01071A5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760808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4040B-5CB3-45F5-9C9D-46F8E66ED195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390B-A9F3-4FD5-8C31-0E8A01071A54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73445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4040B-5CB3-45F5-9C9D-46F8E66ED195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390B-A9F3-4FD5-8C31-0E8A01071A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2760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4040B-5CB3-45F5-9C9D-46F8E66ED195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390B-A9F3-4FD5-8C31-0E8A01071A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743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4040B-5CB3-45F5-9C9D-46F8E66ED195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390B-A9F3-4FD5-8C31-0E8A01071A54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7723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t>8/3/2022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37027822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4040B-5CB3-45F5-9C9D-46F8E66ED195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29B390B-A9F3-4FD5-8C31-0E8A01071A54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90958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4040B-5CB3-45F5-9C9D-46F8E66ED195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390B-A9F3-4FD5-8C31-0E8A01071A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2579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4040B-5CB3-45F5-9C9D-46F8E66ED195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390B-A9F3-4FD5-8C31-0E8A01071A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742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61146459-E3C3-4969-9224-5ED50B492D17}" type="datetime1">
              <a:rPr lang="en-US" smtClean="0"/>
              <a:t>8/3/2022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34398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t>8/3/2022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6051777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t>8/3/2022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2002569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t>8/3/2022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5868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t>8/3/2022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7734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t>8/3/2022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62634011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t>8/3/2022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3607635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blipFill rotWithShape="0">
            <a:blip r:embed="rId13">
              <a:duotone>
                <a:schemeClr val="bg1">
                  <a:tint val="95000"/>
                  <a:satMod val="200000"/>
                </a:schemeClr>
                <a:schemeClr val="bg1">
                  <a:shade val="80000"/>
                  <a:satMod val="100000"/>
                </a:schemeClr>
              </a:duotone>
            </a:blip>
            <a:tile tx="-65313" ty="-69755" sx="55000" sy="55000" flip="none" algn="tl"/>
          </a:blipFill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874040B-5CB3-45F5-9C9D-46F8E66ED195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29B390B-A9F3-4FD5-8C31-0E8A01071A54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3741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874040B-5CB3-45F5-9C9D-46F8E66ED195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29B390B-A9F3-4FD5-8C31-0E8A01071A54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435265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Relationship Id="rId1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18" Type="http://schemas.openxmlformats.org/officeDocument/2006/relationships/image" Target="../media/image58.png"/><Relationship Id="rId3" Type="http://schemas.openxmlformats.org/officeDocument/2006/relationships/image" Target="../media/image43.png"/><Relationship Id="rId21" Type="http://schemas.openxmlformats.org/officeDocument/2006/relationships/image" Target="../media/image61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17" Type="http://schemas.openxmlformats.org/officeDocument/2006/relationships/image" Target="../media/image57.png"/><Relationship Id="rId25" Type="http://schemas.openxmlformats.org/officeDocument/2006/relationships/hyperlink" Target="http://www.mathssupport.org/" TargetMode="External"/><Relationship Id="rId2" Type="http://schemas.openxmlformats.org/officeDocument/2006/relationships/image" Target="../media/image42.png"/><Relationship Id="rId16" Type="http://schemas.openxmlformats.org/officeDocument/2006/relationships/image" Target="../media/image56.png"/><Relationship Id="rId20" Type="http://schemas.openxmlformats.org/officeDocument/2006/relationships/image" Target="../media/image6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24" Type="http://schemas.openxmlformats.org/officeDocument/2006/relationships/image" Target="../media/image64.png"/><Relationship Id="rId5" Type="http://schemas.openxmlformats.org/officeDocument/2006/relationships/image" Target="../media/image45.png"/><Relationship Id="rId15" Type="http://schemas.openxmlformats.org/officeDocument/2006/relationships/image" Target="../media/image55.png"/><Relationship Id="rId23" Type="http://schemas.openxmlformats.org/officeDocument/2006/relationships/image" Target="../media/image63.png"/><Relationship Id="rId10" Type="http://schemas.openxmlformats.org/officeDocument/2006/relationships/image" Target="../media/image50.png"/><Relationship Id="rId19" Type="http://schemas.openxmlformats.org/officeDocument/2006/relationships/image" Target="../media/image59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Relationship Id="rId14" Type="http://schemas.openxmlformats.org/officeDocument/2006/relationships/image" Target="../media/image54.png"/><Relationship Id="rId22" Type="http://schemas.openxmlformats.org/officeDocument/2006/relationships/image" Target="../media/image62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6.png"/><Relationship Id="rId18" Type="http://schemas.openxmlformats.org/officeDocument/2006/relationships/image" Target="../media/image81.png"/><Relationship Id="rId26" Type="http://schemas.openxmlformats.org/officeDocument/2006/relationships/image" Target="../media/image89.png"/><Relationship Id="rId39" Type="http://schemas.openxmlformats.org/officeDocument/2006/relationships/image" Target="../media/image102.png"/><Relationship Id="rId21" Type="http://schemas.openxmlformats.org/officeDocument/2006/relationships/image" Target="../media/image84.png"/><Relationship Id="rId34" Type="http://schemas.openxmlformats.org/officeDocument/2006/relationships/image" Target="../media/image97.png"/><Relationship Id="rId42" Type="http://schemas.openxmlformats.org/officeDocument/2006/relationships/image" Target="../media/image105.png"/><Relationship Id="rId47" Type="http://schemas.openxmlformats.org/officeDocument/2006/relationships/image" Target="../media/image110.png"/><Relationship Id="rId50" Type="http://schemas.openxmlformats.org/officeDocument/2006/relationships/image" Target="../media/image113.png"/><Relationship Id="rId55" Type="http://schemas.openxmlformats.org/officeDocument/2006/relationships/image" Target="../media/image118.png"/><Relationship Id="rId7" Type="http://schemas.openxmlformats.org/officeDocument/2006/relationships/image" Target="../media/image70.png"/><Relationship Id="rId2" Type="http://schemas.openxmlformats.org/officeDocument/2006/relationships/image" Target="../media/image65.png"/><Relationship Id="rId16" Type="http://schemas.openxmlformats.org/officeDocument/2006/relationships/image" Target="../media/image79.png"/><Relationship Id="rId20" Type="http://schemas.openxmlformats.org/officeDocument/2006/relationships/image" Target="../media/image83.png"/><Relationship Id="rId29" Type="http://schemas.openxmlformats.org/officeDocument/2006/relationships/image" Target="../media/image92.png"/><Relationship Id="rId41" Type="http://schemas.openxmlformats.org/officeDocument/2006/relationships/image" Target="../media/image104.png"/><Relationship Id="rId54" Type="http://schemas.openxmlformats.org/officeDocument/2006/relationships/image" Target="../media/image117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9.png"/><Relationship Id="rId11" Type="http://schemas.openxmlformats.org/officeDocument/2006/relationships/image" Target="../media/image74.png"/><Relationship Id="rId24" Type="http://schemas.openxmlformats.org/officeDocument/2006/relationships/image" Target="../media/image87.png"/><Relationship Id="rId32" Type="http://schemas.openxmlformats.org/officeDocument/2006/relationships/image" Target="../media/image95.png"/><Relationship Id="rId37" Type="http://schemas.openxmlformats.org/officeDocument/2006/relationships/image" Target="../media/image100.png"/><Relationship Id="rId40" Type="http://schemas.openxmlformats.org/officeDocument/2006/relationships/image" Target="../media/image103.png"/><Relationship Id="rId45" Type="http://schemas.openxmlformats.org/officeDocument/2006/relationships/image" Target="../media/image108.png"/><Relationship Id="rId53" Type="http://schemas.openxmlformats.org/officeDocument/2006/relationships/image" Target="../media/image116.png"/><Relationship Id="rId58" Type="http://schemas.openxmlformats.org/officeDocument/2006/relationships/image" Target="../media/image121.png"/><Relationship Id="rId5" Type="http://schemas.openxmlformats.org/officeDocument/2006/relationships/image" Target="../media/image68.png"/><Relationship Id="rId15" Type="http://schemas.openxmlformats.org/officeDocument/2006/relationships/image" Target="../media/image78.png"/><Relationship Id="rId23" Type="http://schemas.openxmlformats.org/officeDocument/2006/relationships/image" Target="../media/image86.png"/><Relationship Id="rId28" Type="http://schemas.openxmlformats.org/officeDocument/2006/relationships/image" Target="../media/image91.png"/><Relationship Id="rId36" Type="http://schemas.openxmlformats.org/officeDocument/2006/relationships/image" Target="../media/image99.png"/><Relationship Id="rId49" Type="http://schemas.openxmlformats.org/officeDocument/2006/relationships/image" Target="../media/image112.png"/><Relationship Id="rId57" Type="http://schemas.openxmlformats.org/officeDocument/2006/relationships/image" Target="../media/image120.png"/><Relationship Id="rId61" Type="http://schemas.openxmlformats.org/officeDocument/2006/relationships/hyperlink" Target="http://www.mathssupport.org/" TargetMode="External"/><Relationship Id="rId10" Type="http://schemas.openxmlformats.org/officeDocument/2006/relationships/image" Target="../media/image73.png"/><Relationship Id="rId19" Type="http://schemas.openxmlformats.org/officeDocument/2006/relationships/image" Target="../media/image82.png"/><Relationship Id="rId31" Type="http://schemas.openxmlformats.org/officeDocument/2006/relationships/image" Target="../media/image94.png"/><Relationship Id="rId44" Type="http://schemas.openxmlformats.org/officeDocument/2006/relationships/image" Target="../media/image107.png"/><Relationship Id="rId52" Type="http://schemas.openxmlformats.org/officeDocument/2006/relationships/image" Target="../media/image115.png"/><Relationship Id="rId60" Type="http://schemas.openxmlformats.org/officeDocument/2006/relationships/image" Target="../media/image123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Relationship Id="rId14" Type="http://schemas.openxmlformats.org/officeDocument/2006/relationships/image" Target="../media/image77.png"/><Relationship Id="rId22" Type="http://schemas.openxmlformats.org/officeDocument/2006/relationships/image" Target="../media/image85.png"/><Relationship Id="rId27" Type="http://schemas.openxmlformats.org/officeDocument/2006/relationships/image" Target="../media/image90.png"/><Relationship Id="rId30" Type="http://schemas.openxmlformats.org/officeDocument/2006/relationships/image" Target="../media/image93.png"/><Relationship Id="rId35" Type="http://schemas.openxmlformats.org/officeDocument/2006/relationships/image" Target="../media/image98.png"/><Relationship Id="rId43" Type="http://schemas.openxmlformats.org/officeDocument/2006/relationships/image" Target="../media/image106.png"/><Relationship Id="rId48" Type="http://schemas.openxmlformats.org/officeDocument/2006/relationships/image" Target="../media/image111.png"/><Relationship Id="rId56" Type="http://schemas.openxmlformats.org/officeDocument/2006/relationships/image" Target="../media/image119.png"/><Relationship Id="rId8" Type="http://schemas.openxmlformats.org/officeDocument/2006/relationships/image" Target="../media/image71.png"/><Relationship Id="rId51" Type="http://schemas.openxmlformats.org/officeDocument/2006/relationships/image" Target="../media/image114.png"/><Relationship Id="rId3" Type="http://schemas.openxmlformats.org/officeDocument/2006/relationships/image" Target="../media/image66.png"/><Relationship Id="rId12" Type="http://schemas.openxmlformats.org/officeDocument/2006/relationships/image" Target="../media/image75.png"/><Relationship Id="rId17" Type="http://schemas.openxmlformats.org/officeDocument/2006/relationships/image" Target="../media/image80.png"/><Relationship Id="rId25" Type="http://schemas.openxmlformats.org/officeDocument/2006/relationships/image" Target="../media/image88.png"/><Relationship Id="rId33" Type="http://schemas.openxmlformats.org/officeDocument/2006/relationships/image" Target="../media/image96.png"/><Relationship Id="rId38" Type="http://schemas.openxmlformats.org/officeDocument/2006/relationships/image" Target="../media/image101.png"/><Relationship Id="rId46" Type="http://schemas.openxmlformats.org/officeDocument/2006/relationships/image" Target="../media/image109.png"/><Relationship Id="rId59" Type="http://schemas.openxmlformats.org/officeDocument/2006/relationships/image" Target="../media/image1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615359DF-1721-4214-A7C5-C6CAC6AA37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652" y="3429000"/>
            <a:ext cx="8042148" cy="1323535"/>
          </a:xfrm>
        </p:spPr>
        <p:txBody>
          <a:bodyPr/>
          <a:lstStyle/>
          <a:p>
            <a:pPr marL="633413" indent="-633413" algn="l"/>
            <a:r>
              <a:rPr lang="en-US" dirty="0">
                <a:latin typeface="Comic Sans MS" panose="030F0702030302020204" pitchFamily="66" charset="0"/>
              </a:rPr>
              <a:t>LO: To use tree diagrams to calculate probabilities of event with and without replacement.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0C61DDBF-73A9-4995-9845-E2115D14F1F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Sampling with and without replacement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4A9D8056-763A-72DA-9AF0-29AE5A40070C}"/>
              </a:ext>
            </a:extLst>
          </p:cNvPr>
          <p:cNvSpPr/>
          <p:nvPr/>
        </p:nvSpPr>
        <p:spPr>
          <a:xfrm>
            <a:off x="8063132" y="612765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03A0FBA3-BA6D-E308-7C9F-433B1AF650EA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00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272816" y="695846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When we are selecting an object it can be either put back (with replacement) or put outside (without replacement).</a:t>
            </a:r>
          </a:p>
        </p:txBody>
      </p:sp>
      <p:sp>
        <p:nvSpPr>
          <p:cNvPr id="9" name="Text Box 22"/>
          <p:cNvSpPr txBox="1">
            <a:spLocks noChangeArrowheads="1"/>
          </p:cNvSpPr>
          <p:nvPr/>
        </p:nvSpPr>
        <p:spPr bwMode="auto">
          <a:xfrm>
            <a:off x="272816" y="1851222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Consider a box containing 3 red, 2 blue and 1 yellow marble. Suppose we take two marbles.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9283" y="2551531"/>
            <a:ext cx="83775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Draw a tree diagram to show all possible outcomes if the first marble is returned to the box. </a:t>
            </a:r>
            <a:endParaRPr lang="en-GB" sz="24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359677" y="4276266"/>
            <a:ext cx="1047346" cy="948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9" idx="1"/>
          </p:cNvCxnSpPr>
          <p:nvPr/>
        </p:nvCxnSpPr>
        <p:spPr>
          <a:xfrm>
            <a:off x="1359677" y="5224319"/>
            <a:ext cx="1083206" cy="5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24" idx="1"/>
          </p:cNvCxnSpPr>
          <p:nvPr/>
        </p:nvCxnSpPr>
        <p:spPr>
          <a:xfrm flipV="1">
            <a:off x="2803756" y="3888433"/>
            <a:ext cx="853844" cy="332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788920" y="4218088"/>
            <a:ext cx="868680" cy="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788920" y="5205169"/>
            <a:ext cx="868680" cy="3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788920" y="6186628"/>
            <a:ext cx="868680" cy="1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442883" y="4998890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B</a:t>
            </a:r>
            <a:endParaRPr lang="en-GB" sz="2400" dirty="0"/>
          </a:p>
        </p:txBody>
      </p:sp>
      <p:sp>
        <p:nvSpPr>
          <p:cNvPr id="20" name="Rectangle 19"/>
          <p:cNvSpPr/>
          <p:nvPr/>
        </p:nvSpPr>
        <p:spPr>
          <a:xfrm>
            <a:off x="3657600" y="4974336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B</a:t>
            </a:r>
            <a:endParaRPr lang="en-GB" sz="2400" dirty="0"/>
          </a:p>
        </p:txBody>
      </p:sp>
      <p:sp>
        <p:nvSpPr>
          <p:cNvPr id="21" name="Rectangle 20"/>
          <p:cNvSpPr/>
          <p:nvPr/>
        </p:nvSpPr>
        <p:spPr>
          <a:xfrm>
            <a:off x="3657600" y="5961888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B</a:t>
            </a:r>
            <a:endParaRPr lang="en-GB" sz="2400" dirty="0"/>
          </a:p>
        </p:txBody>
      </p:sp>
      <p:sp>
        <p:nvSpPr>
          <p:cNvPr id="22" name="Rectangle 21"/>
          <p:cNvSpPr/>
          <p:nvPr/>
        </p:nvSpPr>
        <p:spPr>
          <a:xfrm>
            <a:off x="2444281" y="4039952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R</a:t>
            </a:r>
            <a:endParaRPr lang="en-GB" sz="2400" dirty="0"/>
          </a:p>
        </p:txBody>
      </p:sp>
      <p:sp>
        <p:nvSpPr>
          <p:cNvPr id="23" name="Rectangle 22"/>
          <p:cNvSpPr/>
          <p:nvPr/>
        </p:nvSpPr>
        <p:spPr>
          <a:xfrm>
            <a:off x="3657836" y="5303520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Y</a:t>
            </a:r>
            <a:endParaRPr lang="en-GB" sz="2400" dirty="0"/>
          </a:p>
        </p:txBody>
      </p:sp>
      <p:sp>
        <p:nvSpPr>
          <p:cNvPr id="24" name="Rectangle 23"/>
          <p:cNvSpPr/>
          <p:nvPr/>
        </p:nvSpPr>
        <p:spPr>
          <a:xfrm>
            <a:off x="3657600" y="3657600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R</a:t>
            </a:r>
            <a:endParaRPr lang="en-GB" sz="2400" dirty="0"/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1204984" y="3365248"/>
            <a:ext cx="16188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3333FF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st</a:t>
            </a:r>
            <a:r>
              <a:rPr lang="en-GB" altLang="en-US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2662518" y="3364896"/>
            <a:ext cx="19767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nd</a:t>
            </a:r>
            <a:r>
              <a:rPr lang="en-GB" altLang="en-US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912618" y="4381788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381788"/>
                <a:ext cx="206788" cy="43383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912618" y="4977848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977848"/>
                <a:ext cx="206788" cy="43383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117013" y="4267223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013" y="4267223"/>
                <a:ext cx="173124" cy="361125"/>
              </a:xfrm>
              <a:prstGeom prst="rect">
                <a:avLst/>
              </a:prstGeom>
              <a:blipFill rotWithShape="0">
                <a:blip r:embed="rId4"/>
                <a:stretch>
                  <a:fillRect l="-17241" r="-17241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137841" y="3731658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841" y="3731658"/>
                <a:ext cx="173124" cy="361766"/>
              </a:xfrm>
              <a:prstGeom prst="rect">
                <a:avLst/>
              </a:prstGeom>
              <a:blipFill rotWithShape="0">
                <a:blip r:embed="rId5"/>
                <a:stretch>
                  <a:fillRect l="-21429" r="-17857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ectangle 67"/>
          <p:cNvSpPr/>
          <p:nvPr/>
        </p:nvSpPr>
        <p:spPr>
          <a:xfrm>
            <a:off x="161364" y="1471946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Example 1:</a:t>
            </a:r>
            <a:endParaRPr lang="en-GB" sz="2400" b="1" dirty="0"/>
          </a:p>
        </p:txBody>
      </p:sp>
      <p:sp>
        <p:nvSpPr>
          <p:cNvPr id="69" name="Rectangle 68"/>
          <p:cNvSpPr/>
          <p:nvPr/>
        </p:nvSpPr>
        <p:spPr>
          <a:xfrm>
            <a:off x="3655577" y="3988188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B</a:t>
            </a:r>
            <a:endParaRPr lang="en-GB" sz="2400" dirty="0"/>
          </a:p>
        </p:txBody>
      </p:sp>
      <p:sp>
        <p:nvSpPr>
          <p:cNvPr id="70" name="Rectangle 69"/>
          <p:cNvSpPr/>
          <p:nvPr/>
        </p:nvSpPr>
        <p:spPr>
          <a:xfrm>
            <a:off x="3657600" y="4315968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Y</a:t>
            </a:r>
            <a:endParaRPr lang="en-GB" sz="2400" dirty="0"/>
          </a:p>
        </p:txBody>
      </p:sp>
      <p:sp>
        <p:nvSpPr>
          <p:cNvPr id="71" name="Rectangle 70"/>
          <p:cNvSpPr/>
          <p:nvPr/>
        </p:nvSpPr>
        <p:spPr>
          <a:xfrm>
            <a:off x="3657600" y="4645152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R</a:t>
            </a:r>
            <a:endParaRPr lang="en-GB" sz="2400" dirty="0"/>
          </a:p>
        </p:txBody>
      </p:sp>
      <p:sp>
        <p:nvSpPr>
          <p:cNvPr id="72" name="Rectangle 71"/>
          <p:cNvSpPr/>
          <p:nvPr/>
        </p:nvSpPr>
        <p:spPr>
          <a:xfrm>
            <a:off x="3655577" y="5632704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R</a:t>
            </a:r>
            <a:endParaRPr lang="en-GB" sz="2400" dirty="0"/>
          </a:p>
        </p:txBody>
      </p:sp>
      <p:sp>
        <p:nvSpPr>
          <p:cNvPr id="73" name="Rectangle 72"/>
          <p:cNvSpPr/>
          <p:nvPr/>
        </p:nvSpPr>
        <p:spPr>
          <a:xfrm>
            <a:off x="3657600" y="6291072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Y</a:t>
            </a:r>
            <a:endParaRPr lang="en-GB" sz="2400" dirty="0"/>
          </a:p>
        </p:txBody>
      </p:sp>
      <p:sp>
        <p:nvSpPr>
          <p:cNvPr id="74" name="Rectangle 73"/>
          <p:cNvSpPr/>
          <p:nvPr/>
        </p:nvSpPr>
        <p:spPr>
          <a:xfrm>
            <a:off x="2441281" y="5979942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Y</a:t>
            </a:r>
            <a:endParaRPr lang="en-GB" sz="2400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2812840" y="4236195"/>
            <a:ext cx="858814" cy="277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2788920" y="4872795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2807321" y="5217706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2766698" y="5859046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2785099" y="6203957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1359677" y="5224319"/>
            <a:ext cx="1008176" cy="979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1906694" y="5699164"/>
                <a:ext cx="206788" cy="433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6694" y="5699164"/>
                <a:ext cx="206788" cy="43306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3417318" y="4029461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318" y="4029461"/>
                <a:ext cx="173124" cy="361125"/>
              </a:xfrm>
              <a:prstGeom prst="rect">
                <a:avLst/>
              </a:prstGeom>
              <a:blipFill rotWithShape="0">
                <a:blip r:embed="rId7"/>
                <a:stretch>
                  <a:fillRect l="-21429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3120639" y="5254042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639" y="5254042"/>
                <a:ext cx="173124" cy="361125"/>
              </a:xfrm>
              <a:prstGeom prst="rect">
                <a:avLst/>
              </a:prstGeom>
              <a:blipFill rotWithShape="0">
                <a:blip r:embed="rId8"/>
                <a:stretch>
                  <a:fillRect l="-21429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3141467" y="4718477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1467" y="4718477"/>
                <a:ext cx="173124" cy="361766"/>
              </a:xfrm>
              <a:prstGeom prst="rect">
                <a:avLst/>
              </a:prstGeom>
              <a:blipFill rotWithShape="0">
                <a:blip r:embed="rId9"/>
                <a:stretch>
                  <a:fillRect l="-17241" r="-17241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3420944" y="5016280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0944" y="5016280"/>
                <a:ext cx="173124" cy="361125"/>
              </a:xfrm>
              <a:prstGeom prst="rect">
                <a:avLst/>
              </a:prstGeom>
              <a:blipFill rotWithShape="0">
                <a:blip r:embed="rId10"/>
                <a:stretch>
                  <a:fillRect l="-17241" t="-1695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3132085" y="6268168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2085" y="6268168"/>
                <a:ext cx="173124" cy="361125"/>
              </a:xfrm>
              <a:prstGeom prst="rect">
                <a:avLst/>
              </a:prstGeom>
              <a:blipFill rotWithShape="0">
                <a:blip r:embed="rId11"/>
                <a:stretch>
                  <a:fillRect l="-21429" r="-17857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3152913" y="5732603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2913" y="5732603"/>
                <a:ext cx="173124" cy="361766"/>
              </a:xfrm>
              <a:prstGeom prst="rect">
                <a:avLst/>
              </a:prstGeom>
              <a:blipFill rotWithShape="0">
                <a:blip r:embed="rId12"/>
                <a:stretch>
                  <a:fillRect l="-17241" r="-17241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3432390" y="6030406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390" y="6030406"/>
                <a:ext cx="173124" cy="361125"/>
              </a:xfrm>
              <a:prstGeom prst="rect">
                <a:avLst/>
              </a:prstGeom>
              <a:blipFill rotWithShape="0">
                <a:blip r:embed="rId13"/>
                <a:stretch>
                  <a:fillRect l="-17857" r="-21429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84513" y="3815782"/>
            <a:ext cx="18206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With replacement</a:t>
            </a:r>
            <a:endParaRPr lang="en-GB" dirty="0"/>
          </a:p>
        </p:txBody>
      </p:sp>
      <p:sp>
        <p:nvSpPr>
          <p:cNvPr id="48" name="Title 2">
            <a:extLst>
              <a:ext uri="{FF2B5EF4-FFF2-40B4-BE49-F238E27FC236}">
                <a16:creationId xmlns:a16="http://schemas.microsoft.com/office/drawing/2014/main" id="{F735E33B-89CB-4217-AB95-F2EBD2477ACF}"/>
              </a:ext>
            </a:extLst>
          </p:cNvPr>
          <p:cNvSpPr txBox="1">
            <a:spLocks/>
          </p:cNvSpPr>
          <p:nvPr/>
        </p:nvSpPr>
        <p:spPr>
          <a:xfrm>
            <a:off x="161365" y="0"/>
            <a:ext cx="8229600" cy="57822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latin typeface="Comic Sans MS" panose="030F0702030302020204" pitchFamily="66" charset="0"/>
              </a:rPr>
              <a:t>Sampling with and without replacement</a:t>
            </a:r>
          </a:p>
        </p:txBody>
      </p:sp>
      <p:sp>
        <p:nvSpPr>
          <p:cNvPr id="46" name="Rectangle 45">
            <a:hlinkClick r:id="rId14"/>
            <a:extLst>
              <a:ext uri="{FF2B5EF4-FFF2-40B4-BE49-F238E27FC236}">
                <a16:creationId xmlns:a16="http://schemas.microsoft.com/office/drawing/2014/main" id="{95F5F3F8-17F8-D6C4-36E0-57A707860DFE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7" name="Rectangle 46">
            <a:hlinkClick r:id="rId14"/>
            <a:extLst>
              <a:ext uri="{FF2B5EF4-FFF2-40B4-BE49-F238E27FC236}">
                <a16:creationId xmlns:a16="http://schemas.microsoft.com/office/drawing/2014/main" id="{157031BC-65AC-4FE8-96D8-69EEF85F132B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039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2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31" grpId="0"/>
      <p:bldP spid="32" grpId="0"/>
      <p:bldP spid="35" grpId="0"/>
      <p:bldP spid="36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272816" y="695846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When we are selecting an object it can be either put back (with replacement) or put outside (without replacement).</a:t>
            </a:r>
          </a:p>
        </p:txBody>
      </p:sp>
      <p:sp>
        <p:nvSpPr>
          <p:cNvPr id="9" name="Text Box 22"/>
          <p:cNvSpPr txBox="1">
            <a:spLocks noChangeArrowheads="1"/>
          </p:cNvSpPr>
          <p:nvPr/>
        </p:nvSpPr>
        <p:spPr bwMode="auto">
          <a:xfrm>
            <a:off x="272816" y="1851222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Consider a box containing 3 red, 2 blue and 1 yellow marble. Suppose we take two marbles.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9283" y="2551531"/>
            <a:ext cx="83775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Draw a tree diagram to show all possible outcomes if the first marble is </a:t>
            </a:r>
            <a:r>
              <a:rPr lang="en-GB" altLang="en-US" sz="2400" b="1" dirty="0">
                <a:latin typeface="Comic Sans MS" panose="030F0702030302020204" pitchFamily="66" charset="0"/>
              </a:rPr>
              <a:t>not </a:t>
            </a:r>
            <a:r>
              <a:rPr lang="en-GB" altLang="en-US" sz="2400" dirty="0">
                <a:latin typeface="Comic Sans MS" panose="030F0702030302020204" pitchFamily="66" charset="0"/>
              </a:rPr>
              <a:t>returned to the box. </a:t>
            </a:r>
            <a:endParaRPr lang="en-GB" sz="24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359677" y="4276266"/>
            <a:ext cx="1047346" cy="948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9" idx="1"/>
          </p:cNvCxnSpPr>
          <p:nvPr/>
        </p:nvCxnSpPr>
        <p:spPr>
          <a:xfrm>
            <a:off x="1359677" y="5224319"/>
            <a:ext cx="1083206" cy="5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24" idx="1"/>
          </p:cNvCxnSpPr>
          <p:nvPr/>
        </p:nvCxnSpPr>
        <p:spPr>
          <a:xfrm flipV="1">
            <a:off x="2803756" y="3888433"/>
            <a:ext cx="853844" cy="332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788920" y="4218088"/>
            <a:ext cx="868680" cy="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788920" y="5205169"/>
            <a:ext cx="868680" cy="3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788920" y="6186628"/>
            <a:ext cx="868680" cy="1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442883" y="4998890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B</a:t>
            </a:r>
            <a:endParaRPr lang="en-GB" sz="2400" dirty="0"/>
          </a:p>
        </p:txBody>
      </p:sp>
      <p:sp>
        <p:nvSpPr>
          <p:cNvPr id="20" name="Rectangle 19"/>
          <p:cNvSpPr/>
          <p:nvPr/>
        </p:nvSpPr>
        <p:spPr>
          <a:xfrm>
            <a:off x="3657600" y="4974336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B</a:t>
            </a:r>
            <a:endParaRPr lang="en-GB" sz="2400" dirty="0"/>
          </a:p>
        </p:txBody>
      </p:sp>
      <p:sp>
        <p:nvSpPr>
          <p:cNvPr id="21" name="Rectangle 20"/>
          <p:cNvSpPr/>
          <p:nvPr/>
        </p:nvSpPr>
        <p:spPr>
          <a:xfrm>
            <a:off x="3657600" y="5961888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B</a:t>
            </a:r>
            <a:endParaRPr lang="en-GB" sz="2400" dirty="0"/>
          </a:p>
        </p:txBody>
      </p:sp>
      <p:sp>
        <p:nvSpPr>
          <p:cNvPr id="22" name="Rectangle 21"/>
          <p:cNvSpPr/>
          <p:nvPr/>
        </p:nvSpPr>
        <p:spPr>
          <a:xfrm>
            <a:off x="2444281" y="4039952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R</a:t>
            </a:r>
            <a:endParaRPr lang="en-GB" sz="2400" dirty="0"/>
          </a:p>
        </p:txBody>
      </p:sp>
      <p:sp>
        <p:nvSpPr>
          <p:cNvPr id="23" name="Rectangle 22"/>
          <p:cNvSpPr/>
          <p:nvPr/>
        </p:nvSpPr>
        <p:spPr>
          <a:xfrm>
            <a:off x="3657836" y="5303520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Y</a:t>
            </a:r>
            <a:endParaRPr lang="en-GB" sz="2400" dirty="0"/>
          </a:p>
        </p:txBody>
      </p:sp>
      <p:sp>
        <p:nvSpPr>
          <p:cNvPr id="24" name="Rectangle 23"/>
          <p:cNvSpPr/>
          <p:nvPr/>
        </p:nvSpPr>
        <p:spPr>
          <a:xfrm>
            <a:off x="3657600" y="3657600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R</a:t>
            </a:r>
            <a:endParaRPr lang="en-GB" sz="2400" dirty="0"/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1204984" y="3365248"/>
            <a:ext cx="16188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3333FF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st</a:t>
            </a:r>
            <a:r>
              <a:rPr lang="en-GB" altLang="en-US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2662518" y="3364896"/>
            <a:ext cx="19767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nd</a:t>
            </a:r>
            <a:r>
              <a:rPr lang="en-GB" altLang="en-US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912618" y="4381788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381788"/>
                <a:ext cx="206788" cy="43383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912618" y="4977848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977848"/>
                <a:ext cx="206788" cy="43383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117013" y="4267223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013" y="4267223"/>
                <a:ext cx="173124" cy="361125"/>
              </a:xfrm>
              <a:prstGeom prst="rect">
                <a:avLst/>
              </a:prstGeom>
              <a:blipFill rotWithShape="0">
                <a:blip r:embed="rId4"/>
                <a:stretch>
                  <a:fillRect l="-17241" r="-17241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137841" y="3731658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841" y="3731658"/>
                <a:ext cx="173124" cy="361766"/>
              </a:xfrm>
              <a:prstGeom prst="rect">
                <a:avLst/>
              </a:prstGeom>
              <a:blipFill rotWithShape="0">
                <a:blip r:embed="rId5"/>
                <a:stretch>
                  <a:fillRect l="-21429" r="-17857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ectangle 67"/>
          <p:cNvSpPr/>
          <p:nvPr/>
        </p:nvSpPr>
        <p:spPr>
          <a:xfrm>
            <a:off x="161364" y="1471946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Example 1:</a:t>
            </a:r>
            <a:endParaRPr lang="en-GB" sz="2400" b="1" dirty="0"/>
          </a:p>
        </p:txBody>
      </p:sp>
      <p:sp>
        <p:nvSpPr>
          <p:cNvPr id="69" name="Rectangle 68"/>
          <p:cNvSpPr/>
          <p:nvPr/>
        </p:nvSpPr>
        <p:spPr>
          <a:xfrm>
            <a:off x="3655577" y="3988188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B</a:t>
            </a:r>
            <a:endParaRPr lang="en-GB" sz="2400" dirty="0"/>
          </a:p>
        </p:txBody>
      </p:sp>
      <p:sp>
        <p:nvSpPr>
          <p:cNvPr id="70" name="Rectangle 69"/>
          <p:cNvSpPr/>
          <p:nvPr/>
        </p:nvSpPr>
        <p:spPr>
          <a:xfrm>
            <a:off x="3657600" y="4315968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Y</a:t>
            </a:r>
            <a:endParaRPr lang="en-GB" sz="2400" dirty="0"/>
          </a:p>
        </p:txBody>
      </p:sp>
      <p:sp>
        <p:nvSpPr>
          <p:cNvPr id="71" name="Rectangle 70"/>
          <p:cNvSpPr/>
          <p:nvPr/>
        </p:nvSpPr>
        <p:spPr>
          <a:xfrm>
            <a:off x="3657600" y="4645152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R</a:t>
            </a:r>
            <a:endParaRPr lang="en-GB" sz="2400" dirty="0"/>
          </a:p>
        </p:txBody>
      </p:sp>
      <p:sp>
        <p:nvSpPr>
          <p:cNvPr id="72" name="Rectangle 71"/>
          <p:cNvSpPr/>
          <p:nvPr/>
        </p:nvSpPr>
        <p:spPr>
          <a:xfrm>
            <a:off x="3655577" y="5632704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R</a:t>
            </a:r>
            <a:endParaRPr lang="en-GB" sz="2400" dirty="0"/>
          </a:p>
        </p:txBody>
      </p:sp>
      <p:sp>
        <p:nvSpPr>
          <p:cNvPr id="73" name="Rectangle 72"/>
          <p:cNvSpPr/>
          <p:nvPr/>
        </p:nvSpPr>
        <p:spPr>
          <a:xfrm>
            <a:off x="3657600" y="6291072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Y</a:t>
            </a:r>
            <a:endParaRPr lang="en-GB" sz="2400" dirty="0"/>
          </a:p>
        </p:txBody>
      </p:sp>
      <p:sp>
        <p:nvSpPr>
          <p:cNvPr id="74" name="Rectangle 73"/>
          <p:cNvSpPr/>
          <p:nvPr/>
        </p:nvSpPr>
        <p:spPr>
          <a:xfrm>
            <a:off x="2441281" y="5979942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Y</a:t>
            </a:r>
            <a:endParaRPr lang="en-GB" sz="2400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2812840" y="4236195"/>
            <a:ext cx="858814" cy="277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2788920" y="4872795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2807321" y="5217706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2766698" y="5859046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2785099" y="6203957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1359677" y="5224319"/>
            <a:ext cx="1008176" cy="979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1906694" y="5699164"/>
                <a:ext cx="206788" cy="433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6694" y="5699164"/>
                <a:ext cx="206788" cy="43306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3417318" y="4029461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318" y="4029461"/>
                <a:ext cx="173124" cy="361125"/>
              </a:xfrm>
              <a:prstGeom prst="rect">
                <a:avLst/>
              </a:prstGeom>
              <a:blipFill rotWithShape="0">
                <a:blip r:embed="rId7"/>
                <a:stretch>
                  <a:fillRect l="-21429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3120639" y="5254042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639" y="5254042"/>
                <a:ext cx="173124" cy="361125"/>
              </a:xfrm>
              <a:prstGeom prst="rect">
                <a:avLst/>
              </a:prstGeom>
              <a:blipFill rotWithShape="0">
                <a:blip r:embed="rId8"/>
                <a:stretch>
                  <a:fillRect l="-21429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3141467" y="4718477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1467" y="4718477"/>
                <a:ext cx="173124" cy="361766"/>
              </a:xfrm>
              <a:prstGeom prst="rect">
                <a:avLst/>
              </a:prstGeom>
              <a:blipFill rotWithShape="0">
                <a:blip r:embed="rId9"/>
                <a:stretch>
                  <a:fillRect l="-17241" r="-17241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3420944" y="5016280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0944" y="5016280"/>
                <a:ext cx="173124" cy="361125"/>
              </a:xfrm>
              <a:prstGeom prst="rect">
                <a:avLst/>
              </a:prstGeom>
              <a:blipFill rotWithShape="0">
                <a:blip r:embed="rId10"/>
                <a:stretch>
                  <a:fillRect l="-17241" t="-1695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3132085" y="6268168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2085" y="6268168"/>
                <a:ext cx="173124" cy="361125"/>
              </a:xfrm>
              <a:prstGeom prst="rect">
                <a:avLst/>
              </a:prstGeom>
              <a:blipFill rotWithShape="0">
                <a:blip r:embed="rId11"/>
                <a:stretch>
                  <a:fillRect l="-21429" r="-17857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3152913" y="5732603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2913" y="5732603"/>
                <a:ext cx="173124" cy="361766"/>
              </a:xfrm>
              <a:prstGeom prst="rect">
                <a:avLst/>
              </a:prstGeom>
              <a:blipFill rotWithShape="0">
                <a:blip r:embed="rId12"/>
                <a:stretch>
                  <a:fillRect l="-17241" r="-17241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3432390" y="6030406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390" y="6030406"/>
                <a:ext cx="173124" cy="361125"/>
              </a:xfrm>
              <a:prstGeom prst="rect">
                <a:avLst/>
              </a:prstGeom>
              <a:blipFill rotWithShape="0">
                <a:blip r:embed="rId13"/>
                <a:stretch>
                  <a:fillRect l="-17857" r="-21429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7" name="Straight Connector 106"/>
          <p:cNvCxnSpPr/>
          <p:nvPr/>
        </p:nvCxnSpPr>
        <p:spPr>
          <a:xfrm flipV="1">
            <a:off x="5513595" y="4290993"/>
            <a:ext cx="1047346" cy="948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endCxn id="113" idx="1"/>
          </p:cNvCxnSpPr>
          <p:nvPr/>
        </p:nvCxnSpPr>
        <p:spPr>
          <a:xfrm>
            <a:off x="5513595" y="5239046"/>
            <a:ext cx="1083206" cy="5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endCxn id="118" idx="1"/>
          </p:cNvCxnSpPr>
          <p:nvPr/>
        </p:nvCxnSpPr>
        <p:spPr>
          <a:xfrm flipV="1">
            <a:off x="6957674" y="3903160"/>
            <a:ext cx="853844" cy="332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942838" y="4232815"/>
            <a:ext cx="868680" cy="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6942838" y="5219896"/>
            <a:ext cx="868680" cy="3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V="1">
            <a:off x="6942838" y="6201355"/>
            <a:ext cx="868680" cy="1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6596801" y="5013617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B</a:t>
            </a:r>
            <a:endParaRPr lang="en-GB" sz="2400" dirty="0"/>
          </a:p>
        </p:txBody>
      </p:sp>
      <p:sp>
        <p:nvSpPr>
          <p:cNvPr id="114" name="Rectangle 113"/>
          <p:cNvSpPr/>
          <p:nvPr/>
        </p:nvSpPr>
        <p:spPr>
          <a:xfrm>
            <a:off x="7811518" y="4989063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B</a:t>
            </a:r>
            <a:endParaRPr lang="en-GB" sz="2400" dirty="0"/>
          </a:p>
        </p:txBody>
      </p:sp>
      <p:sp>
        <p:nvSpPr>
          <p:cNvPr id="115" name="Rectangle 114"/>
          <p:cNvSpPr/>
          <p:nvPr/>
        </p:nvSpPr>
        <p:spPr>
          <a:xfrm>
            <a:off x="7811518" y="5976615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B</a:t>
            </a:r>
            <a:endParaRPr lang="en-GB" sz="2400" dirty="0"/>
          </a:p>
        </p:txBody>
      </p:sp>
      <p:sp>
        <p:nvSpPr>
          <p:cNvPr id="116" name="Rectangle 115"/>
          <p:cNvSpPr/>
          <p:nvPr/>
        </p:nvSpPr>
        <p:spPr>
          <a:xfrm>
            <a:off x="6598199" y="4054679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R</a:t>
            </a:r>
            <a:endParaRPr lang="en-GB" sz="2400" dirty="0"/>
          </a:p>
        </p:txBody>
      </p:sp>
      <p:sp>
        <p:nvSpPr>
          <p:cNvPr id="117" name="Rectangle 116"/>
          <p:cNvSpPr/>
          <p:nvPr/>
        </p:nvSpPr>
        <p:spPr>
          <a:xfrm>
            <a:off x="7811754" y="5318247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Y</a:t>
            </a:r>
            <a:endParaRPr lang="en-GB" sz="2400" dirty="0"/>
          </a:p>
        </p:txBody>
      </p:sp>
      <p:sp>
        <p:nvSpPr>
          <p:cNvPr id="118" name="Rectangle 117"/>
          <p:cNvSpPr/>
          <p:nvPr/>
        </p:nvSpPr>
        <p:spPr>
          <a:xfrm>
            <a:off x="7811518" y="3672327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R</a:t>
            </a:r>
            <a:endParaRPr lang="en-GB" sz="2400" dirty="0"/>
          </a:p>
        </p:txBody>
      </p:sp>
      <p:sp>
        <p:nvSpPr>
          <p:cNvPr id="119" name="Text Box 11"/>
          <p:cNvSpPr txBox="1">
            <a:spLocks noChangeArrowheads="1"/>
          </p:cNvSpPr>
          <p:nvPr/>
        </p:nvSpPr>
        <p:spPr bwMode="auto">
          <a:xfrm>
            <a:off x="5358902" y="3379975"/>
            <a:ext cx="16188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3333FF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st</a:t>
            </a:r>
            <a:r>
              <a:rPr lang="en-GB" altLang="en-US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p:sp>
        <p:nvSpPr>
          <p:cNvPr id="120" name="Text Box 11"/>
          <p:cNvSpPr txBox="1">
            <a:spLocks noChangeArrowheads="1"/>
          </p:cNvSpPr>
          <p:nvPr/>
        </p:nvSpPr>
        <p:spPr bwMode="auto">
          <a:xfrm>
            <a:off x="6816436" y="3379623"/>
            <a:ext cx="19767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nd</a:t>
            </a:r>
            <a:r>
              <a:rPr lang="en-GB" altLang="en-US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/>
              <p:cNvSpPr txBox="1"/>
              <p:nvPr/>
            </p:nvSpPr>
            <p:spPr>
              <a:xfrm>
                <a:off x="6066536" y="4396515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536" y="4396515"/>
                <a:ext cx="206788" cy="43383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/>
              <p:cNvSpPr txBox="1"/>
              <p:nvPr/>
            </p:nvSpPr>
            <p:spPr>
              <a:xfrm>
                <a:off x="6066536" y="4992575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536" y="4992575"/>
                <a:ext cx="206788" cy="433837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/>
              <p:cNvSpPr txBox="1"/>
              <p:nvPr/>
            </p:nvSpPr>
            <p:spPr>
              <a:xfrm>
                <a:off x="7270931" y="4281950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3" name="TextBox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0931" y="4281950"/>
                <a:ext cx="173124" cy="361125"/>
              </a:xfrm>
              <a:prstGeom prst="rect">
                <a:avLst/>
              </a:prstGeom>
              <a:blipFill rotWithShape="0">
                <a:blip r:embed="rId16"/>
                <a:stretch>
                  <a:fillRect l="-21429" r="-17857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/>
              <p:cNvSpPr txBox="1"/>
              <p:nvPr/>
            </p:nvSpPr>
            <p:spPr>
              <a:xfrm>
                <a:off x="7291759" y="3746385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1759" y="3746385"/>
                <a:ext cx="173124" cy="361766"/>
              </a:xfrm>
              <a:prstGeom prst="rect">
                <a:avLst/>
              </a:prstGeom>
              <a:blipFill rotWithShape="0">
                <a:blip r:embed="rId17"/>
                <a:stretch>
                  <a:fillRect l="-17241" t="-1695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5" name="Rectangle 124"/>
          <p:cNvSpPr/>
          <p:nvPr/>
        </p:nvSpPr>
        <p:spPr>
          <a:xfrm>
            <a:off x="7809495" y="4002915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B</a:t>
            </a:r>
            <a:endParaRPr lang="en-GB" sz="2400" dirty="0"/>
          </a:p>
        </p:txBody>
      </p:sp>
      <p:sp>
        <p:nvSpPr>
          <p:cNvPr id="126" name="Rectangle 125"/>
          <p:cNvSpPr/>
          <p:nvPr/>
        </p:nvSpPr>
        <p:spPr>
          <a:xfrm>
            <a:off x="7811518" y="4330695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Y</a:t>
            </a:r>
            <a:endParaRPr lang="en-GB" sz="2400" dirty="0"/>
          </a:p>
        </p:txBody>
      </p:sp>
      <p:sp>
        <p:nvSpPr>
          <p:cNvPr id="127" name="Rectangle 126"/>
          <p:cNvSpPr/>
          <p:nvPr/>
        </p:nvSpPr>
        <p:spPr>
          <a:xfrm>
            <a:off x="7811518" y="4659879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R</a:t>
            </a:r>
            <a:endParaRPr lang="en-GB" sz="2400" dirty="0"/>
          </a:p>
        </p:txBody>
      </p:sp>
      <p:sp>
        <p:nvSpPr>
          <p:cNvPr id="128" name="Rectangle 127"/>
          <p:cNvSpPr/>
          <p:nvPr/>
        </p:nvSpPr>
        <p:spPr>
          <a:xfrm>
            <a:off x="7809495" y="5647431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R</a:t>
            </a:r>
            <a:endParaRPr lang="en-GB" sz="2400" dirty="0"/>
          </a:p>
        </p:txBody>
      </p:sp>
      <p:sp>
        <p:nvSpPr>
          <p:cNvPr id="129" name="Rectangle 128"/>
          <p:cNvSpPr/>
          <p:nvPr/>
        </p:nvSpPr>
        <p:spPr>
          <a:xfrm>
            <a:off x="7759432" y="6427709"/>
            <a:ext cx="13324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Can’t be YY</a:t>
            </a:r>
            <a:endParaRPr lang="en-GB" sz="1600" dirty="0"/>
          </a:p>
        </p:txBody>
      </p:sp>
      <p:sp>
        <p:nvSpPr>
          <p:cNvPr id="130" name="Rectangle 129"/>
          <p:cNvSpPr/>
          <p:nvPr/>
        </p:nvSpPr>
        <p:spPr>
          <a:xfrm>
            <a:off x="6595199" y="5994669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Y</a:t>
            </a:r>
            <a:endParaRPr lang="en-GB" sz="2400" dirty="0"/>
          </a:p>
        </p:txBody>
      </p:sp>
      <p:cxnSp>
        <p:nvCxnSpPr>
          <p:cNvPr id="131" name="Straight Connector 130"/>
          <p:cNvCxnSpPr/>
          <p:nvPr/>
        </p:nvCxnSpPr>
        <p:spPr>
          <a:xfrm>
            <a:off x="6966758" y="4250922"/>
            <a:ext cx="858814" cy="277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V="1">
            <a:off x="6942838" y="4887522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6961239" y="5232433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flipV="1">
            <a:off x="6920616" y="5873773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939017" y="6218684"/>
            <a:ext cx="799073" cy="328021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5513595" y="5239046"/>
            <a:ext cx="1008176" cy="979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136"/>
              <p:cNvSpPr txBox="1"/>
              <p:nvPr/>
            </p:nvSpPr>
            <p:spPr>
              <a:xfrm>
                <a:off x="6060612" y="5713891"/>
                <a:ext cx="206788" cy="433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137" name="TextBox 1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0612" y="5713891"/>
                <a:ext cx="206788" cy="433067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TextBox 137"/>
              <p:cNvSpPr txBox="1"/>
              <p:nvPr/>
            </p:nvSpPr>
            <p:spPr>
              <a:xfrm>
                <a:off x="7571236" y="4044188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8" name="TextBox 1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236" y="4044188"/>
                <a:ext cx="173124" cy="361766"/>
              </a:xfrm>
              <a:prstGeom prst="rect">
                <a:avLst/>
              </a:prstGeom>
              <a:blipFill rotWithShape="0">
                <a:blip r:embed="rId19"/>
                <a:stretch>
                  <a:fillRect l="-17857" r="-17857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7274557" y="5268769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4557" y="5268769"/>
                <a:ext cx="173124" cy="361125"/>
              </a:xfrm>
              <a:prstGeom prst="rect">
                <a:avLst/>
              </a:prstGeom>
              <a:blipFill rotWithShape="0">
                <a:blip r:embed="rId20"/>
                <a:stretch>
                  <a:fillRect l="-17241" r="-17241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TextBox 139"/>
              <p:cNvSpPr txBox="1"/>
              <p:nvPr/>
            </p:nvSpPr>
            <p:spPr>
              <a:xfrm>
                <a:off x="7295385" y="4733204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0" name="TextBox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5385" y="4733204"/>
                <a:ext cx="173124" cy="361766"/>
              </a:xfrm>
              <a:prstGeom prst="rect">
                <a:avLst/>
              </a:prstGeom>
              <a:blipFill rotWithShape="0">
                <a:blip r:embed="rId21"/>
                <a:stretch>
                  <a:fillRect l="-21429" r="-17857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TextBox 140"/>
              <p:cNvSpPr txBox="1"/>
              <p:nvPr/>
            </p:nvSpPr>
            <p:spPr>
              <a:xfrm>
                <a:off x="7574862" y="5031007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1" name="TextBox 1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4862" y="5031007"/>
                <a:ext cx="173124" cy="361125"/>
              </a:xfrm>
              <a:prstGeom prst="rect">
                <a:avLst/>
              </a:prstGeom>
              <a:blipFill rotWithShape="0">
                <a:blip r:embed="rId22"/>
                <a:stretch>
                  <a:fillRect l="-21429" r="-17857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TextBox 142"/>
              <p:cNvSpPr txBox="1"/>
              <p:nvPr/>
            </p:nvSpPr>
            <p:spPr>
              <a:xfrm>
                <a:off x="7306831" y="5747330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3" name="TextBox 1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6831" y="5747330"/>
                <a:ext cx="173124" cy="361766"/>
              </a:xfrm>
              <a:prstGeom prst="rect">
                <a:avLst/>
              </a:prstGeom>
              <a:blipFill rotWithShape="0">
                <a:blip r:embed="rId23"/>
                <a:stretch>
                  <a:fillRect l="-21429" t="-1695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4" name="TextBox 143"/>
              <p:cNvSpPr txBox="1"/>
              <p:nvPr/>
            </p:nvSpPr>
            <p:spPr>
              <a:xfrm>
                <a:off x="7586308" y="6045133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4" name="TextBox 1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6308" y="6045133"/>
                <a:ext cx="173124" cy="361766"/>
              </a:xfrm>
              <a:prstGeom prst="rect">
                <a:avLst/>
              </a:prstGeom>
              <a:blipFill rotWithShape="0">
                <a:blip r:embed="rId24"/>
                <a:stretch>
                  <a:fillRect l="-17241" t="-1695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5" name="Rectangle 144"/>
          <p:cNvSpPr/>
          <p:nvPr/>
        </p:nvSpPr>
        <p:spPr>
          <a:xfrm>
            <a:off x="184513" y="3815782"/>
            <a:ext cx="18206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With replacement</a:t>
            </a:r>
            <a:endParaRPr lang="en-GB" dirty="0"/>
          </a:p>
        </p:txBody>
      </p:sp>
      <p:sp>
        <p:nvSpPr>
          <p:cNvPr id="146" name="Rectangle 145"/>
          <p:cNvSpPr/>
          <p:nvPr/>
        </p:nvSpPr>
        <p:spPr>
          <a:xfrm>
            <a:off x="4528253" y="3818249"/>
            <a:ext cx="18206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Without replacement</a:t>
            </a:r>
            <a:endParaRPr lang="en-GB" dirty="0"/>
          </a:p>
        </p:txBody>
      </p:sp>
      <p:sp>
        <p:nvSpPr>
          <p:cNvPr id="86" name="Title 2">
            <a:extLst>
              <a:ext uri="{FF2B5EF4-FFF2-40B4-BE49-F238E27FC236}">
                <a16:creationId xmlns:a16="http://schemas.microsoft.com/office/drawing/2014/main" id="{FE21A60B-13F5-4F8D-B09B-E530E3C509EA}"/>
              </a:ext>
            </a:extLst>
          </p:cNvPr>
          <p:cNvSpPr txBox="1">
            <a:spLocks/>
          </p:cNvSpPr>
          <p:nvPr/>
        </p:nvSpPr>
        <p:spPr>
          <a:xfrm>
            <a:off x="161365" y="0"/>
            <a:ext cx="8229600" cy="57822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latin typeface="Comic Sans MS" panose="030F0702030302020204" pitchFamily="66" charset="0"/>
              </a:rPr>
              <a:t>Sampling with and without replacement</a:t>
            </a:r>
          </a:p>
        </p:txBody>
      </p:sp>
      <p:sp>
        <p:nvSpPr>
          <p:cNvPr id="85" name="Rectangle 84">
            <a:hlinkClick r:id="rId25"/>
            <a:extLst>
              <a:ext uri="{FF2B5EF4-FFF2-40B4-BE49-F238E27FC236}">
                <a16:creationId xmlns:a16="http://schemas.microsoft.com/office/drawing/2014/main" id="{AB11E966-5FA2-A392-5347-1F9E65107F93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7" name="Rectangle 86">
            <a:hlinkClick r:id="rId25"/>
            <a:extLst>
              <a:ext uri="{FF2B5EF4-FFF2-40B4-BE49-F238E27FC236}">
                <a16:creationId xmlns:a16="http://schemas.microsoft.com/office/drawing/2014/main" id="{529633A9-7B66-B5EE-B833-046398EEFA92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811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7" grpId="0"/>
      <p:bldP spid="138" grpId="0"/>
      <p:bldP spid="139" grpId="0"/>
      <p:bldP spid="140" grpId="0"/>
      <p:bldP spid="141" grpId="0"/>
      <p:bldP spid="143" grpId="0"/>
      <p:bldP spid="144" grpId="0"/>
      <p:bldP spid="1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377039" y="1970730"/>
            <a:ext cx="1047346" cy="948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endCxn id="10" idx="1"/>
          </p:cNvCxnSpPr>
          <p:nvPr/>
        </p:nvCxnSpPr>
        <p:spPr>
          <a:xfrm>
            <a:off x="377039" y="2918783"/>
            <a:ext cx="1083206" cy="5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endCxn id="15" idx="1"/>
          </p:cNvCxnSpPr>
          <p:nvPr/>
        </p:nvCxnSpPr>
        <p:spPr>
          <a:xfrm flipV="1">
            <a:off x="1821118" y="1582897"/>
            <a:ext cx="853844" cy="332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06282" y="1912552"/>
            <a:ext cx="868680" cy="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06282" y="2899633"/>
            <a:ext cx="868680" cy="3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806282" y="3881092"/>
            <a:ext cx="868680" cy="1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460245" y="2693354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74962" y="2668800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74962" y="3656352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61643" y="1734416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75198" y="2997984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74962" y="1352064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222346" y="1059712"/>
            <a:ext cx="16188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3333FF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st</a:t>
            </a:r>
            <a:r>
              <a:rPr lang="en-GB" altLang="en-US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1679880" y="1059360"/>
            <a:ext cx="19767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nd</a:t>
            </a:r>
            <a:r>
              <a:rPr lang="en-GB" altLang="en-US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29980" y="2076252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980" y="2076252"/>
                <a:ext cx="206788" cy="43383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29980" y="2672312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980" y="2672312"/>
                <a:ext cx="206788" cy="43383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134375" y="1961687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4375" y="1961687"/>
                <a:ext cx="173124" cy="361125"/>
              </a:xfrm>
              <a:prstGeom prst="rect">
                <a:avLst/>
              </a:prstGeom>
              <a:blipFill rotWithShape="0">
                <a:blip r:embed="rId4"/>
                <a:stretch>
                  <a:fillRect l="-17241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155203" y="1426122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203" y="1426122"/>
                <a:ext cx="173124" cy="361766"/>
              </a:xfrm>
              <a:prstGeom prst="rect">
                <a:avLst/>
              </a:prstGeom>
              <a:blipFill rotWithShape="0">
                <a:blip r:embed="rId5"/>
                <a:stretch>
                  <a:fillRect l="-21429" t="-1695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2672939" y="1682652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674962" y="2010432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674962" y="2339616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672939" y="3327168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674962" y="3985536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458643" y="3674406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000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1830202" y="1930659"/>
            <a:ext cx="858814" cy="277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806282" y="2567259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824683" y="2912170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1784060" y="3553510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802461" y="3898421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77039" y="2918783"/>
            <a:ext cx="1008176" cy="979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24056" y="3393628"/>
                <a:ext cx="206788" cy="433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056" y="3393628"/>
                <a:ext cx="206788" cy="43306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434680" y="1723925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4680" y="1723925"/>
                <a:ext cx="173124" cy="361125"/>
              </a:xfrm>
              <a:prstGeom prst="rect">
                <a:avLst/>
              </a:prstGeom>
              <a:blipFill rotWithShape="0">
                <a:blip r:embed="rId7"/>
                <a:stretch>
                  <a:fillRect l="-17241" t="-1695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138001" y="2948506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001" y="2948506"/>
                <a:ext cx="173124" cy="361125"/>
              </a:xfrm>
              <a:prstGeom prst="rect">
                <a:avLst/>
              </a:prstGeom>
              <a:blipFill rotWithShape="0">
                <a:blip r:embed="rId8"/>
                <a:stretch>
                  <a:fillRect l="-21429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158829" y="2412941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8829" y="2412941"/>
                <a:ext cx="173124" cy="361766"/>
              </a:xfrm>
              <a:prstGeom prst="rect">
                <a:avLst/>
              </a:prstGeom>
              <a:blipFill rotWithShape="0">
                <a:blip r:embed="rId9"/>
                <a:stretch>
                  <a:fillRect l="-17241" t="-1695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438306" y="2710744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306" y="2710744"/>
                <a:ext cx="173124" cy="361125"/>
              </a:xfrm>
              <a:prstGeom prst="rect">
                <a:avLst/>
              </a:prstGeom>
              <a:blipFill rotWithShape="0">
                <a:blip r:embed="rId10"/>
                <a:stretch>
                  <a:fillRect l="-21429" t="-1695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149447" y="3962632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9447" y="3962632"/>
                <a:ext cx="173124" cy="361125"/>
              </a:xfrm>
              <a:prstGeom prst="rect">
                <a:avLst/>
              </a:prstGeom>
              <a:blipFill rotWithShape="0">
                <a:blip r:embed="rId11"/>
                <a:stretch>
                  <a:fillRect l="-21429" r="-17857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170275" y="3427067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0275" y="3427067"/>
                <a:ext cx="173124" cy="361766"/>
              </a:xfrm>
              <a:prstGeom prst="rect">
                <a:avLst/>
              </a:prstGeom>
              <a:blipFill rotWithShape="0">
                <a:blip r:embed="rId12"/>
                <a:stretch>
                  <a:fillRect l="-17857" r="-21429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449752" y="3724870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752" y="3724870"/>
                <a:ext cx="173124" cy="361125"/>
              </a:xfrm>
              <a:prstGeom prst="rect">
                <a:avLst/>
              </a:prstGeom>
              <a:blipFill rotWithShape="0">
                <a:blip r:embed="rId13"/>
                <a:stretch>
                  <a:fillRect l="-21429" r="-17857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Connector 41"/>
          <p:cNvCxnSpPr/>
          <p:nvPr/>
        </p:nvCxnSpPr>
        <p:spPr>
          <a:xfrm flipV="1">
            <a:off x="4817565" y="1985457"/>
            <a:ext cx="1047346" cy="948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48" idx="1"/>
          </p:cNvCxnSpPr>
          <p:nvPr/>
        </p:nvCxnSpPr>
        <p:spPr>
          <a:xfrm>
            <a:off x="4817565" y="2933510"/>
            <a:ext cx="1083206" cy="5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53" idx="1"/>
          </p:cNvCxnSpPr>
          <p:nvPr/>
        </p:nvCxnSpPr>
        <p:spPr>
          <a:xfrm flipV="1">
            <a:off x="6261644" y="1597624"/>
            <a:ext cx="853844" cy="332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246808" y="1927279"/>
            <a:ext cx="868680" cy="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6246808" y="2914360"/>
            <a:ext cx="868680" cy="3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6246808" y="3895819"/>
            <a:ext cx="868680" cy="1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5900771" y="2708081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115488" y="2683527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115488" y="3671079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902169" y="1749143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115724" y="3012711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0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115488" y="1366791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54" name="Text Box 11"/>
          <p:cNvSpPr txBox="1">
            <a:spLocks noChangeArrowheads="1"/>
          </p:cNvSpPr>
          <p:nvPr/>
        </p:nvSpPr>
        <p:spPr bwMode="auto">
          <a:xfrm>
            <a:off x="4662872" y="1074439"/>
            <a:ext cx="16188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3333FF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st</a:t>
            </a:r>
            <a:r>
              <a:rPr lang="en-GB" altLang="en-US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auto">
          <a:xfrm>
            <a:off x="6120406" y="1074087"/>
            <a:ext cx="19767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nd</a:t>
            </a:r>
            <a:r>
              <a:rPr lang="en-GB" altLang="en-US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370506" y="2090979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0506" y="2090979"/>
                <a:ext cx="206788" cy="43383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370506" y="2687039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0506" y="2687039"/>
                <a:ext cx="206788" cy="433837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574901" y="1976414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4901" y="1976414"/>
                <a:ext cx="173124" cy="361125"/>
              </a:xfrm>
              <a:prstGeom prst="rect">
                <a:avLst/>
              </a:prstGeom>
              <a:blipFill rotWithShape="0">
                <a:blip r:embed="rId16"/>
                <a:stretch>
                  <a:fillRect l="-21429" r="-17857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595729" y="1440849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5729" y="1440849"/>
                <a:ext cx="173124" cy="361766"/>
              </a:xfrm>
              <a:prstGeom prst="rect">
                <a:avLst/>
              </a:prstGeom>
              <a:blipFill rotWithShape="0">
                <a:blip r:embed="rId17"/>
                <a:stretch>
                  <a:fillRect l="-21429" r="-17857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ectangle 59"/>
          <p:cNvSpPr/>
          <p:nvPr/>
        </p:nvSpPr>
        <p:spPr>
          <a:xfrm>
            <a:off x="7113465" y="1697379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115488" y="2025159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115488" y="2354343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113465" y="3341895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063402" y="4122173"/>
            <a:ext cx="13324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Can’t be </a:t>
            </a:r>
            <a:r>
              <a:rPr lang="en-GB" sz="1600" dirty="0">
                <a:solidFill>
                  <a:srgbClr val="FFC000"/>
                </a:solidFill>
                <a:latin typeface="Comic Sans MS" panose="030F0702030302020204" pitchFamily="66" charset="0"/>
              </a:rPr>
              <a:t>YY</a:t>
            </a:r>
            <a:endParaRPr lang="en-GB" sz="1600" dirty="0">
              <a:solidFill>
                <a:srgbClr val="FFC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899169" y="3689133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000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6270728" y="1945386"/>
            <a:ext cx="858814" cy="277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6246808" y="2581986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6265209" y="2926897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6224586" y="3568237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6242987" y="3913148"/>
            <a:ext cx="799073" cy="328021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817565" y="2933510"/>
            <a:ext cx="1008176" cy="979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364582" y="3408355"/>
                <a:ext cx="206788" cy="433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582" y="3408355"/>
                <a:ext cx="206788" cy="433067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875206" y="1738652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5206" y="1738652"/>
                <a:ext cx="173124" cy="361766"/>
              </a:xfrm>
              <a:prstGeom prst="rect">
                <a:avLst/>
              </a:prstGeom>
              <a:blipFill rotWithShape="0">
                <a:blip r:embed="rId19"/>
                <a:stretch>
                  <a:fillRect l="-21429" r="-17857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578527" y="2963233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8527" y="2963233"/>
                <a:ext cx="173124" cy="361125"/>
              </a:xfrm>
              <a:prstGeom prst="rect">
                <a:avLst/>
              </a:prstGeom>
              <a:blipFill rotWithShape="0">
                <a:blip r:embed="rId20"/>
                <a:stretch>
                  <a:fillRect l="-17241" r="-17241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599355" y="2427668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9355" y="2427668"/>
                <a:ext cx="173124" cy="361766"/>
              </a:xfrm>
              <a:prstGeom prst="rect">
                <a:avLst/>
              </a:prstGeom>
              <a:blipFill rotWithShape="0">
                <a:blip r:embed="rId21"/>
                <a:stretch>
                  <a:fillRect l="-21429" r="-17857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878832" y="2725471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8832" y="2725471"/>
                <a:ext cx="173124" cy="361125"/>
              </a:xfrm>
              <a:prstGeom prst="rect">
                <a:avLst/>
              </a:prstGeom>
              <a:blipFill rotWithShape="0">
                <a:blip r:embed="rId22"/>
                <a:stretch>
                  <a:fillRect l="-17241" r="-17241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610801" y="3441794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0801" y="3441794"/>
                <a:ext cx="173124" cy="361766"/>
              </a:xfrm>
              <a:prstGeom prst="rect">
                <a:avLst/>
              </a:prstGeom>
              <a:blipFill rotWithShape="0">
                <a:blip r:embed="rId23"/>
                <a:stretch>
                  <a:fillRect l="-17241" t="-1695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890278" y="3739597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0278" y="3739597"/>
                <a:ext cx="173124" cy="361766"/>
              </a:xfrm>
              <a:prstGeom prst="rect">
                <a:avLst/>
              </a:prstGeom>
              <a:blipFill rotWithShape="0">
                <a:blip r:embed="rId24"/>
                <a:stretch>
                  <a:fillRect l="-17241" r="-17241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Rectangle 78"/>
          <p:cNvSpPr/>
          <p:nvPr/>
        </p:nvSpPr>
        <p:spPr>
          <a:xfrm>
            <a:off x="691860" y="690643"/>
            <a:ext cx="22940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With replacement</a:t>
            </a:r>
            <a:endParaRPr lang="en-GB" dirty="0"/>
          </a:p>
        </p:txBody>
      </p:sp>
      <p:sp>
        <p:nvSpPr>
          <p:cNvPr id="80" name="Rectangle 79"/>
          <p:cNvSpPr/>
          <p:nvPr/>
        </p:nvSpPr>
        <p:spPr>
          <a:xfrm>
            <a:off x="4662872" y="690643"/>
            <a:ext cx="26541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Without replacement</a:t>
            </a:r>
            <a:endParaRPr lang="en-GB" dirty="0"/>
          </a:p>
        </p:txBody>
      </p:sp>
      <p:sp>
        <p:nvSpPr>
          <p:cNvPr id="81" name="Text Box 11"/>
          <p:cNvSpPr txBox="1">
            <a:spLocks noChangeArrowheads="1"/>
          </p:cNvSpPr>
          <p:nvPr/>
        </p:nvSpPr>
        <p:spPr bwMode="auto">
          <a:xfrm>
            <a:off x="3034437" y="1039169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3333FF"/>
                </a:solidFill>
                <a:latin typeface="Comic Sans MS" panose="030F0702030302020204" pitchFamily="66" charset="0"/>
              </a:rPr>
              <a:t>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3552036" y="1352237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2036" y="1352237"/>
                <a:ext cx="137858" cy="288990"/>
              </a:xfrm>
              <a:prstGeom prst="rect">
                <a:avLst/>
              </a:prstGeom>
              <a:blipFill rotWithShape="0">
                <a:blip r:embed="rId25"/>
                <a:stretch>
                  <a:fillRect l="-18182" r="-18182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3808435" y="1352663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8435" y="1352663"/>
                <a:ext cx="137858" cy="288990"/>
              </a:xfrm>
              <a:prstGeom prst="rect">
                <a:avLst/>
              </a:prstGeom>
              <a:blipFill rotWithShape="0">
                <a:blip r:embed="rId25"/>
                <a:stretch>
                  <a:fillRect l="-18182" r="-18182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094891" y="1357523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891" y="1357523"/>
                <a:ext cx="224420" cy="288990"/>
              </a:xfrm>
              <a:prstGeom prst="rect">
                <a:avLst/>
              </a:prstGeom>
              <a:blipFill rotWithShape="0">
                <a:blip r:embed="rId26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Rectangle 84"/>
          <p:cNvSpPr/>
          <p:nvPr/>
        </p:nvSpPr>
        <p:spPr>
          <a:xfrm>
            <a:off x="3600042" y="1389934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86" name="Rectangle 85"/>
          <p:cNvSpPr/>
          <p:nvPr/>
        </p:nvSpPr>
        <p:spPr>
          <a:xfrm>
            <a:off x="3872339" y="1393124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 Box 11"/>
          <p:cNvSpPr txBox="1">
            <a:spLocks noChangeArrowheads="1"/>
          </p:cNvSpPr>
          <p:nvPr/>
        </p:nvSpPr>
        <p:spPr bwMode="auto">
          <a:xfrm>
            <a:off x="7442816" y="1112549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3333FF"/>
                </a:solidFill>
                <a:latin typeface="Comic Sans MS" panose="030F0702030302020204" pitchFamily="66" charset="0"/>
              </a:rPr>
              <a:t>Probability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053592" y="1412033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R, R</a:t>
            </a:r>
            <a:endParaRPr lang="en-GB" sz="1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3542075" y="1730896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2075" y="1730896"/>
                <a:ext cx="137858" cy="288990"/>
              </a:xfrm>
              <a:prstGeom prst="rect">
                <a:avLst/>
              </a:prstGeom>
              <a:blipFill rotWithShape="0">
                <a:blip r:embed="rId25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3798474" y="1731322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474" y="1731322"/>
                <a:ext cx="137858" cy="288990"/>
              </a:xfrm>
              <a:prstGeom prst="rect">
                <a:avLst/>
              </a:prstGeom>
              <a:blipFill rotWithShape="0">
                <a:blip r:embed="rId27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4084930" y="1736182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930" y="1736182"/>
                <a:ext cx="224420" cy="288990"/>
              </a:xfrm>
              <a:prstGeom prst="rect">
                <a:avLst/>
              </a:prstGeom>
              <a:blipFill rotWithShape="0">
                <a:blip r:embed="rId28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Rectangle 108"/>
          <p:cNvSpPr/>
          <p:nvPr/>
        </p:nvSpPr>
        <p:spPr>
          <a:xfrm>
            <a:off x="3590081" y="1768593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10" name="Rectangle 109"/>
          <p:cNvSpPr/>
          <p:nvPr/>
        </p:nvSpPr>
        <p:spPr>
          <a:xfrm>
            <a:off x="3862378" y="1771783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3043631" y="1790692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latin typeface="Comic Sans MS" panose="030F0702030302020204" pitchFamily="66" charset="0"/>
              </a:rPr>
              <a:t>, 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12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/>
              <p:cNvSpPr txBox="1"/>
              <p:nvPr/>
            </p:nvSpPr>
            <p:spPr>
              <a:xfrm>
                <a:off x="3542075" y="2068086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2075" y="2068086"/>
                <a:ext cx="137858" cy="288990"/>
              </a:xfrm>
              <a:prstGeom prst="rect">
                <a:avLst/>
              </a:prstGeom>
              <a:blipFill rotWithShape="0">
                <a:blip r:embed="rId25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/>
              <p:cNvSpPr txBox="1"/>
              <p:nvPr/>
            </p:nvSpPr>
            <p:spPr>
              <a:xfrm>
                <a:off x="3798474" y="2068512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474" y="2068512"/>
                <a:ext cx="137858" cy="288990"/>
              </a:xfrm>
              <a:prstGeom prst="rect">
                <a:avLst/>
              </a:prstGeom>
              <a:blipFill rotWithShape="0">
                <a:blip r:embed="rId29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4084930" y="2073372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930" y="2073372"/>
                <a:ext cx="224420" cy="288990"/>
              </a:xfrm>
              <a:prstGeom prst="rect">
                <a:avLst/>
              </a:prstGeom>
              <a:blipFill rotWithShape="0">
                <a:blip r:embed="rId30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Rectangle 114"/>
          <p:cNvSpPr/>
          <p:nvPr/>
        </p:nvSpPr>
        <p:spPr>
          <a:xfrm>
            <a:off x="3590081" y="2105783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16" name="Rectangle 115"/>
          <p:cNvSpPr/>
          <p:nvPr/>
        </p:nvSpPr>
        <p:spPr>
          <a:xfrm>
            <a:off x="3862378" y="2108973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043631" y="2127882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latin typeface="Comic Sans MS" panose="030F0702030302020204" pitchFamily="66" charset="0"/>
              </a:rPr>
              <a:t>, 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1200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/>
              <p:cNvSpPr txBox="1"/>
              <p:nvPr/>
            </p:nvSpPr>
            <p:spPr>
              <a:xfrm>
                <a:off x="3513681" y="2364233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681" y="2364233"/>
                <a:ext cx="137858" cy="288990"/>
              </a:xfrm>
              <a:prstGeom prst="rect">
                <a:avLst/>
              </a:prstGeom>
              <a:blipFill rotWithShape="0">
                <a:blip r:embed="rId27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3770080" y="2364659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080" y="2364659"/>
                <a:ext cx="137858" cy="288990"/>
              </a:xfrm>
              <a:prstGeom prst="rect">
                <a:avLst/>
              </a:prstGeom>
              <a:blipFill rotWithShape="0">
                <a:blip r:embed="rId25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/>
              <p:cNvSpPr txBox="1"/>
              <p:nvPr/>
            </p:nvSpPr>
            <p:spPr>
              <a:xfrm>
                <a:off x="4056536" y="2369519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20" name="TextBox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536" y="2369519"/>
                <a:ext cx="224420" cy="288990"/>
              </a:xfrm>
              <a:prstGeom prst="rect">
                <a:avLst/>
              </a:prstGeom>
              <a:blipFill rotWithShape="0">
                <a:blip r:embed="rId28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Rectangle 120"/>
          <p:cNvSpPr/>
          <p:nvPr/>
        </p:nvSpPr>
        <p:spPr>
          <a:xfrm>
            <a:off x="3561687" y="240193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22" name="Rectangle 121"/>
          <p:cNvSpPr/>
          <p:nvPr/>
        </p:nvSpPr>
        <p:spPr>
          <a:xfrm>
            <a:off x="3833984" y="2405120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3015237" y="2424029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en-GB" sz="1200" b="1" dirty="0">
                <a:latin typeface="Comic Sans MS" panose="030F0702030302020204" pitchFamily="66" charset="0"/>
              </a:rPr>
              <a:t>, 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1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/>
              <p:cNvSpPr txBox="1"/>
              <p:nvPr/>
            </p:nvSpPr>
            <p:spPr>
              <a:xfrm>
                <a:off x="3513681" y="2718435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681" y="2718435"/>
                <a:ext cx="137858" cy="288990"/>
              </a:xfrm>
              <a:prstGeom prst="rect">
                <a:avLst/>
              </a:prstGeom>
              <a:blipFill rotWithShape="0">
                <a:blip r:embed="rId27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TextBox 124"/>
              <p:cNvSpPr txBox="1"/>
              <p:nvPr/>
            </p:nvSpPr>
            <p:spPr>
              <a:xfrm>
                <a:off x="3770080" y="2718861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25" name="TextBox 1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080" y="2718861"/>
                <a:ext cx="137858" cy="288990"/>
              </a:xfrm>
              <a:prstGeom prst="rect">
                <a:avLst/>
              </a:prstGeom>
              <a:blipFill rotWithShape="0">
                <a:blip r:embed="rId27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TextBox 125"/>
              <p:cNvSpPr txBox="1"/>
              <p:nvPr/>
            </p:nvSpPr>
            <p:spPr>
              <a:xfrm>
                <a:off x="4056536" y="2723721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26" name="TextBox 1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536" y="2723721"/>
                <a:ext cx="224420" cy="288990"/>
              </a:xfrm>
              <a:prstGeom prst="rect">
                <a:avLst/>
              </a:prstGeom>
              <a:blipFill rotWithShape="0">
                <a:blip r:embed="rId31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7" name="Rectangle 126"/>
          <p:cNvSpPr/>
          <p:nvPr/>
        </p:nvSpPr>
        <p:spPr>
          <a:xfrm>
            <a:off x="3561687" y="2756132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28" name="Rectangle 127"/>
          <p:cNvSpPr/>
          <p:nvPr/>
        </p:nvSpPr>
        <p:spPr>
          <a:xfrm>
            <a:off x="3833984" y="2759322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3015237" y="2778231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B, B</a:t>
            </a:r>
            <a:endParaRPr lang="en-GB" sz="12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3513681" y="3021764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681" y="3021764"/>
                <a:ext cx="137858" cy="288990"/>
              </a:xfrm>
              <a:prstGeom prst="rect">
                <a:avLst/>
              </a:prstGeom>
              <a:blipFill rotWithShape="0">
                <a:blip r:embed="rId27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3770080" y="3022190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080" y="3022190"/>
                <a:ext cx="137858" cy="288990"/>
              </a:xfrm>
              <a:prstGeom prst="rect">
                <a:avLst/>
              </a:prstGeom>
              <a:blipFill rotWithShape="0">
                <a:blip r:embed="rId29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4056536" y="3027050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536" y="3027050"/>
                <a:ext cx="224420" cy="288990"/>
              </a:xfrm>
              <a:prstGeom prst="rect">
                <a:avLst/>
              </a:prstGeom>
              <a:blipFill rotWithShape="0">
                <a:blip r:embed="rId32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" name="Rectangle 132"/>
          <p:cNvSpPr/>
          <p:nvPr/>
        </p:nvSpPr>
        <p:spPr>
          <a:xfrm>
            <a:off x="3561687" y="3059461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34" name="Rectangle 133"/>
          <p:cNvSpPr/>
          <p:nvPr/>
        </p:nvSpPr>
        <p:spPr>
          <a:xfrm>
            <a:off x="3833984" y="3062651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3015237" y="3081560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en-GB" sz="1200" b="1" dirty="0">
                <a:latin typeface="Comic Sans MS" panose="030F0702030302020204" pitchFamily="66" charset="0"/>
              </a:rPr>
              <a:t>, 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1200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/>
              <p:cNvSpPr txBox="1"/>
              <p:nvPr/>
            </p:nvSpPr>
            <p:spPr>
              <a:xfrm>
                <a:off x="3511779" y="3381577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36" name="TextBox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1779" y="3381577"/>
                <a:ext cx="137858" cy="288990"/>
              </a:xfrm>
              <a:prstGeom prst="rect">
                <a:avLst/>
              </a:prstGeom>
              <a:blipFill rotWithShape="0">
                <a:blip r:embed="rId29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136"/>
              <p:cNvSpPr txBox="1"/>
              <p:nvPr/>
            </p:nvSpPr>
            <p:spPr>
              <a:xfrm>
                <a:off x="3768178" y="3382003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37" name="TextBox 1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8178" y="3382003"/>
                <a:ext cx="137858" cy="288990"/>
              </a:xfrm>
              <a:prstGeom prst="rect">
                <a:avLst/>
              </a:prstGeom>
              <a:blipFill rotWithShape="0">
                <a:blip r:embed="rId25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TextBox 137"/>
              <p:cNvSpPr txBox="1"/>
              <p:nvPr/>
            </p:nvSpPr>
            <p:spPr>
              <a:xfrm>
                <a:off x="4054634" y="3386863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38" name="TextBox 1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634" y="3386863"/>
                <a:ext cx="224420" cy="288990"/>
              </a:xfrm>
              <a:prstGeom prst="rect">
                <a:avLst/>
              </a:prstGeom>
              <a:blipFill rotWithShape="0">
                <a:blip r:embed="rId30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9" name="Rectangle 138"/>
          <p:cNvSpPr/>
          <p:nvPr/>
        </p:nvSpPr>
        <p:spPr>
          <a:xfrm>
            <a:off x="3559785" y="3419274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40" name="Rectangle 139"/>
          <p:cNvSpPr/>
          <p:nvPr/>
        </p:nvSpPr>
        <p:spPr>
          <a:xfrm>
            <a:off x="3832082" y="3422464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3013335" y="3441373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b="1" dirty="0">
                <a:latin typeface="Comic Sans MS" panose="030F0702030302020204" pitchFamily="66" charset="0"/>
              </a:rPr>
              <a:t>, 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1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>
              <a:xfrm>
                <a:off x="3504382" y="3734311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4382" y="3734311"/>
                <a:ext cx="137858" cy="288990"/>
              </a:xfrm>
              <a:prstGeom prst="rect">
                <a:avLst/>
              </a:prstGeom>
              <a:blipFill rotWithShape="0">
                <a:blip r:embed="rId29"/>
                <a:stretch>
                  <a:fillRect l="-18182" r="-18182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TextBox 142"/>
              <p:cNvSpPr txBox="1"/>
              <p:nvPr/>
            </p:nvSpPr>
            <p:spPr>
              <a:xfrm>
                <a:off x="3760781" y="3734737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43" name="TextBox 1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0781" y="3734737"/>
                <a:ext cx="137858" cy="288990"/>
              </a:xfrm>
              <a:prstGeom prst="rect">
                <a:avLst/>
              </a:prstGeom>
              <a:blipFill rotWithShape="0">
                <a:blip r:embed="rId27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4" name="TextBox 143"/>
              <p:cNvSpPr txBox="1"/>
              <p:nvPr/>
            </p:nvSpPr>
            <p:spPr>
              <a:xfrm>
                <a:off x="4047237" y="3739597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44" name="TextBox 1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7237" y="3739597"/>
                <a:ext cx="224420" cy="288990"/>
              </a:xfrm>
              <a:prstGeom prst="rect">
                <a:avLst/>
              </a:prstGeom>
              <a:blipFill rotWithShape="0">
                <a:blip r:embed="rId32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5" name="Rectangle 144"/>
          <p:cNvSpPr/>
          <p:nvPr/>
        </p:nvSpPr>
        <p:spPr>
          <a:xfrm>
            <a:off x="3552388" y="3772008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46" name="Rectangle 145"/>
          <p:cNvSpPr/>
          <p:nvPr/>
        </p:nvSpPr>
        <p:spPr>
          <a:xfrm>
            <a:off x="3824685" y="3775198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3005938" y="3794107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b="1" dirty="0">
                <a:latin typeface="Comic Sans MS" panose="030F0702030302020204" pitchFamily="66" charset="0"/>
              </a:rPr>
              <a:t>, 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12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TextBox 147"/>
              <p:cNvSpPr txBox="1"/>
              <p:nvPr/>
            </p:nvSpPr>
            <p:spPr>
              <a:xfrm>
                <a:off x="3519207" y="4060502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48" name="TextBox 1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207" y="4060502"/>
                <a:ext cx="137858" cy="288990"/>
              </a:xfrm>
              <a:prstGeom prst="rect">
                <a:avLst/>
              </a:prstGeom>
              <a:blipFill rotWithShape="0">
                <a:blip r:embed="rId29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9" name="TextBox 148"/>
              <p:cNvSpPr txBox="1"/>
              <p:nvPr/>
            </p:nvSpPr>
            <p:spPr>
              <a:xfrm>
                <a:off x="3775606" y="4060928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49" name="TextBox 1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5606" y="4060928"/>
                <a:ext cx="137858" cy="288990"/>
              </a:xfrm>
              <a:prstGeom prst="rect">
                <a:avLst/>
              </a:prstGeom>
              <a:blipFill rotWithShape="0">
                <a:blip r:embed="rId29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TextBox 149"/>
              <p:cNvSpPr txBox="1"/>
              <p:nvPr/>
            </p:nvSpPr>
            <p:spPr>
              <a:xfrm>
                <a:off x="4062062" y="4065788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50" name="TextBox 1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062" y="4065788"/>
                <a:ext cx="224420" cy="288990"/>
              </a:xfrm>
              <a:prstGeom prst="rect">
                <a:avLst/>
              </a:prstGeom>
              <a:blipFill rotWithShape="0">
                <a:blip r:embed="rId33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1" name="Rectangle 150"/>
          <p:cNvSpPr/>
          <p:nvPr/>
        </p:nvSpPr>
        <p:spPr>
          <a:xfrm>
            <a:off x="3567213" y="4098199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52" name="Rectangle 151"/>
          <p:cNvSpPr/>
          <p:nvPr/>
        </p:nvSpPr>
        <p:spPr>
          <a:xfrm>
            <a:off x="3839510" y="4101389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3020763" y="4120298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Y, Y</a:t>
            </a:r>
            <a:endParaRPr lang="en-GB" sz="1200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4" name="TextBox 153"/>
              <p:cNvSpPr txBox="1"/>
              <p:nvPr/>
            </p:nvSpPr>
            <p:spPr>
              <a:xfrm>
                <a:off x="7990164" y="1379207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54" name="TextBox 1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164" y="1379207"/>
                <a:ext cx="137858" cy="288990"/>
              </a:xfrm>
              <a:prstGeom prst="rect">
                <a:avLst/>
              </a:prstGeom>
              <a:blipFill rotWithShape="0">
                <a:blip r:embed="rId25"/>
                <a:stretch>
                  <a:fillRect l="-18182" r="-18182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/>
              <p:cNvSpPr txBox="1"/>
              <p:nvPr/>
            </p:nvSpPr>
            <p:spPr>
              <a:xfrm>
                <a:off x="8246563" y="1379633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55" name="TextBox 1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6563" y="1379633"/>
                <a:ext cx="137858" cy="288990"/>
              </a:xfrm>
              <a:prstGeom prst="rect">
                <a:avLst/>
              </a:prstGeom>
              <a:blipFill rotWithShape="0">
                <a:blip r:embed="rId34"/>
                <a:stretch>
                  <a:fillRect l="-22727" r="-18182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8533019" y="1384493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3019" y="1384493"/>
                <a:ext cx="224420" cy="288990"/>
              </a:xfrm>
              <a:prstGeom prst="rect">
                <a:avLst/>
              </a:prstGeom>
              <a:blipFill rotWithShape="0">
                <a:blip r:embed="rId35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7" name="Rectangle 156"/>
          <p:cNvSpPr/>
          <p:nvPr/>
        </p:nvSpPr>
        <p:spPr>
          <a:xfrm>
            <a:off x="8038170" y="1416904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58" name="Rectangle 157"/>
          <p:cNvSpPr/>
          <p:nvPr/>
        </p:nvSpPr>
        <p:spPr>
          <a:xfrm>
            <a:off x="8310467" y="1420094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7534830" y="1439003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R, R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TextBox 159"/>
              <p:cNvSpPr txBox="1"/>
              <p:nvPr/>
            </p:nvSpPr>
            <p:spPr>
              <a:xfrm>
                <a:off x="7980203" y="1757866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60" name="TextBox 1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0203" y="1757866"/>
                <a:ext cx="137858" cy="288990"/>
              </a:xfrm>
              <a:prstGeom prst="rect">
                <a:avLst/>
              </a:prstGeom>
              <a:blipFill rotWithShape="0">
                <a:blip r:embed="rId25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1" name="TextBox 160"/>
              <p:cNvSpPr txBox="1"/>
              <p:nvPr/>
            </p:nvSpPr>
            <p:spPr>
              <a:xfrm>
                <a:off x="8236602" y="1758292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61" name="TextBox 1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6602" y="1758292"/>
                <a:ext cx="137858" cy="288990"/>
              </a:xfrm>
              <a:prstGeom prst="rect">
                <a:avLst/>
              </a:prstGeom>
              <a:blipFill rotWithShape="0">
                <a:blip r:embed="rId36"/>
                <a:stretch>
                  <a:fillRect l="-17391" r="-17391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2" name="TextBox 161"/>
              <p:cNvSpPr txBox="1"/>
              <p:nvPr/>
            </p:nvSpPr>
            <p:spPr>
              <a:xfrm>
                <a:off x="8523058" y="1763152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62" name="TextBox 1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058" y="1763152"/>
                <a:ext cx="224420" cy="288990"/>
              </a:xfrm>
              <a:prstGeom prst="rect">
                <a:avLst/>
              </a:prstGeom>
              <a:blipFill rotWithShape="0">
                <a:blip r:embed="rId35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3" name="Rectangle 162"/>
          <p:cNvSpPr/>
          <p:nvPr/>
        </p:nvSpPr>
        <p:spPr>
          <a:xfrm>
            <a:off x="8028209" y="1795563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64" name="Rectangle 163"/>
          <p:cNvSpPr/>
          <p:nvPr/>
        </p:nvSpPr>
        <p:spPr>
          <a:xfrm>
            <a:off x="8300506" y="1798753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7524869" y="1817662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dirty="0">
                <a:latin typeface="Comic Sans MS" panose="030F0702030302020204" pitchFamily="66" charset="0"/>
              </a:rPr>
              <a:t>, 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12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TextBox 165"/>
              <p:cNvSpPr txBox="1"/>
              <p:nvPr/>
            </p:nvSpPr>
            <p:spPr>
              <a:xfrm>
                <a:off x="7980203" y="2095056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66" name="TextBox 1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0203" y="2095056"/>
                <a:ext cx="137858" cy="288990"/>
              </a:xfrm>
              <a:prstGeom prst="rect">
                <a:avLst/>
              </a:prstGeom>
              <a:blipFill rotWithShape="0">
                <a:blip r:embed="rId25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7" name="TextBox 166"/>
              <p:cNvSpPr txBox="1"/>
              <p:nvPr/>
            </p:nvSpPr>
            <p:spPr>
              <a:xfrm>
                <a:off x="8236602" y="2095482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67" name="TextBox 1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6602" y="2095482"/>
                <a:ext cx="137858" cy="288990"/>
              </a:xfrm>
              <a:prstGeom prst="rect">
                <a:avLst/>
              </a:prstGeom>
              <a:blipFill rotWithShape="0">
                <a:blip r:embed="rId37"/>
                <a:stretch>
                  <a:fillRect l="-17391" r="-17391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8" name="TextBox 167"/>
              <p:cNvSpPr txBox="1"/>
              <p:nvPr/>
            </p:nvSpPr>
            <p:spPr>
              <a:xfrm>
                <a:off x="8523058" y="2100342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68" name="TextBox 1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058" y="2100342"/>
                <a:ext cx="224420" cy="288990"/>
              </a:xfrm>
              <a:prstGeom prst="rect">
                <a:avLst/>
              </a:prstGeom>
              <a:blipFill rotWithShape="0">
                <a:blip r:embed="rId38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9" name="Rectangle 168"/>
          <p:cNvSpPr/>
          <p:nvPr/>
        </p:nvSpPr>
        <p:spPr>
          <a:xfrm>
            <a:off x="8028209" y="2132753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70" name="Rectangle 169"/>
          <p:cNvSpPr/>
          <p:nvPr/>
        </p:nvSpPr>
        <p:spPr>
          <a:xfrm>
            <a:off x="8300506" y="2135943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7524869" y="2154852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dirty="0">
                <a:latin typeface="Comic Sans MS" panose="030F0702030302020204" pitchFamily="66" charset="0"/>
              </a:rPr>
              <a:t>, </a:t>
            </a:r>
            <a:r>
              <a:rPr lang="en-GB" sz="12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1200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2" name="TextBox 171"/>
              <p:cNvSpPr txBox="1"/>
              <p:nvPr/>
            </p:nvSpPr>
            <p:spPr>
              <a:xfrm>
                <a:off x="7951809" y="2391203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72" name="TextBox 1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1809" y="2391203"/>
                <a:ext cx="137858" cy="288990"/>
              </a:xfrm>
              <a:prstGeom prst="rect">
                <a:avLst/>
              </a:prstGeom>
              <a:blipFill rotWithShape="0">
                <a:blip r:embed="rId27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3" name="TextBox 172"/>
              <p:cNvSpPr txBox="1"/>
              <p:nvPr/>
            </p:nvSpPr>
            <p:spPr>
              <a:xfrm>
                <a:off x="8208208" y="2391629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73" name="TextBox 1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8208" y="2391629"/>
                <a:ext cx="137858" cy="288990"/>
              </a:xfrm>
              <a:prstGeom prst="rect">
                <a:avLst/>
              </a:prstGeom>
              <a:blipFill rotWithShape="0">
                <a:blip r:embed="rId39"/>
                <a:stretch>
                  <a:fillRect l="-17391" r="-17391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4" name="TextBox 173"/>
              <p:cNvSpPr txBox="1"/>
              <p:nvPr/>
            </p:nvSpPr>
            <p:spPr>
              <a:xfrm>
                <a:off x="8494664" y="2396489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74" name="TextBox 1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664" y="2396489"/>
                <a:ext cx="224420" cy="288990"/>
              </a:xfrm>
              <a:prstGeom prst="rect">
                <a:avLst/>
              </a:prstGeom>
              <a:blipFill rotWithShape="0">
                <a:blip r:embed="rId40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5" name="Rectangle 174"/>
          <p:cNvSpPr/>
          <p:nvPr/>
        </p:nvSpPr>
        <p:spPr>
          <a:xfrm>
            <a:off x="7999815" y="242890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76" name="Rectangle 175"/>
          <p:cNvSpPr/>
          <p:nvPr/>
        </p:nvSpPr>
        <p:spPr>
          <a:xfrm>
            <a:off x="8272112" y="2432090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7496475" y="2450999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en-GB" sz="1200" dirty="0">
                <a:latin typeface="Comic Sans MS" panose="030F0702030302020204" pitchFamily="66" charset="0"/>
              </a:rPr>
              <a:t>,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8" name="TextBox 177"/>
              <p:cNvSpPr txBox="1"/>
              <p:nvPr/>
            </p:nvSpPr>
            <p:spPr>
              <a:xfrm>
                <a:off x="7951809" y="2745405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78" name="TextBox 1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1809" y="2745405"/>
                <a:ext cx="137858" cy="288990"/>
              </a:xfrm>
              <a:prstGeom prst="rect">
                <a:avLst/>
              </a:prstGeom>
              <a:blipFill rotWithShape="0">
                <a:blip r:embed="rId27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9" name="TextBox 178"/>
              <p:cNvSpPr txBox="1"/>
              <p:nvPr/>
            </p:nvSpPr>
            <p:spPr>
              <a:xfrm>
                <a:off x="8208208" y="2745831"/>
                <a:ext cx="137858" cy="2884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79" name="TextBox 1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8208" y="2745831"/>
                <a:ext cx="137858" cy="288477"/>
              </a:xfrm>
              <a:prstGeom prst="rect">
                <a:avLst/>
              </a:prstGeom>
              <a:blipFill rotWithShape="0">
                <a:blip r:embed="rId41"/>
                <a:stretch>
                  <a:fillRect l="-17391" r="-17391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0" name="TextBox 179"/>
              <p:cNvSpPr txBox="1"/>
              <p:nvPr/>
            </p:nvSpPr>
            <p:spPr>
              <a:xfrm>
                <a:off x="8494664" y="2750691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80" name="TextBox 1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664" y="2750691"/>
                <a:ext cx="224420" cy="288990"/>
              </a:xfrm>
              <a:prstGeom prst="rect">
                <a:avLst/>
              </a:prstGeom>
              <a:blipFill rotWithShape="0">
                <a:blip r:embed="rId42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1" name="Rectangle 180"/>
          <p:cNvSpPr/>
          <p:nvPr/>
        </p:nvSpPr>
        <p:spPr>
          <a:xfrm>
            <a:off x="7999815" y="2783102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82" name="Rectangle 181"/>
          <p:cNvSpPr/>
          <p:nvPr/>
        </p:nvSpPr>
        <p:spPr>
          <a:xfrm>
            <a:off x="8272112" y="2786292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7496475" y="2805201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B, B</a:t>
            </a:r>
            <a:endParaRPr lang="en-GB" sz="12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" name="TextBox 183"/>
              <p:cNvSpPr txBox="1"/>
              <p:nvPr/>
            </p:nvSpPr>
            <p:spPr>
              <a:xfrm>
                <a:off x="7951809" y="3048734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84" name="TextBox 1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1809" y="3048734"/>
                <a:ext cx="137858" cy="288990"/>
              </a:xfrm>
              <a:prstGeom prst="rect">
                <a:avLst/>
              </a:prstGeom>
              <a:blipFill rotWithShape="0">
                <a:blip r:embed="rId27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5" name="TextBox 184"/>
              <p:cNvSpPr txBox="1"/>
              <p:nvPr/>
            </p:nvSpPr>
            <p:spPr>
              <a:xfrm>
                <a:off x="8208208" y="3049160"/>
                <a:ext cx="137858" cy="2884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85" name="TextBox 1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8208" y="3049160"/>
                <a:ext cx="137858" cy="288477"/>
              </a:xfrm>
              <a:prstGeom prst="rect">
                <a:avLst/>
              </a:prstGeom>
              <a:blipFill rotWithShape="0">
                <a:blip r:embed="rId41"/>
                <a:stretch>
                  <a:fillRect l="-17391" r="-17391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6" name="TextBox 185"/>
              <p:cNvSpPr txBox="1"/>
              <p:nvPr/>
            </p:nvSpPr>
            <p:spPr>
              <a:xfrm>
                <a:off x="8494664" y="3054020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86" name="TextBox 1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664" y="3054020"/>
                <a:ext cx="224420" cy="288990"/>
              </a:xfrm>
              <a:prstGeom prst="rect">
                <a:avLst/>
              </a:prstGeom>
              <a:blipFill rotWithShape="0">
                <a:blip r:embed="rId42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7" name="Rectangle 186"/>
          <p:cNvSpPr/>
          <p:nvPr/>
        </p:nvSpPr>
        <p:spPr>
          <a:xfrm>
            <a:off x="7999815" y="3086431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88" name="Rectangle 187"/>
          <p:cNvSpPr/>
          <p:nvPr/>
        </p:nvSpPr>
        <p:spPr>
          <a:xfrm>
            <a:off x="8272112" y="3089621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7496475" y="3108530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en-GB" sz="1200" dirty="0">
                <a:latin typeface="Comic Sans MS" panose="030F0702030302020204" pitchFamily="66" charset="0"/>
              </a:rPr>
              <a:t>, </a:t>
            </a:r>
            <a:r>
              <a:rPr lang="en-GB" sz="12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1200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0" name="TextBox 189"/>
              <p:cNvSpPr txBox="1"/>
              <p:nvPr/>
            </p:nvSpPr>
            <p:spPr>
              <a:xfrm>
                <a:off x="7949907" y="3408547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90" name="TextBox 1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9907" y="3408547"/>
                <a:ext cx="137858" cy="288990"/>
              </a:xfrm>
              <a:prstGeom prst="rect">
                <a:avLst/>
              </a:prstGeom>
              <a:blipFill rotWithShape="0">
                <a:blip r:embed="rId29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1" name="TextBox 190"/>
              <p:cNvSpPr txBox="1"/>
              <p:nvPr/>
            </p:nvSpPr>
            <p:spPr>
              <a:xfrm>
                <a:off x="8206306" y="3408973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91" name="TextBox 1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6306" y="3408973"/>
                <a:ext cx="137858" cy="288990"/>
              </a:xfrm>
              <a:prstGeom prst="rect">
                <a:avLst/>
              </a:prstGeom>
              <a:blipFill rotWithShape="0">
                <a:blip r:embed="rId43"/>
                <a:stretch>
                  <a:fillRect l="-17391" r="-17391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2" name="TextBox 191"/>
              <p:cNvSpPr txBox="1"/>
              <p:nvPr/>
            </p:nvSpPr>
            <p:spPr>
              <a:xfrm>
                <a:off x="8492762" y="3413833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92" name="TextBox 1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2762" y="3413833"/>
                <a:ext cx="224420" cy="288990"/>
              </a:xfrm>
              <a:prstGeom prst="rect">
                <a:avLst/>
              </a:prstGeom>
              <a:blipFill rotWithShape="0">
                <a:blip r:embed="rId38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3" name="Rectangle 192"/>
          <p:cNvSpPr/>
          <p:nvPr/>
        </p:nvSpPr>
        <p:spPr>
          <a:xfrm>
            <a:off x="7997913" y="3446244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94" name="Rectangle 193"/>
          <p:cNvSpPr/>
          <p:nvPr/>
        </p:nvSpPr>
        <p:spPr>
          <a:xfrm>
            <a:off x="8270210" y="3449434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7494573" y="3468343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dirty="0">
                <a:latin typeface="Comic Sans MS" panose="030F0702030302020204" pitchFamily="66" charset="0"/>
              </a:rPr>
              <a:t>,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6" name="TextBox 195"/>
              <p:cNvSpPr txBox="1"/>
              <p:nvPr/>
            </p:nvSpPr>
            <p:spPr>
              <a:xfrm>
                <a:off x="7942510" y="3761281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96" name="TextBox 1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2510" y="3761281"/>
                <a:ext cx="137858" cy="288990"/>
              </a:xfrm>
              <a:prstGeom prst="rect">
                <a:avLst/>
              </a:prstGeom>
              <a:blipFill rotWithShape="0">
                <a:blip r:embed="rId29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7" name="TextBox 196"/>
              <p:cNvSpPr txBox="1"/>
              <p:nvPr/>
            </p:nvSpPr>
            <p:spPr>
              <a:xfrm>
                <a:off x="8198909" y="3761707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97" name="TextBox 1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8909" y="3761707"/>
                <a:ext cx="137858" cy="288990"/>
              </a:xfrm>
              <a:prstGeom prst="rect">
                <a:avLst/>
              </a:prstGeom>
              <a:blipFill rotWithShape="0">
                <a:blip r:embed="rId34"/>
                <a:stretch>
                  <a:fillRect l="-21739" r="-13043" b="-1702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8" name="TextBox 197"/>
              <p:cNvSpPr txBox="1"/>
              <p:nvPr/>
            </p:nvSpPr>
            <p:spPr>
              <a:xfrm>
                <a:off x="8485365" y="3766567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98" name="TextBox 1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5365" y="3766567"/>
                <a:ext cx="224420" cy="288990"/>
              </a:xfrm>
              <a:prstGeom prst="rect">
                <a:avLst/>
              </a:prstGeom>
              <a:blipFill rotWithShape="0">
                <a:blip r:embed="rId44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9" name="Rectangle 198"/>
          <p:cNvSpPr/>
          <p:nvPr/>
        </p:nvSpPr>
        <p:spPr>
          <a:xfrm>
            <a:off x="7990516" y="3798978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200" name="Rectangle 199"/>
          <p:cNvSpPr/>
          <p:nvPr/>
        </p:nvSpPr>
        <p:spPr>
          <a:xfrm>
            <a:off x="8262813" y="3802168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7487176" y="3821077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dirty="0">
                <a:latin typeface="Comic Sans MS" panose="030F0702030302020204" pitchFamily="66" charset="0"/>
              </a:rPr>
              <a:t>, 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1200" dirty="0">
              <a:solidFill>
                <a:srgbClr val="0070C0"/>
              </a:solidFill>
            </a:endParaRPr>
          </a:p>
        </p:txBody>
      </p:sp>
      <p:sp>
        <p:nvSpPr>
          <p:cNvPr id="208" name="Title 2"/>
          <p:cNvSpPr txBox="1">
            <a:spLocks/>
          </p:cNvSpPr>
          <p:nvPr/>
        </p:nvSpPr>
        <p:spPr>
          <a:xfrm>
            <a:off x="161365" y="0"/>
            <a:ext cx="8229600" cy="57822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latin typeface="Comic Sans MS" panose="030F0702030302020204" pitchFamily="66" charset="0"/>
              </a:rPr>
              <a:t>Sampling with and without replacement</a:t>
            </a:r>
          </a:p>
        </p:txBody>
      </p:sp>
      <p:sp>
        <p:nvSpPr>
          <p:cNvPr id="209" name="Text Box 22"/>
          <p:cNvSpPr txBox="1">
            <a:spLocks noChangeArrowheads="1"/>
          </p:cNvSpPr>
          <p:nvPr/>
        </p:nvSpPr>
        <p:spPr bwMode="auto">
          <a:xfrm>
            <a:off x="222346" y="4379378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Find the probability of getting two different colours if </a:t>
            </a:r>
            <a:r>
              <a:rPr lang="en-GB" sz="2400" dirty="0">
                <a:solidFill>
                  <a:srgbClr val="00B050"/>
                </a:solidFill>
                <a:latin typeface="Comic Sans MS" panose="030F0702030302020204" pitchFamily="66" charset="0"/>
              </a:rPr>
              <a:t>replacement occurs</a:t>
            </a:r>
            <a:r>
              <a:rPr lang="en-GB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210" name="Rounded Rectangle 209"/>
          <p:cNvSpPr/>
          <p:nvPr/>
        </p:nvSpPr>
        <p:spPr>
          <a:xfrm>
            <a:off x="3043631" y="1726849"/>
            <a:ext cx="1275680" cy="320040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1" name="TextBox 210"/>
              <p:cNvSpPr txBox="1"/>
              <p:nvPr/>
            </p:nvSpPr>
            <p:spPr>
              <a:xfrm>
                <a:off x="3732107" y="5125524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11" name="TextBox 2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107" y="5125524"/>
                <a:ext cx="282129" cy="361766"/>
              </a:xfrm>
              <a:prstGeom prst="rect">
                <a:avLst/>
              </a:prstGeom>
              <a:blipFill rotWithShape="0">
                <a:blip r:embed="rId45"/>
                <a:stretch>
                  <a:fillRect l="-10638" t="-1695" r="-10638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2" name="Rectangle 211"/>
          <p:cNvSpPr/>
          <p:nvPr/>
        </p:nvSpPr>
        <p:spPr>
          <a:xfrm>
            <a:off x="366047" y="5171499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P</a:t>
            </a:r>
            <a:endParaRPr lang="en-GB" dirty="0"/>
          </a:p>
        </p:txBody>
      </p:sp>
      <p:sp>
        <p:nvSpPr>
          <p:cNvPr id="213" name="Rectangle 212"/>
          <p:cNvSpPr/>
          <p:nvPr/>
        </p:nvSpPr>
        <p:spPr>
          <a:xfrm>
            <a:off x="666421" y="5236002"/>
            <a:ext cx="5995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1200" b="1" dirty="0"/>
          </a:p>
        </p:txBody>
      </p:sp>
      <p:sp>
        <p:nvSpPr>
          <p:cNvPr id="215" name="Rounded Rectangle 214"/>
          <p:cNvSpPr/>
          <p:nvPr/>
        </p:nvSpPr>
        <p:spPr>
          <a:xfrm>
            <a:off x="3033670" y="2042028"/>
            <a:ext cx="1275680" cy="320040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6" name="TextBox 215"/>
              <p:cNvSpPr txBox="1"/>
              <p:nvPr/>
            </p:nvSpPr>
            <p:spPr>
              <a:xfrm>
                <a:off x="4252162" y="5148523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16" name="TextBox 2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162" y="5148523"/>
                <a:ext cx="282129" cy="361766"/>
              </a:xfrm>
              <a:prstGeom prst="rect">
                <a:avLst/>
              </a:prstGeom>
              <a:blipFill rotWithShape="0">
                <a:blip r:embed="rId46"/>
                <a:stretch>
                  <a:fillRect l="-13043" t="-1695" r="-10870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7" name="Rectangle 216"/>
          <p:cNvSpPr/>
          <p:nvPr/>
        </p:nvSpPr>
        <p:spPr>
          <a:xfrm>
            <a:off x="960166" y="5224707"/>
            <a:ext cx="70506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R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1200" b="1" dirty="0">
              <a:solidFill>
                <a:srgbClr val="FFC000"/>
              </a:solidFill>
            </a:endParaRPr>
          </a:p>
        </p:txBody>
      </p:sp>
      <p:sp>
        <p:nvSpPr>
          <p:cNvPr id="218" name="Rounded Rectangle 217"/>
          <p:cNvSpPr/>
          <p:nvPr/>
        </p:nvSpPr>
        <p:spPr>
          <a:xfrm>
            <a:off x="3048322" y="2356643"/>
            <a:ext cx="1275680" cy="320040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9" name="Rounded Rectangle 218"/>
          <p:cNvSpPr/>
          <p:nvPr/>
        </p:nvSpPr>
        <p:spPr>
          <a:xfrm>
            <a:off x="3010802" y="3020571"/>
            <a:ext cx="1275680" cy="320040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0" name="Rounded Rectangle 219"/>
          <p:cNvSpPr/>
          <p:nvPr/>
        </p:nvSpPr>
        <p:spPr>
          <a:xfrm>
            <a:off x="3000237" y="3373292"/>
            <a:ext cx="1275680" cy="320040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1" name="Rounded Rectangle 220"/>
          <p:cNvSpPr/>
          <p:nvPr/>
        </p:nvSpPr>
        <p:spPr>
          <a:xfrm>
            <a:off x="3024224" y="3735799"/>
            <a:ext cx="1275680" cy="320040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3" name="TextBox 222"/>
              <p:cNvSpPr txBox="1"/>
              <p:nvPr/>
            </p:nvSpPr>
            <p:spPr>
              <a:xfrm>
                <a:off x="4814773" y="5148523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23" name="TextBox 2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4773" y="5148523"/>
                <a:ext cx="282129" cy="361766"/>
              </a:xfrm>
              <a:prstGeom prst="rect">
                <a:avLst/>
              </a:prstGeom>
              <a:blipFill rotWithShape="0">
                <a:blip r:embed="rId47"/>
                <a:stretch>
                  <a:fillRect l="-13043" t="-1695" r="-10870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4" name="Rectangle 223"/>
          <p:cNvSpPr/>
          <p:nvPr/>
        </p:nvSpPr>
        <p:spPr>
          <a:xfrm>
            <a:off x="1440651" y="5239835"/>
            <a:ext cx="6899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/>
              <a:t> 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latin typeface="Comic Sans MS" panose="030F0702030302020204" pitchFamily="66" charset="0"/>
              </a:rPr>
              <a:t> 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25" name="Rectangle 224"/>
          <p:cNvSpPr/>
          <p:nvPr/>
        </p:nvSpPr>
        <p:spPr>
          <a:xfrm>
            <a:off x="1910807" y="5224708"/>
            <a:ext cx="6500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B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b="1" dirty="0">
                <a:latin typeface="Comic Sans MS" panose="030F0702030302020204" pitchFamily="66" charset="0"/>
              </a:rPr>
              <a:t> </a:t>
            </a:r>
            <a:endParaRPr lang="en-GB" sz="1200" b="1" dirty="0">
              <a:solidFill>
                <a:srgbClr val="FFC000"/>
              </a:solidFill>
            </a:endParaRPr>
          </a:p>
        </p:txBody>
      </p:sp>
      <p:sp>
        <p:nvSpPr>
          <p:cNvPr id="226" name="Rectangle 225"/>
          <p:cNvSpPr/>
          <p:nvPr/>
        </p:nvSpPr>
        <p:spPr>
          <a:xfrm>
            <a:off x="2376406" y="5233733"/>
            <a:ext cx="64956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/>
              <a:t> 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2859475" y="5223824"/>
            <a:ext cx="6555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/>
              <a:t> 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en-GB" sz="1200" b="1" dirty="0">
                <a:latin typeface="Comic Sans MS" panose="030F0702030302020204" pitchFamily="66" charset="0"/>
              </a:rPr>
              <a:t> </a:t>
            </a:r>
            <a:endParaRPr lang="en-GB" sz="12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8" name="TextBox 227"/>
              <p:cNvSpPr txBox="1"/>
              <p:nvPr/>
            </p:nvSpPr>
            <p:spPr>
              <a:xfrm>
                <a:off x="5359697" y="5145912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28" name="TextBox 2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9697" y="5145912"/>
                <a:ext cx="282129" cy="361766"/>
              </a:xfrm>
              <a:prstGeom prst="rect">
                <a:avLst/>
              </a:prstGeom>
              <a:blipFill rotWithShape="0">
                <a:blip r:embed="rId48"/>
                <a:stretch>
                  <a:fillRect l="-10870" r="-13043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9" name="TextBox 228"/>
              <p:cNvSpPr txBox="1"/>
              <p:nvPr/>
            </p:nvSpPr>
            <p:spPr>
              <a:xfrm>
                <a:off x="5906742" y="5174411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29" name="TextBox 2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6742" y="5174411"/>
                <a:ext cx="282129" cy="361766"/>
              </a:xfrm>
              <a:prstGeom prst="rect">
                <a:avLst/>
              </a:prstGeom>
              <a:blipFill rotWithShape="0">
                <a:blip r:embed="rId49"/>
                <a:stretch>
                  <a:fillRect l="-13043" t="-1695" r="-10870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0" name="TextBox 229"/>
              <p:cNvSpPr txBox="1"/>
              <p:nvPr/>
            </p:nvSpPr>
            <p:spPr>
              <a:xfrm>
                <a:off x="6451666" y="5173958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30" name="TextBox 2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1666" y="5173958"/>
                <a:ext cx="282129" cy="361766"/>
              </a:xfrm>
              <a:prstGeom prst="rect">
                <a:avLst/>
              </a:prstGeom>
              <a:blipFill rotWithShape="0">
                <a:blip r:embed="rId50"/>
                <a:stretch>
                  <a:fillRect l="-10638" t="-1695" r="-10638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1" name="Rectangle 230"/>
          <p:cNvSpPr/>
          <p:nvPr/>
        </p:nvSpPr>
        <p:spPr>
          <a:xfrm>
            <a:off x="518493" y="5171499"/>
            <a:ext cx="269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(</a:t>
            </a:r>
            <a:endParaRPr lang="en-GB" dirty="0"/>
          </a:p>
        </p:txBody>
      </p:sp>
      <p:sp>
        <p:nvSpPr>
          <p:cNvPr id="232" name="Rectangle 231"/>
          <p:cNvSpPr/>
          <p:nvPr/>
        </p:nvSpPr>
        <p:spPr>
          <a:xfrm>
            <a:off x="3292237" y="5152290"/>
            <a:ext cx="468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)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33" name="Rectangle 232"/>
          <p:cNvSpPr/>
          <p:nvPr/>
        </p:nvSpPr>
        <p:spPr>
          <a:xfrm>
            <a:off x="3959126" y="5120683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4562313" y="5121008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" name="Rectangle 234"/>
          <p:cNvSpPr/>
          <p:nvPr/>
        </p:nvSpPr>
        <p:spPr>
          <a:xfrm>
            <a:off x="5103647" y="5150286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6" name="Rectangle 235"/>
          <p:cNvSpPr/>
          <p:nvPr/>
        </p:nvSpPr>
        <p:spPr>
          <a:xfrm>
            <a:off x="5641120" y="5162225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7" name="Rectangle 236"/>
          <p:cNvSpPr/>
          <p:nvPr/>
        </p:nvSpPr>
        <p:spPr>
          <a:xfrm>
            <a:off x="6184563" y="5191268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8" name="TextBox 237"/>
              <p:cNvSpPr txBox="1"/>
              <p:nvPr/>
            </p:nvSpPr>
            <p:spPr>
              <a:xfrm>
                <a:off x="7079804" y="5164383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38" name="TextBox 2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804" y="5164383"/>
                <a:ext cx="282129" cy="361766"/>
              </a:xfrm>
              <a:prstGeom prst="rect">
                <a:avLst/>
              </a:prstGeom>
              <a:blipFill rotWithShape="0">
                <a:blip r:embed="rId51"/>
                <a:stretch>
                  <a:fillRect l="-10638" r="-10638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9" name="Rectangle 238"/>
          <p:cNvSpPr/>
          <p:nvPr/>
        </p:nvSpPr>
        <p:spPr>
          <a:xfrm>
            <a:off x="6788162" y="5170730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0" name="TextBox 239"/>
              <p:cNvSpPr txBox="1"/>
              <p:nvPr/>
            </p:nvSpPr>
            <p:spPr>
              <a:xfrm flipH="1">
                <a:off x="7652000" y="5165109"/>
                <a:ext cx="530760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40" name="TextBox 2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652000" y="5165109"/>
                <a:ext cx="530760" cy="361766"/>
              </a:xfrm>
              <a:prstGeom prst="rect">
                <a:avLst/>
              </a:prstGeom>
              <a:blipFill rotWithShape="0">
                <a:blip r:embed="rId52"/>
                <a:stretch>
                  <a:fillRect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1" name="Rectangle 240"/>
          <p:cNvSpPr/>
          <p:nvPr/>
        </p:nvSpPr>
        <p:spPr>
          <a:xfrm flipH="1">
            <a:off x="7392738" y="5171456"/>
            <a:ext cx="5916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42" name="Text Box 22"/>
          <p:cNvSpPr txBox="1">
            <a:spLocks noChangeArrowheads="1"/>
          </p:cNvSpPr>
          <p:nvPr/>
        </p:nvSpPr>
        <p:spPr bwMode="auto">
          <a:xfrm>
            <a:off x="167872" y="5484111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Find the probability of getting two different colours if </a:t>
            </a:r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replacement </a:t>
            </a:r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does not </a:t>
            </a:r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occur</a:t>
            </a:r>
            <a:r>
              <a:rPr lang="en-GB" sz="2400" dirty="0">
                <a:latin typeface="Comic Sans MS" panose="030F0702030302020204" pitchFamily="66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3" name="TextBox 242"/>
              <p:cNvSpPr txBox="1"/>
              <p:nvPr/>
            </p:nvSpPr>
            <p:spPr>
              <a:xfrm>
                <a:off x="3677633" y="6230257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43" name="TextBox 2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7633" y="6230257"/>
                <a:ext cx="282129" cy="361766"/>
              </a:xfrm>
              <a:prstGeom prst="rect">
                <a:avLst/>
              </a:prstGeom>
              <a:blipFill rotWithShape="0">
                <a:blip r:embed="rId53"/>
                <a:stretch>
                  <a:fillRect l="-10638" r="-10638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4" name="Rectangle 243"/>
          <p:cNvSpPr/>
          <p:nvPr/>
        </p:nvSpPr>
        <p:spPr>
          <a:xfrm>
            <a:off x="311573" y="6276232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P</a:t>
            </a:r>
            <a:endParaRPr lang="en-GB" dirty="0"/>
          </a:p>
        </p:txBody>
      </p:sp>
      <p:sp>
        <p:nvSpPr>
          <p:cNvPr id="245" name="Rectangle 244"/>
          <p:cNvSpPr/>
          <p:nvPr/>
        </p:nvSpPr>
        <p:spPr>
          <a:xfrm>
            <a:off x="611947" y="6340735"/>
            <a:ext cx="5995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1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6" name="TextBox 245"/>
              <p:cNvSpPr txBox="1"/>
              <p:nvPr/>
            </p:nvSpPr>
            <p:spPr>
              <a:xfrm>
                <a:off x="4197688" y="6253256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46" name="TextBox 2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7688" y="6253256"/>
                <a:ext cx="282129" cy="361766"/>
              </a:xfrm>
              <a:prstGeom prst="rect">
                <a:avLst/>
              </a:prstGeom>
              <a:blipFill rotWithShape="0">
                <a:blip r:embed="rId54"/>
                <a:stretch>
                  <a:fillRect l="-13043" t="-1695" r="-10870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7" name="Rectangle 246"/>
          <p:cNvSpPr/>
          <p:nvPr/>
        </p:nvSpPr>
        <p:spPr>
          <a:xfrm>
            <a:off x="893166" y="6329440"/>
            <a:ext cx="70506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R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b="1" dirty="0">
                <a:latin typeface="Comic Sans MS" panose="030F0702030302020204" pitchFamily="66" charset="0"/>
              </a:rPr>
              <a:t> </a:t>
            </a:r>
            <a:endParaRPr lang="en-GB" sz="1200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8" name="TextBox 247"/>
              <p:cNvSpPr txBox="1"/>
              <p:nvPr/>
            </p:nvSpPr>
            <p:spPr>
              <a:xfrm>
                <a:off x="4760299" y="6253256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48" name="TextBox 2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299" y="6253256"/>
                <a:ext cx="282129" cy="361766"/>
              </a:xfrm>
              <a:prstGeom prst="rect">
                <a:avLst/>
              </a:prstGeom>
              <a:blipFill rotWithShape="0">
                <a:blip r:embed="rId55"/>
                <a:stretch>
                  <a:fillRect l="-13043" t="-1695" r="-10870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9" name="Rectangle 248"/>
          <p:cNvSpPr/>
          <p:nvPr/>
        </p:nvSpPr>
        <p:spPr>
          <a:xfrm>
            <a:off x="1378909" y="6335865"/>
            <a:ext cx="59698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B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latin typeface="Comic Sans MS" panose="030F0702030302020204" pitchFamily="66" charset="0"/>
              </a:rPr>
              <a:t>  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1856333" y="6329441"/>
            <a:ext cx="6500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B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b="1" dirty="0">
                <a:latin typeface="Comic Sans MS" panose="030F0702030302020204" pitchFamily="66" charset="0"/>
              </a:rPr>
              <a:t>  </a:t>
            </a:r>
            <a:endParaRPr lang="en-GB" sz="1200" b="1" dirty="0">
              <a:solidFill>
                <a:srgbClr val="FFC000"/>
              </a:solidFill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2346984" y="6338466"/>
            <a:ext cx="64956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Y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latin typeface="Comic Sans MS" panose="030F0702030302020204" pitchFamily="66" charset="0"/>
              </a:rPr>
              <a:t>  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2814834" y="6328557"/>
            <a:ext cx="6832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Y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en-GB" sz="1200" b="1" dirty="0">
                <a:latin typeface="Comic Sans MS" panose="030F0702030302020204" pitchFamily="66" charset="0"/>
              </a:rPr>
              <a:t> </a:t>
            </a:r>
            <a:endParaRPr lang="en-GB" sz="12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3" name="TextBox 252"/>
              <p:cNvSpPr txBox="1"/>
              <p:nvPr/>
            </p:nvSpPr>
            <p:spPr>
              <a:xfrm>
                <a:off x="5305223" y="6250645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53" name="TextBox 2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5223" y="6250645"/>
                <a:ext cx="282129" cy="361766"/>
              </a:xfrm>
              <a:prstGeom prst="rect">
                <a:avLst/>
              </a:prstGeom>
              <a:blipFill rotWithShape="0">
                <a:blip r:embed="rId56"/>
                <a:stretch>
                  <a:fillRect l="-10638" r="-10638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4" name="TextBox 253"/>
              <p:cNvSpPr txBox="1"/>
              <p:nvPr/>
            </p:nvSpPr>
            <p:spPr>
              <a:xfrm>
                <a:off x="5852268" y="6279144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54" name="TextBox 2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268" y="6279144"/>
                <a:ext cx="282129" cy="361766"/>
              </a:xfrm>
              <a:prstGeom prst="rect">
                <a:avLst/>
              </a:prstGeom>
              <a:blipFill rotWithShape="0">
                <a:blip r:embed="rId57"/>
                <a:stretch>
                  <a:fillRect l="-10870" r="-13043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5" name="TextBox 254"/>
              <p:cNvSpPr txBox="1"/>
              <p:nvPr/>
            </p:nvSpPr>
            <p:spPr>
              <a:xfrm>
                <a:off x="6397192" y="6278691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55" name="TextBox 2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192" y="6278691"/>
                <a:ext cx="282129" cy="361766"/>
              </a:xfrm>
              <a:prstGeom prst="rect">
                <a:avLst/>
              </a:prstGeom>
              <a:blipFill rotWithShape="0">
                <a:blip r:embed="rId58"/>
                <a:stretch>
                  <a:fillRect l="-10638" t="-1695" r="-10638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" name="Rectangle 255"/>
          <p:cNvSpPr/>
          <p:nvPr/>
        </p:nvSpPr>
        <p:spPr>
          <a:xfrm>
            <a:off x="464019" y="6276232"/>
            <a:ext cx="269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(</a:t>
            </a:r>
            <a:endParaRPr lang="en-GB" dirty="0"/>
          </a:p>
        </p:txBody>
      </p:sp>
      <p:sp>
        <p:nvSpPr>
          <p:cNvPr id="257" name="Rectangle 256"/>
          <p:cNvSpPr/>
          <p:nvPr/>
        </p:nvSpPr>
        <p:spPr>
          <a:xfrm>
            <a:off x="3237763" y="6257023"/>
            <a:ext cx="468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)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58" name="Rectangle 257"/>
          <p:cNvSpPr/>
          <p:nvPr/>
        </p:nvSpPr>
        <p:spPr>
          <a:xfrm>
            <a:off x="3904652" y="6225416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9" name="Rectangle 258"/>
          <p:cNvSpPr/>
          <p:nvPr/>
        </p:nvSpPr>
        <p:spPr>
          <a:xfrm>
            <a:off x="4507839" y="6225741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0" name="Rectangle 259"/>
          <p:cNvSpPr/>
          <p:nvPr/>
        </p:nvSpPr>
        <p:spPr>
          <a:xfrm>
            <a:off x="5049173" y="6255019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1" name="Rectangle 260"/>
          <p:cNvSpPr/>
          <p:nvPr/>
        </p:nvSpPr>
        <p:spPr>
          <a:xfrm>
            <a:off x="5586646" y="6266958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2" name="Rectangle 261"/>
          <p:cNvSpPr/>
          <p:nvPr/>
        </p:nvSpPr>
        <p:spPr>
          <a:xfrm>
            <a:off x="6130089" y="6296001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3" name="TextBox 262"/>
              <p:cNvSpPr txBox="1"/>
              <p:nvPr/>
            </p:nvSpPr>
            <p:spPr>
              <a:xfrm>
                <a:off x="7025330" y="6269116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63" name="TextBox 2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5330" y="6269116"/>
                <a:ext cx="282129" cy="361766"/>
              </a:xfrm>
              <a:prstGeom prst="rect">
                <a:avLst/>
              </a:prstGeom>
              <a:blipFill rotWithShape="0">
                <a:blip r:embed="rId59"/>
                <a:stretch>
                  <a:fillRect l="-10638" r="-10638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4" name="Rectangle 263"/>
          <p:cNvSpPr/>
          <p:nvPr/>
        </p:nvSpPr>
        <p:spPr>
          <a:xfrm>
            <a:off x="6733688" y="6275463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5" name="TextBox 264"/>
              <p:cNvSpPr txBox="1"/>
              <p:nvPr/>
            </p:nvSpPr>
            <p:spPr>
              <a:xfrm flipH="1">
                <a:off x="7597526" y="6269842"/>
                <a:ext cx="530760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65" name="TextBox 2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597526" y="6269842"/>
                <a:ext cx="530760" cy="361766"/>
              </a:xfrm>
              <a:prstGeom prst="rect">
                <a:avLst/>
              </a:prstGeom>
              <a:blipFill rotWithShape="0">
                <a:blip r:embed="rId60"/>
                <a:stretch>
                  <a:fillRect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6" name="Rectangle 265"/>
          <p:cNvSpPr/>
          <p:nvPr/>
        </p:nvSpPr>
        <p:spPr>
          <a:xfrm flipH="1">
            <a:off x="7338264" y="6276189"/>
            <a:ext cx="5916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67" name="Rounded Rectangle 266"/>
          <p:cNvSpPr/>
          <p:nvPr/>
        </p:nvSpPr>
        <p:spPr>
          <a:xfrm>
            <a:off x="7541209" y="1766695"/>
            <a:ext cx="127568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8" name="Rounded Rectangle 267"/>
          <p:cNvSpPr/>
          <p:nvPr/>
        </p:nvSpPr>
        <p:spPr>
          <a:xfrm>
            <a:off x="7531248" y="2081874"/>
            <a:ext cx="127568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9" name="Rounded Rectangle 268"/>
          <p:cNvSpPr/>
          <p:nvPr/>
        </p:nvSpPr>
        <p:spPr>
          <a:xfrm>
            <a:off x="7545900" y="2396489"/>
            <a:ext cx="127568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0" name="Rounded Rectangle 269"/>
          <p:cNvSpPr/>
          <p:nvPr/>
        </p:nvSpPr>
        <p:spPr>
          <a:xfrm>
            <a:off x="7508380" y="3060417"/>
            <a:ext cx="127568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1" name="Rounded Rectangle 270"/>
          <p:cNvSpPr/>
          <p:nvPr/>
        </p:nvSpPr>
        <p:spPr>
          <a:xfrm>
            <a:off x="7497815" y="3413138"/>
            <a:ext cx="127568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2" name="Rounded Rectangle 271"/>
          <p:cNvSpPr/>
          <p:nvPr/>
        </p:nvSpPr>
        <p:spPr>
          <a:xfrm>
            <a:off x="7521802" y="3775645"/>
            <a:ext cx="127568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3" name="Rectangle 272">
            <a:hlinkClick r:id="rId61"/>
            <a:extLst>
              <a:ext uri="{FF2B5EF4-FFF2-40B4-BE49-F238E27FC236}">
                <a16:creationId xmlns:a16="http://schemas.microsoft.com/office/drawing/2014/main" id="{FB1E00E0-09D3-67EB-7983-DEC0637455FF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4" name="Rectangle 273">
            <a:hlinkClick r:id="rId61"/>
            <a:extLst>
              <a:ext uri="{FF2B5EF4-FFF2-40B4-BE49-F238E27FC236}">
                <a16:creationId xmlns:a16="http://schemas.microsoft.com/office/drawing/2014/main" id="{A6941E71-41A5-2A54-769C-5446531DB48C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047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5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75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5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75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5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75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5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75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000"/>
                            </p:stCondLst>
                            <p:childTnLst>
                              <p:par>
                                <p:cTn id="17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5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75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00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250"/>
                            </p:stCondLst>
                            <p:childTnLst>
                              <p:par>
                                <p:cTn id="20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500"/>
                            </p:stCondLst>
                            <p:childTnLst>
                              <p:par>
                                <p:cTn id="20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750"/>
                            </p:stCondLst>
                            <p:childTnLst>
                              <p:par>
                                <p:cTn id="21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1000"/>
                            </p:stCondLst>
                            <p:childTnLst>
                              <p:par>
                                <p:cTn id="21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250"/>
                            </p:stCondLst>
                            <p:childTnLst>
                              <p:par>
                                <p:cTn id="22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50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750"/>
                            </p:stCondLst>
                            <p:childTnLst>
                              <p:par>
                                <p:cTn id="23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250"/>
                            </p:stCondLst>
                            <p:childTnLst>
                              <p:par>
                                <p:cTn id="24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00"/>
                            </p:stCondLst>
                            <p:childTnLst>
                              <p:par>
                                <p:cTn id="24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750"/>
                            </p:stCondLst>
                            <p:childTnLst>
                              <p:par>
                                <p:cTn id="24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1000"/>
                            </p:stCondLst>
                            <p:childTnLst>
                              <p:par>
                                <p:cTn id="25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250"/>
                            </p:stCondLst>
                            <p:childTnLst>
                              <p:par>
                                <p:cTn id="26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500"/>
                            </p:stCondLst>
                            <p:childTnLst>
                              <p:par>
                                <p:cTn id="26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750"/>
                            </p:stCondLst>
                            <p:childTnLst>
                              <p:par>
                                <p:cTn id="26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1000"/>
                            </p:stCondLst>
                            <p:childTnLst>
                              <p:par>
                                <p:cTn id="27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250"/>
                            </p:stCondLst>
                            <p:childTnLst>
                              <p:par>
                                <p:cTn id="28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500"/>
                            </p:stCondLst>
                            <p:childTnLst>
                              <p:par>
                                <p:cTn id="28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750"/>
                            </p:stCondLst>
                            <p:childTnLst>
                              <p:par>
                                <p:cTn id="28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1000"/>
                            </p:stCondLst>
                            <p:childTnLst>
                              <p:par>
                                <p:cTn id="29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250"/>
                            </p:stCondLst>
                            <p:childTnLst>
                              <p:par>
                                <p:cTn id="30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500"/>
                            </p:stCondLst>
                            <p:childTnLst>
                              <p:par>
                                <p:cTn id="30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750"/>
                            </p:stCondLst>
                            <p:childTnLst>
                              <p:par>
                                <p:cTn id="30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1000"/>
                            </p:stCondLst>
                            <p:childTnLst>
                              <p:par>
                                <p:cTn id="30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250"/>
                            </p:stCondLst>
                            <p:childTnLst>
                              <p:par>
                                <p:cTn id="31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500"/>
                            </p:stCondLst>
                            <p:childTnLst>
                              <p:par>
                                <p:cTn id="32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750"/>
                            </p:stCondLst>
                            <p:childTnLst>
                              <p:par>
                                <p:cTn id="32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1000"/>
                            </p:stCondLst>
                            <p:childTnLst>
                              <p:par>
                                <p:cTn id="32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0" fill="hold">
                      <p:stCondLst>
                        <p:cond delay="indefinite"/>
                      </p:stCondLst>
                      <p:childTnLst>
                        <p:par>
                          <p:cTn id="431" fill="hold">
                            <p:stCondLst>
                              <p:cond delay="0"/>
                            </p:stCondLst>
                            <p:childTnLst>
                              <p:par>
                                <p:cTn id="4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8" fill="hold">
                      <p:stCondLst>
                        <p:cond delay="indefinite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" fill="hold">
                      <p:stCondLst>
                        <p:cond delay="indefinite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" fill="hold">
                      <p:stCondLst>
                        <p:cond delay="indefinite"/>
                      </p:stCondLst>
                      <p:childTnLst>
                        <p:par>
                          <p:cTn id="455" fill="hold">
                            <p:stCondLst>
                              <p:cond delay="0"/>
                            </p:stCondLst>
                            <p:childTnLst>
                              <p:par>
                                <p:cTn id="4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fill="hold">
                      <p:stCondLst>
                        <p:cond delay="indefinite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>
                      <p:stCondLst>
                        <p:cond delay="indefinite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8" fill="hold">
                      <p:stCondLst>
                        <p:cond delay="indefinite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2" fill="hold">
                      <p:stCondLst>
                        <p:cond delay="indefinite"/>
                      </p:stCondLst>
                      <p:childTnLst>
                        <p:par>
                          <p:cTn id="483" fill="hold">
                            <p:stCondLst>
                              <p:cond delay="0"/>
                            </p:stCondLst>
                            <p:childTnLst>
                              <p:par>
                                <p:cTn id="4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>
                      <p:stCondLst>
                        <p:cond delay="indefinite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0" fill="hold">
                      <p:stCondLst>
                        <p:cond delay="indefinite"/>
                      </p:stCondLst>
                      <p:childTnLst>
                        <p:par>
                          <p:cTn id="491" fill="hold">
                            <p:stCondLst>
                              <p:cond delay="0"/>
                            </p:stCondLst>
                            <p:childTnLst>
                              <p:par>
                                <p:cTn id="4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4" fill="hold">
                      <p:stCondLst>
                        <p:cond delay="indefinite"/>
                      </p:stCondLst>
                      <p:childTnLst>
                        <p:par>
                          <p:cTn id="495" fill="hold">
                            <p:stCondLst>
                              <p:cond delay="0"/>
                            </p:stCondLst>
                            <p:childTnLst>
                              <p:par>
                                <p:cTn id="4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2" fill="hold">
                      <p:stCondLst>
                        <p:cond delay="indefinite"/>
                      </p:stCondLst>
                      <p:childTnLst>
                        <p:par>
                          <p:cTn id="503" fill="hold">
                            <p:stCondLst>
                              <p:cond delay="0"/>
                            </p:stCondLst>
                            <p:childTnLst>
                              <p:par>
                                <p:cTn id="5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6" fill="hold">
                      <p:stCondLst>
                        <p:cond delay="indefinite"/>
                      </p:stCondLst>
                      <p:childTnLst>
                        <p:par>
                          <p:cTn id="507" fill="hold">
                            <p:stCondLst>
                              <p:cond delay="0"/>
                            </p:stCondLst>
                            <p:childTnLst>
                              <p:par>
                                <p:cTn id="5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0" fill="hold">
                      <p:stCondLst>
                        <p:cond delay="indefinite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4" fill="hold">
                      <p:stCondLst>
                        <p:cond delay="indefinite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8" fill="hold">
                      <p:stCondLst>
                        <p:cond delay="indefinite"/>
                      </p:stCondLst>
                      <p:childTnLst>
                        <p:par>
                          <p:cTn id="519" fill="hold">
                            <p:stCondLst>
                              <p:cond delay="0"/>
                            </p:stCondLst>
                            <p:childTnLst>
                              <p:par>
                                <p:cTn id="5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2" fill="hold">
                      <p:stCondLst>
                        <p:cond delay="indefinite"/>
                      </p:stCondLst>
                      <p:childTnLst>
                        <p:par>
                          <p:cTn id="523" fill="hold">
                            <p:stCondLst>
                              <p:cond delay="0"/>
                            </p:stCondLst>
                            <p:childTnLst>
                              <p:par>
                                <p:cTn id="5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6" fill="hold">
                      <p:stCondLst>
                        <p:cond delay="indefinite"/>
                      </p:stCondLst>
                      <p:childTnLst>
                        <p:par>
                          <p:cTn id="527" fill="hold">
                            <p:stCondLst>
                              <p:cond delay="0"/>
                            </p:stCondLst>
                            <p:childTnLst>
                              <p:par>
                                <p:cTn id="5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0" fill="hold">
                      <p:stCondLst>
                        <p:cond delay="indefinite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4" fill="hold">
                      <p:stCondLst>
                        <p:cond delay="indefinite"/>
                      </p:stCondLst>
                      <p:childTnLst>
                        <p:par>
                          <p:cTn id="535" fill="hold">
                            <p:stCondLst>
                              <p:cond delay="0"/>
                            </p:stCondLst>
                            <p:childTnLst>
                              <p:par>
                                <p:cTn id="5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8" fill="hold">
                      <p:stCondLst>
                        <p:cond delay="indefinite"/>
                      </p:stCondLst>
                      <p:childTnLst>
                        <p:par>
                          <p:cTn id="539" fill="hold">
                            <p:stCondLst>
                              <p:cond delay="0"/>
                            </p:stCondLst>
                            <p:childTnLst>
                              <p:par>
                                <p:cTn id="5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6" fill="hold">
                      <p:stCondLst>
                        <p:cond delay="indefinite"/>
                      </p:stCondLst>
                      <p:childTnLst>
                        <p:par>
                          <p:cTn id="547" fill="hold">
                            <p:stCondLst>
                              <p:cond delay="0"/>
                            </p:stCondLst>
                            <p:childTnLst>
                              <p:par>
                                <p:cTn id="5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0" fill="hold">
                      <p:stCondLst>
                        <p:cond delay="indefinite"/>
                      </p:stCondLst>
                      <p:childTnLst>
                        <p:par>
                          <p:cTn id="551" fill="hold">
                            <p:stCondLst>
                              <p:cond delay="0"/>
                            </p:stCondLst>
                            <p:childTnLst>
                              <p:par>
                                <p:cTn id="5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4" fill="hold">
                      <p:stCondLst>
                        <p:cond delay="indefinite"/>
                      </p:stCondLst>
                      <p:childTnLst>
                        <p:par>
                          <p:cTn id="555" fill="hold">
                            <p:stCondLst>
                              <p:cond delay="0"/>
                            </p:stCondLst>
                            <p:childTnLst>
                              <p:par>
                                <p:cTn id="5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8" fill="hold">
                      <p:stCondLst>
                        <p:cond delay="indefinite"/>
                      </p:stCondLst>
                      <p:childTnLst>
                        <p:par>
                          <p:cTn id="559" fill="hold">
                            <p:stCondLst>
                              <p:cond delay="0"/>
                            </p:stCondLst>
                            <p:childTnLst>
                              <p:par>
                                <p:cTn id="5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2" fill="hold">
                      <p:stCondLst>
                        <p:cond delay="indefinite"/>
                      </p:stCondLst>
                      <p:childTnLst>
                        <p:par>
                          <p:cTn id="563" fill="hold">
                            <p:stCondLst>
                              <p:cond delay="0"/>
                            </p:stCondLst>
                            <p:childTnLst>
                              <p:par>
                                <p:cTn id="5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6" fill="hold">
                      <p:stCondLst>
                        <p:cond delay="indefinite"/>
                      </p:stCondLst>
                      <p:childTnLst>
                        <p:par>
                          <p:cTn id="567" fill="hold">
                            <p:stCondLst>
                              <p:cond delay="0"/>
                            </p:stCondLst>
                            <p:childTnLst>
                              <p:par>
                                <p:cTn id="5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0" fill="hold">
                      <p:stCondLst>
                        <p:cond delay="indefinite"/>
                      </p:stCondLst>
                      <p:childTnLst>
                        <p:par>
                          <p:cTn id="571" fill="hold">
                            <p:stCondLst>
                              <p:cond delay="0"/>
                            </p:stCondLst>
                            <p:childTnLst>
                              <p:par>
                                <p:cTn id="5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4" fill="hold">
                      <p:stCondLst>
                        <p:cond delay="indefinite"/>
                      </p:stCondLst>
                      <p:childTnLst>
                        <p:par>
                          <p:cTn id="575" fill="hold">
                            <p:stCondLst>
                              <p:cond delay="0"/>
                            </p:stCondLst>
                            <p:childTnLst>
                              <p:par>
                                <p:cTn id="5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2" grpId="0"/>
      <p:bldP spid="83" grpId="0"/>
      <p:bldP spid="84" grpId="0"/>
      <p:bldP spid="85" grpId="0"/>
      <p:bldP spid="86" grpId="0"/>
      <p:bldP spid="93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7" grpId="0"/>
      <p:bldP spid="178" grpId="0"/>
      <p:bldP spid="179" grpId="0"/>
      <p:bldP spid="180" grpId="0"/>
      <p:bldP spid="181" grpId="0"/>
      <p:bldP spid="182" grpId="0"/>
      <p:bldP spid="183" grpId="0"/>
      <p:bldP spid="184" grpId="0"/>
      <p:bldP spid="185" grpId="0"/>
      <p:bldP spid="186" grpId="0"/>
      <p:bldP spid="187" grpId="0"/>
      <p:bldP spid="188" grpId="0"/>
      <p:bldP spid="189" grpId="0"/>
      <p:bldP spid="190" grpId="0"/>
      <p:bldP spid="191" grpId="0"/>
      <p:bldP spid="192" grpId="0"/>
      <p:bldP spid="193" grpId="0"/>
      <p:bldP spid="194" grpId="0"/>
      <p:bldP spid="195" grpId="0"/>
      <p:bldP spid="196" grpId="0"/>
      <p:bldP spid="197" grpId="0"/>
      <p:bldP spid="198" grpId="0"/>
      <p:bldP spid="199" grpId="0"/>
      <p:bldP spid="200" grpId="0"/>
      <p:bldP spid="201" grpId="0"/>
      <p:bldP spid="209" grpId="0"/>
      <p:bldP spid="210" grpId="0" animBg="1"/>
      <p:bldP spid="211" grpId="0"/>
      <p:bldP spid="212" grpId="0"/>
      <p:bldP spid="213" grpId="0"/>
      <p:bldP spid="215" grpId="0" animBg="1"/>
      <p:bldP spid="216" grpId="0"/>
      <p:bldP spid="217" grpId="0"/>
      <p:bldP spid="218" grpId="0" animBg="1"/>
      <p:bldP spid="219" grpId="0" animBg="1"/>
      <p:bldP spid="220" grpId="0" animBg="1"/>
      <p:bldP spid="221" grpId="0" animBg="1"/>
      <p:bldP spid="223" grpId="0"/>
      <p:bldP spid="224" grpId="0"/>
      <p:bldP spid="225" grpId="0"/>
      <p:bldP spid="226" grpId="0"/>
      <p:bldP spid="227" grpId="0"/>
      <p:bldP spid="228" grpId="0"/>
      <p:bldP spid="229" grpId="0"/>
      <p:bldP spid="230" grpId="0"/>
      <p:bldP spid="231" grpId="0"/>
      <p:bldP spid="232" grpId="0"/>
      <p:bldP spid="233" grpId="0"/>
      <p:bldP spid="234" grpId="0"/>
      <p:bldP spid="235" grpId="0"/>
      <p:bldP spid="236" grpId="0"/>
      <p:bldP spid="237" grpId="0"/>
      <p:bldP spid="238" grpId="0"/>
      <p:bldP spid="239" grpId="0"/>
      <p:bldP spid="240" grpId="0"/>
      <p:bldP spid="241" grpId="0"/>
      <p:bldP spid="242" grpId="0"/>
      <p:bldP spid="243" grpId="0"/>
      <p:bldP spid="244" grpId="0"/>
      <p:bldP spid="245" grpId="0"/>
      <p:bldP spid="246" grpId="0"/>
      <p:bldP spid="247" grpId="0"/>
      <p:bldP spid="248" grpId="0"/>
      <p:bldP spid="249" grpId="0"/>
      <p:bldP spid="250" grpId="0"/>
      <p:bldP spid="251" grpId="0"/>
      <p:bldP spid="252" grpId="0"/>
      <p:bldP spid="253" grpId="0"/>
      <p:bldP spid="254" grpId="0"/>
      <p:bldP spid="255" grpId="0"/>
      <p:bldP spid="256" grpId="0"/>
      <p:bldP spid="257" grpId="0"/>
      <p:bldP spid="258" grpId="0"/>
      <p:bldP spid="259" grpId="0"/>
      <p:bldP spid="260" grpId="0"/>
      <p:bldP spid="261" grpId="0"/>
      <p:bldP spid="262" grpId="0"/>
      <p:bldP spid="263" grpId="0"/>
      <p:bldP spid="264" grpId="0"/>
      <p:bldP spid="265" grpId="0"/>
      <p:bldP spid="266" grpId="0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6F3622A-F203-43A4-8C2F-280BD01DFCEC}" vid="{3423C24D-59EF-4E21-8638-57C4530C0052}"/>
    </a:ext>
  </a:extLst>
</a:theme>
</file>

<file path=ppt/theme/theme2.xml><?xml version="1.0" encoding="utf-8"?>
<a:theme xmlns:a="http://schemas.openxmlformats.org/drawingml/2006/main" name="1_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600</Words>
  <Application>Microsoft Office PowerPoint</Application>
  <PresentationFormat>On-screen Show (4:3)</PresentationFormat>
  <Paragraphs>306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Cambria Math</vt:lpstr>
      <vt:lpstr>Comic Sans MS</vt:lpstr>
      <vt:lpstr>Times New Roman</vt:lpstr>
      <vt:lpstr>Wingdings 2</vt:lpstr>
      <vt:lpstr>Theme1</vt:lpstr>
      <vt:lpstr>1_Theme1</vt:lpstr>
      <vt:lpstr>Sampling with and without replacement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Sampling with and without replacement</dc:title>
  <dc:creator>Mathssupport</dc:creator>
  <cp:lastModifiedBy>Orlando Hurtado</cp:lastModifiedBy>
  <cp:revision>2</cp:revision>
  <dcterms:created xsi:type="dcterms:W3CDTF">2019-12-15T11:41:58Z</dcterms:created>
  <dcterms:modified xsi:type="dcterms:W3CDTF">2022-08-04T00:16:59Z</dcterms:modified>
</cp:coreProperties>
</file>