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4" r:id="rId3"/>
    <p:sldId id="265" r:id="rId4"/>
    <p:sldId id="260" r:id="rId5"/>
    <p:sldId id="281" r:id="rId6"/>
    <p:sldId id="280" r:id="rId7"/>
    <p:sldId id="282" r:id="rId8"/>
    <p:sldId id="284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00"/>
    <a:srgbClr val="BDB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6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CE0D1-982C-40CA-A473-BDB86136CCFC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7B05C-42FE-4AE9-A1E4-02781A8B45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1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39198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17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996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0834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166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459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8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84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4427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7693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8B3D07-D9B0-4DA4-B850-9199E9C0A5D8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815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LO: To identify the main features of the sine function, cosine function and tangent function.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Trigonometric </a:t>
            </a:r>
            <a:r>
              <a:rPr lang="en-GB" dirty="0"/>
              <a:t>functions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56C69F2A-1CE9-A9AC-C25A-73EA0D0F99C0}"/>
              </a:ext>
            </a:extLst>
          </p:cNvPr>
          <p:cNvSpPr/>
          <p:nvPr/>
        </p:nvSpPr>
        <p:spPr>
          <a:xfrm>
            <a:off x="8077200" y="612567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BF6D13C-21E1-1C37-9892-1D1FB1CEC693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68FCD9-1AC2-CA5E-85CE-6DF46E3A1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8DC1-469A-48E6-831F-4C578A2A0D6E}" type="datetime4">
              <a:rPr lang="en-GB" smtClean="0"/>
              <a:t>12 July 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6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201"/>
          <p:cNvGrpSpPr/>
          <p:nvPr/>
        </p:nvGrpSpPr>
        <p:grpSpPr>
          <a:xfrm>
            <a:off x="2294128" y="3834511"/>
            <a:ext cx="6711867" cy="2823849"/>
            <a:chOff x="2167128" y="3834511"/>
            <a:chExt cx="6711867" cy="2823849"/>
          </a:xfrm>
        </p:grpSpPr>
        <p:cxnSp>
          <p:nvCxnSpPr>
            <p:cNvPr id="131" name="Straight Connector 130"/>
            <p:cNvCxnSpPr/>
            <p:nvPr/>
          </p:nvCxnSpPr>
          <p:spPr>
            <a:xfrm>
              <a:off x="2651983" y="3912870"/>
              <a:ext cx="0" cy="274320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2171958" y="592455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2171958" y="5284470"/>
              <a:ext cx="64922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2171958" y="496443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2176495" y="464439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2176495" y="400431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2167128" y="656463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2176495" y="432435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2167421" y="624459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2171958" y="560451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29720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2521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45722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2920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36121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39321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48922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52123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55323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8523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1724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64924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8125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713232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745236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777240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809244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841248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Rectangle 188"/>
            <p:cNvSpPr/>
            <p:nvPr/>
          </p:nvSpPr>
          <p:spPr>
            <a:xfrm>
              <a:off x="8591737" y="525746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dirty="0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635138" y="383451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334372" y="3854226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4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300135" y="4489149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GB" sz="14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355913" y="5234774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GB" sz="14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2248821" y="5695259"/>
              <a:ext cx="4683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-0.5</a:t>
              </a:r>
              <a:endParaRPr lang="en-GB" sz="14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2345803" y="6350583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en-GB" sz="14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7242699" y="527642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450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364648" y="5270734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324522" y="525611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366352" y="5261789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403687" y="5257461"/>
              <a:ext cx="42351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151958" y="5284071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540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</p:grpSp>
      <p:sp>
        <p:nvSpPr>
          <p:cNvPr id="182" name="Freeform 181"/>
          <p:cNvSpPr/>
          <p:nvPr/>
        </p:nvSpPr>
        <p:spPr>
          <a:xfrm>
            <a:off x="6616123" y="4005663"/>
            <a:ext cx="1927513" cy="1278114"/>
          </a:xfrm>
          <a:custGeom>
            <a:avLst/>
            <a:gdLst>
              <a:gd name="connsiteX0" fmla="*/ 0 w 1927513"/>
              <a:gd name="connsiteY0" fmla="*/ 1272919 h 1278114"/>
              <a:gd name="connsiteX1" fmla="*/ 322118 w 1927513"/>
              <a:gd name="connsiteY1" fmla="*/ 639073 h 1278114"/>
              <a:gd name="connsiteX2" fmla="*/ 639041 w 1927513"/>
              <a:gd name="connsiteY2" fmla="*/ 171482 h 1278114"/>
              <a:gd name="connsiteX3" fmla="*/ 955963 w 1927513"/>
              <a:gd name="connsiteY3" fmla="*/ 32 h 1278114"/>
              <a:gd name="connsiteX4" fmla="*/ 1283277 w 1927513"/>
              <a:gd name="connsiteY4" fmla="*/ 181873 h 1278114"/>
              <a:gd name="connsiteX5" fmla="*/ 1600200 w 1927513"/>
              <a:gd name="connsiteY5" fmla="*/ 644269 h 1278114"/>
              <a:gd name="connsiteX6" fmla="*/ 1927513 w 1927513"/>
              <a:gd name="connsiteY6" fmla="*/ 1278114 h 1278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7513" h="1278114">
                <a:moveTo>
                  <a:pt x="0" y="1272919"/>
                </a:moveTo>
                <a:cubicBezTo>
                  <a:pt x="107805" y="1047782"/>
                  <a:pt x="215611" y="822646"/>
                  <a:pt x="322118" y="639073"/>
                </a:cubicBezTo>
                <a:cubicBezTo>
                  <a:pt x="428625" y="455500"/>
                  <a:pt x="533400" y="277989"/>
                  <a:pt x="639041" y="171482"/>
                </a:cubicBezTo>
                <a:cubicBezTo>
                  <a:pt x="744682" y="64975"/>
                  <a:pt x="848590" y="-1700"/>
                  <a:pt x="955963" y="32"/>
                </a:cubicBezTo>
                <a:cubicBezTo>
                  <a:pt x="1063336" y="1764"/>
                  <a:pt x="1175904" y="74500"/>
                  <a:pt x="1283277" y="181873"/>
                </a:cubicBezTo>
                <a:cubicBezTo>
                  <a:pt x="1390650" y="289246"/>
                  <a:pt x="1492827" y="461562"/>
                  <a:pt x="1600200" y="644269"/>
                </a:cubicBezTo>
                <a:cubicBezTo>
                  <a:pt x="1707573" y="826976"/>
                  <a:pt x="1817543" y="1052545"/>
                  <a:pt x="1927513" y="1278114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774834" y="4005401"/>
            <a:ext cx="3842724" cy="2558142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42724" h="2558142">
                <a:moveTo>
                  <a:pt x="0" y="1279046"/>
                </a:moveTo>
                <a:cubicBezTo>
                  <a:pt x="70123" y="1153760"/>
                  <a:pt x="217848" y="822781"/>
                  <a:pt x="325369" y="639527"/>
                </a:cubicBezTo>
                <a:cubicBezTo>
                  <a:pt x="432890" y="456273"/>
                  <a:pt x="538543" y="286108"/>
                  <a:pt x="645129" y="179522"/>
                </a:cubicBezTo>
                <a:cubicBezTo>
                  <a:pt x="751715" y="72936"/>
                  <a:pt x="858302" y="-927"/>
                  <a:pt x="964888" y="8"/>
                </a:cubicBezTo>
                <a:cubicBezTo>
                  <a:pt x="1071474" y="943"/>
                  <a:pt x="1178062" y="79481"/>
                  <a:pt x="1284648" y="185132"/>
                </a:cubicBezTo>
                <a:cubicBezTo>
                  <a:pt x="1391234" y="290783"/>
                  <a:pt x="1497821" y="451598"/>
                  <a:pt x="1604407" y="633917"/>
                </a:cubicBezTo>
                <a:cubicBezTo>
                  <a:pt x="1710993" y="816236"/>
                  <a:pt x="1924167" y="1279046"/>
                  <a:pt x="1924167" y="1279046"/>
                </a:cubicBezTo>
                <a:cubicBezTo>
                  <a:pt x="2030754" y="1493154"/>
                  <a:pt x="2138276" y="1741856"/>
                  <a:pt x="2243927" y="1918565"/>
                </a:cubicBezTo>
                <a:cubicBezTo>
                  <a:pt x="2349578" y="2095274"/>
                  <a:pt x="2451490" y="2232715"/>
                  <a:pt x="2558076" y="2339301"/>
                </a:cubicBezTo>
                <a:cubicBezTo>
                  <a:pt x="2664662" y="2445887"/>
                  <a:pt x="2775925" y="2555279"/>
                  <a:pt x="2883446" y="2558084"/>
                </a:cubicBezTo>
                <a:cubicBezTo>
                  <a:pt x="2990967" y="2560889"/>
                  <a:pt x="3096619" y="2462716"/>
                  <a:pt x="3203205" y="2356130"/>
                </a:cubicBezTo>
                <a:cubicBezTo>
                  <a:pt x="3309791" y="2249544"/>
                  <a:pt x="3416379" y="2097144"/>
                  <a:pt x="3522965" y="1918565"/>
                </a:cubicBezTo>
                <a:cubicBezTo>
                  <a:pt x="3629551" y="1739986"/>
                  <a:pt x="3736138" y="1497828"/>
                  <a:pt x="3842724" y="1284655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Graphing sine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We already know the exact sine values for many angles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821" y="3970089"/>
            <a:ext cx="2661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What if we continue finding points?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502919" y="1307238"/>
            <a:ext cx="8229601" cy="961914"/>
            <a:chOff x="502919" y="1415526"/>
            <a:chExt cx="8229601" cy="96191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2920" y="1417320"/>
              <a:ext cx="822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3" name="Group 182"/>
            <p:cNvGrpSpPr/>
            <p:nvPr/>
          </p:nvGrpSpPr>
          <p:grpSpPr>
            <a:xfrm>
              <a:off x="502919" y="1415526"/>
              <a:ext cx="8229600" cy="961914"/>
              <a:chOff x="502920" y="1415526"/>
              <a:chExt cx="8229600" cy="96191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502920" y="1783080"/>
                <a:ext cx="822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02920" y="2377440"/>
                <a:ext cx="822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0292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14884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8036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61188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434340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07492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80644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53796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726948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00100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732520" y="1415526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800862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180</a:t>
            </a:r>
            <a:r>
              <a:rPr lang="en-GB" sz="1800" baseline="30000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74855" y="1670045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855" y="1670045"/>
                <a:ext cx="731520" cy="5809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2774" y="1700190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74" y="1700190"/>
                <a:ext cx="185948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269479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150</a:t>
            </a:r>
            <a:r>
              <a:rPr lang="en-GB" sz="1800" baseline="30000" dirty="0"/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568438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135</a:t>
            </a:r>
            <a:r>
              <a:rPr lang="en-GB" sz="1800" baseline="30000" dirty="0"/>
              <a:t>o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68373" y="132744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120</a:t>
            </a:r>
            <a:r>
              <a:rPr lang="en-GB" sz="1800" baseline="30000" dirty="0"/>
              <a:t>o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105399" y="1305173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90</a:t>
            </a:r>
            <a:r>
              <a:rPr lang="en-GB" sz="1800" baseline="30000" dirty="0"/>
              <a:t>o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2816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60</a:t>
            </a:r>
            <a:r>
              <a:rPr lang="en-GB" sz="1800" baseline="30000" dirty="0"/>
              <a:t>o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621077" y="1306369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45</a:t>
            </a:r>
            <a:r>
              <a:rPr lang="en-GB" sz="1800" baseline="30000" dirty="0"/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91084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30</a:t>
            </a:r>
            <a:r>
              <a:rPr lang="en-GB" sz="1800" baseline="30000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148840" y="1306369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0</a:t>
            </a:r>
            <a:r>
              <a:rPr lang="en-GB" sz="1800" baseline="30000" dirty="0"/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91490" y="1283168"/>
            <a:ext cx="182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Angle measure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6217" y="1840299"/>
            <a:ext cx="137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Sine value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784232" y="1671904"/>
                <a:ext cx="348750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232" y="1671904"/>
                <a:ext cx="348750" cy="581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737894" y="1671904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894" y="1671904"/>
                <a:ext cx="731520" cy="5809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657020" y="1671904"/>
                <a:ext cx="348750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020" y="1671904"/>
                <a:ext cx="348750" cy="5818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505914" y="1700190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914" y="1700190"/>
                <a:ext cx="185948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2167891" y="182735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939517" y="182735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05399" y="1822783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1</a:t>
            </a:r>
            <a:endParaRPr lang="en-GB" sz="1800" baseline="30000" dirty="0">
              <a:latin typeface="+mn-lt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476139" y="2512310"/>
            <a:ext cx="8229600" cy="962362"/>
            <a:chOff x="476139" y="2632630"/>
            <a:chExt cx="8229600" cy="962362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3611880" y="2634872"/>
              <a:ext cx="0" cy="96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6" name="Group 185"/>
            <p:cNvGrpSpPr/>
            <p:nvPr/>
          </p:nvGrpSpPr>
          <p:grpSpPr>
            <a:xfrm>
              <a:off x="476139" y="2632630"/>
              <a:ext cx="8229600" cy="961914"/>
              <a:chOff x="476139" y="2644662"/>
              <a:chExt cx="8229600" cy="961914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5048139" y="2646456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>
              <a:xfrm>
                <a:off x="476139" y="2644662"/>
                <a:ext cx="8229600" cy="961914"/>
                <a:chOff x="502920" y="2633078"/>
                <a:chExt cx="8229600" cy="961914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502920" y="263487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502920" y="300063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02920" y="359499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50292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14884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88036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434340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580644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653796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726948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800100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8732520" y="2633078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09" name="TextBox 108"/>
          <p:cNvSpPr txBox="1"/>
          <p:nvPr/>
        </p:nvSpPr>
        <p:spPr>
          <a:xfrm>
            <a:off x="800862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390</a:t>
            </a:r>
            <a:r>
              <a:rPr lang="en-GB" sz="1800" baseline="30000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3567337" y="2888427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337" y="2888427"/>
                <a:ext cx="731520" cy="5809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2324574" y="2917742"/>
                <a:ext cx="4087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574" y="2917742"/>
                <a:ext cx="408766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Box 111"/>
          <p:cNvSpPr txBox="1"/>
          <p:nvPr/>
        </p:nvSpPr>
        <p:spPr>
          <a:xfrm>
            <a:off x="7269479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360</a:t>
            </a:r>
            <a:r>
              <a:rPr lang="en-GB" sz="1800" baseline="30000" dirty="0"/>
              <a:t>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568438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330</a:t>
            </a:r>
            <a:r>
              <a:rPr lang="en-GB" sz="1800" baseline="30000" dirty="0"/>
              <a:t>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768373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315</a:t>
            </a:r>
            <a:r>
              <a:rPr lang="en-GB" sz="1800" baseline="30000" dirty="0"/>
              <a:t>o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105399" y="252272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300</a:t>
            </a:r>
            <a:r>
              <a:rPr lang="en-GB" sz="1800" baseline="30000" dirty="0"/>
              <a:t>o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32816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270</a:t>
            </a:r>
            <a:r>
              <a:rPr lang="en-GB" sz="1800" baseline="30000" dirty="0"/>
              <a:t>o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621077" y="2523921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240</a:t>
            </a:r>
            <a:r>
              <a:rPr lang="en-GB" sz="1800" baseline="30000" dirty="0"/>
              <a:t>o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91084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225</a:t>
            </a:r>
            <a:r>
              <a:rPr lang="en-GB" sz="1800" baseline="30000" dirty="0"/>
              <a:t>o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148840" y="2523921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210</a:t>
            </a:r>
            <a:r>
              <a:rPr lang="en-GB" sz="1800" baseline="30000" dirty="0"/>
              <a:t>o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91490" y="2500720"/>
            <a:ext cx="182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Angle measure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76217" y="3057851"/>
            <a:ext cx="137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Sine value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2965082" y="2888056"/>
                <a:ext cx="560346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082" y="2888056"/>
                <a:ext cx="560346" cy="5818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4994944" y="2888056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4" y="2888056"/>
                <a:ext cx="731520" cy="58092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5914070" y="2888056"/>
                <a:ext cx="560346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070" y="2888056"/>
                <a:ext cx="560346" cy="5818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6762964" y="2917742"/>
                <a:ext cx="4087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964" y="2917742"/>
                <a:ext cx="408766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/>
          <p:cNvSpPr txBox="1"/>
          <p:nvPr/>
        </p:nvSpPr>
        <p:spPr>
          <a:xfrm>
            <a:off x="7196567" y="304350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362449" y="304033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-1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8305277" y="2915488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277" y="2915488"/>
                <a:ext cx="185948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>
            <a:spLocks noChangeAspect="1"/>
          </p:cNvSpPr>
          <p:nvPr/>
        </p:nvSpPr>
        <p:spPr>
          <a:xfrm>
            <a:off x="4679950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2746375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3079750" y="46300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/>
          <p:cNvSpPr>
            <a:spLocks noChangeAspect="1"/>
          </p:cNvSpPr>
          <p:nvPr/>
        </p:nvSpPr>
        <p:spPr>
          <a:xfrm>
            <a:off x="3254248" y="435192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3717925" y="39823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3403600" y="416966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/>
          <p:cNvSpPr>
            <a:spLocks noChangeAspect="1"/>
          </p:cNvSpPr>
          <p:nvPr/>
        </p:nvSpPr>
        <p:spPr>
          <a:xfrm>
            <a:off x="4041775" y="416966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/>
          <p:cNvSpPr>
            <a:spLocks noChangeAspect="1"/>
          </p:cNvSpPr>
          <p:nvPr/>
        </p:nvSpPr>
        <p:spPr>
          <a:xfrm>
            <a:off x="4356100" y="46300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/>
          <p:cNvSpPr>
            <a:spLocks noChangeAspect="1"/>
          </p:cNvSpPr>
          <p:nvPr/>
        </p:nvSpPr>
        <p:spPr>
          <a:xfrm>
            <a:off x="4197538" y="436314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/>
          <p:cNvSpPr>
            <a:spLocks noChangeAspect="1"/>
          </p:cNvSpPr>
          <p:nvPr/>
        </p:nvSpPr>
        <p:spPr>
          <a:xfrm>
            <a:off x="4996403" y="58883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/>
          <p:cNvSpPr>
            <a:spLocks noChangeAspect="1"/>
          </p:cNvSpPr>
          <p:nvPr/>
        </p:nvSpPr>
        <p:spPr>
          <a:xfrm>
            <a:off x="6112168" y="613999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/>
          <p:cNvSpPr>
            <a:spLocks noChangeAspect="1"/>
          </p:cNvSpPr>
          <p:nvPr/>
        </p:nvSpPr>
        <p:spPr>
          <a:xfrm>
            <a:off x="5636483" y="6541770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/>
          <p:cNvSpPr>
            <a:spLocks noChangeAspect="1"/>
          </p:cNvSpPr>
          <p:nvPr/>
        </p:nvSpPr>
        <p:spPr>
          <a:xfrm>
            <a:off x="5306027" y="63154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/>
          <p:cNvSpPr>
            <a:spLocks noChangeAspect="1"/>
          </p:cNvSpPr>
          <p:nvPr/>
        </p:nvSpPr>
        <p:spPr>
          <a:xfrm>
            <a:off x="5962238" y="6332859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/>
          <p:cNvSpPr>
            <a:spLocks noChangeAspect="1"/>
          </p:cNvSpPr>
          <p:nvPr/>
        </p:nvSpPr>
        <p:spPr>
          <a:xfrm>
            <a:off x="6267930" y="590169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/>
          <p:cNvSpPr>
            <a:spLocks noChangeAspect="1"/>
          </p:cNvSpPr>
          <p:nvPr/>
        </p:nvSpPr>
        <p:spPr>
          <a:xfrm>
            <a:off x="5174488" y="616243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6598648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/>
          <p:cNvSpPr>
            <a:spLocks noChangeAspect="1"/>
          </p:cNvSpPr>
          <p:nvPr/>
        </p:nvSpPr>
        <p:spPr>
          <a:xfrm>
            <a:off x="6932023" y="46300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/>
          <p:cNvSpPr>
            <a:spLocks noChangeAspect="1"/>
          </p:cNvSpPr>
          <p:nvPr/>
        </p:nvSpPr>
        <p:spPr>
          <a:xfrm>
            <a:off x="7082660" y="435614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/>
          <p:cNvSpPr>
            <a:spLocks noChangeAspect="1"/>
          </p:cNvSpPr>
          <p:nvPr/>
        </p:nvSpPr>
        <p:spPr>
          <a:xfrm>
            <a:off x="7546337" y="39865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/>
          <p:cNvSpPr>
            <a:spLocks noChangeAspect="1"/>
          </p:cNvSpPr>
          <p:nvPr/>
        </p:nvSpPr>
        <p:spPr>
          <a:xfrm>
            <a:off x="7232012" y="417388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7870187" y="417388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/>
          <p:cNvSpPr>
            <a:spLocks noChangeAspect="1"/>
          </p:cNvSpPr>
          <p:nvPr/>
        </p:nvSpPr>
        <p:spPr>
          <a:xfrm>
            <a:off x="8025950" y="436736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/>
          <p:cNvSpPr>
            <a:spLocks noChangeAspect="1"/>
          </p:cNvSpPr>
          <p:nvPr/>
        </p:nvSpPr>
        <p:spPr>
          <a:xfrm>
            <a:off x="8517948" y="52581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8194098" y="462949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TextBox 187"/>
          <p:cNvSpPr txBox="1"/>
          <p:nvPr/>
        </p:nvSpPr>
        <p:spPr>
          <a:xfrm>
            <a:off x="292742" y="346724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If we let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sin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latin typeface="+mn-lt"/>
              </a:rPr>
              <a:t>we can plot these values on a graph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02E4186-4B7C-134B-8E8A-B59190017820}"/>
              </a:ext>
            </a:extLst>
          </p:cNvPr>
          <p:cNvSpPr txBox="1"/>
          <p:nvPr/>
        </p:nvSpPr>
        <p:spPr>
          <a:xfrm>
            <a:off x="72870" y="5178250"/>
            <a:ext cx="2661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graph will repeat itself</a:t>
            </a:r>
          </a:p>
        </p:txBody>
      </p:sp>
      <p:sp>
        <p:nvSpPr>
          <p:cNvPr id="204" name="Rectangle 203">
            <a:hlinkClick r:id="rId15"/>
            <a:extLst>
              <a:ext uri="{FF2B5EF4-FFF2-40B4-BE49-F238E27FC236}">
                <a16:creationId xmlns:a16="http://schemas.microsoft.com/office/drawing/2014/main" id="{56375643-2C88-9F19-3DB8-C57A418B3B5F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Rectangle 204">
            <a:hlinkClick r:id="rId15"/>
            <a:extLst>
              <a:ext uri="{FF2B5EF4-FFF2-40B4-BE49-F238E27FC236}">
                <a16:creationId xmlns:a16="http://schemas.microsoft.com/office/drawing/2014/main" id="{640B69A4-1C59-8443-9117-5889E2AFB32D}"/>
              </a:ext>
            </a:extLst>
          </p:cNvPr>
          <p:cNvSpPr/>
          <p:nvPr/>
        </p:nvSpPr>
        <p:spPr>
          <a:xfrm>
            <a:off x="787766" y="653047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0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" grpId="0" animBg="1"/>
      <p:bldP spid="13" grpId="0" animBg="1"/>
      <p:bldP spid="4" grpId="0"/>
      <p:bldP spid="26" grpId="0"/>
      <p:bldP spid="9" grpId="0"/>
      <p:bldP spid="10" grpId="0"/>
      <p:bldP spid="11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7" grpId="0"/>
      <p:bldP spid="128" grpId="0"/>
      <p:bldP spid="129" grpId="0"/>
      <p:bldP spid="1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8" grpId="0"/>
      <p:bldP spid="2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2781300" y="4000500"/>
            <a:ext cx="3835400" cy="2571820"/>
          </a:xfrm>
          <a:custGeom>
            <a:avLst/>
            <a:gdLst>
              <a:gd name="connsiteX0" fmla="*/ 0 w 3835400"/>
              <a:gd name="connsiteY0" fmla="*/ 0 h 2571820"/>
              <a:gd name="connsiteX1" fmla="*/ 317500 w 3835400"/>
              <a:gd name="connsiteY1" fmla="*/ 190500 h 2571820"/>
              <a:gd name="connsiteX2" fmla="*/ 635000 w 3835400"/>
              <a:gd name="connsiteY2" fmla="*/ 641350 h 2571820"/>
              <a:gd name="connsiteX3" fmla="*/ 958850 w 3835400"/>
              <a:gd name="connsiteY3" fmla="*/ 1276350 h 2571820"/>
              <a:gd name="connsiteX4" fmla="*/ 1276350 w 3835400"/>
              <a:gd name="connsiteY4" fmla="*/ 1924050 h 2571820"/>
              <a:gd name="connsiteX5" fmla="*/ 1600200 w 3835400"/>
              <a:gd name="connsiteY5" fmla="*/ 2343150 h 2571820"/>
              <a:gd name="connsiteX6" fmla="*/ 1917700 w 3835400"/>
              <a:gd name="connsiteY6" fmla="*/ 2571750 h 2571820"/>
              <a:gd name="connsiteX7" fmla="*/ 2235200 w 3835400"/>
              <a:gd name="connsiteY7" fmla="*/ 2362200 h 2571820"/>
              <a:gd name="connsiteX8" fmla="*/ 2559050 w 3835400"/>
              <a:gd name="connsiteY8" fmla="*/ 1924050 h 2571820"/>
              <a:gd name="connsiteX9" fmla="*/ 2876550 w 3835400"/>
              <a:gd name="connsiteY9" fmla="*/ 1282700 h 2571820"/>
              <a:gd name="connsiteX10" fmla="*/ 3206750 w 3835400"/>
              <a:gd name="connsiteY10" fmla="*/ 641350 h 2571820"/>
              <a:gd name="connsiteX11" fmla="*/ 3517900 w 3835400"/>
              <a:gd name="connsiteY11" fmla="*/ 190500 h 2571820"/>
              <a:gd name="connsiteX12" fmla="*/ 3835400 w 3835400"/>
              <a:gd name="connsiteY12" fmla="*/ 0 h 257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35400" h="2571820">
                <a:moveTo>
                  <a:pt x="0" y="0"/>
                </a:moveTo>
                <a:cubicBezTo>
                  <a:pt x="105833" y="41804"/>
                  <a:pt x="211667" y="83608"/>
                  <a:pt x="317500" y="190500"/>
                </a:cubicBezTo>
                <a:cubicBezTo>
                  <a:pt x="423333" y="297392"/>
                  <a:pt x="528108" y="460375"/>
                  <a:pt x="635000" y="641350"/>
                </a:cubicBezTo>
                <a:cubicBezTo>
                  <a:pt x="741892" y="822325"/>
                  <a:pt x="851958" y="1062567"/>
                  <a:pt x="958850" y="1276350"/>
                </a:cubicBezTo>
                <a:cubicBezTo>
                  <a:pt x="1065742" y="1490133"/>
                  <a:pt x="1169458" y="1746250"/>
                  <a:pt x="1276350" y="1924050"/>
                </a:cubicBezTo>
                <a:cubicBezTo>
                  <a:pt x="1383242" y="2101850"/>
                  <a:pt x="1493308" y="2235200"/>
                  <a:pt x="1600200" y="2343150"/>
                </a:cubicBezTo>
                <a:cubicBezTo>
                  <a:pt x="1707092" y="2451100"/>
                  <a:pt x="1811867" y="2568575"/>
                  <a:pt x="1917700" y="2571750"/>
                </a:cubicBezTo>
                <a:cubicBezTo>
                  <a:pt x="2023533" y="2574925"/>
                  <a:pt x="2128308" y="2470150"/>
                  <a:pt x="2235200" y="2362200"/>
                </a:cubicBezTo>
                <a:cubicBezTo>
                  <a:pt x="2342092" y="2254250"/>
                  <a:pt x="2452158" y="2103967"/>
                  <a:pt x="2559050" y="1924050"/>
                </a:cubicBezTo>
                <a:cubicBezTo>
                  <a:pt x="2665942" y="1744133"/>
                  <a:pt x="2768600" y="1496483"/>
                  <a:pt x="2876550" y="1282700"/>
                </a:cubicBezTo>
                <a:cubicBezTo>
                  <a:pt x="2984500" y="1068917"/>
                  <a:pt x="3099858" y="823383"/>
                  <a:pt x="3206750" y="641350"/>
                </a:cubicBezTo>
                <a:cubicBezTo>
                  <a:pt x="3313642" y="459317"/>
                  <a:pt x="3413125" y="297392"/>
                  <a:pt x="3517900" y="190500"/>
                </a:cubicBezTo>
                <a:cubicBezTo>
                  <a:pt x="3622675" y="83608"/>
                  <a:pt x="3729037" y="41804"/>
                  <a:pt x="3835400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2" name="Group 201"/>
          <p:cNvGrpSpPr/>
          <p:nvPr/>
        </p:nvGrpSpPr>
        <p:grpSpPr>
          <a:xfrm>
            <a:off x="2294128" y="3834511"/>
            <a:ext cx="6711867" cy="2823849"/>
            <a:chOff x="2167128" y="3834511"/>
            <a:chExt cx="6711867" cy="2823849"/>
          </a:xfrm>
        </p:grpSpPr>
        <p:cxnSp>
          <p:nvCxnSpPr>
            <p:cNvPr id="131" name="Straight Connector 130"/>
            <p:cNvCxnSpPr/>
            <p:nvPr/>
          </p:nvCxnSpPr>
          <p:spPr>
            <a:xfrm>
              <a:off x="2651983" y="3912870"/>
              <a:ext cx="0" cy="274320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2171958" y="592455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2171958" y="5284470"/>
              <a:ext cx="64922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2171958" y="496443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2176495" y="464439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2176495" y="400431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2167128" y="656463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2176495" y="432435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2167421" y="624459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2171958" y="5604510"/>
              <a:ext cx="640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29720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2521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45722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2920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36121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39321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48922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52123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55323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8523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1724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64924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8125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713232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745236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777240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809244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8412480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Rectangle 188"/>
            <p:cNvSpPr/>
            <p:nvPr/>
          </p:nvSpPr>
          <p:spPr>
            <a:xfrm>
              <a:off x="8591737" y="525746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dirty="0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635138" y="383451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334372" y="3854226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4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300135" y="4489149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GB" sz="14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355913" y="5234774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GB" sz="14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2248821" y="5695259"/>
              <a:ext cx="4683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-0.5</a:t>
              </a:r>
              <a:endParaRPr lang="en-GB" sz="14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2345803" y="6350583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en-GB" sz="14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7242699" y="527642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450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364648" y="5270734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324522" y="525611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366352" y="5261789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403687" y="5257461"/>
              <a:ext cx="42351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151958" y="5284071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540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</p:grpSp>
      <p:sp>
        <p:nvSpPr>
          <p:cNvPr id="6" name="Freeform 5"/>
          <p:cNvSpPr/>
          <p:nvPr/>
        </p:nvSpPr>
        <p:spPr>
          <a:xfrm>
            <a:off x="6618514" y="4005943"/>
            <a:ext cx="1924595" cy="2569028"/>
          </a:xfrm>
          <a:custGeom>
            <a:avLst/>
            <a:gdLst>
              <a:gd name="connsiteX0" fmla="*/ 0 w 1924595"/>
              <a:gd name="connsiteY0" fmla="*/ 0 h 2569028"/>
              <a:gd name="connsiteX1" fmla="*/ 322217 w 1924595"/>
              <a:gd name="connsiteY1" fmla="*/ 191588 h 2569028"/>
              <a:gd name="connsiteX2" fmla="*/ 644435 w 1924595"/>
              <a:gd name="connsiteY2" fmla="*/ 635726 h 2569028"/>
              <a:gd name="connsiteX3" fmla="*/ 966652 w 1924595"/>
              <a:gd name="connsiteY3" fmla="*/ 1280160 h 2569028"/>
              <a:gd name="connsiteX4" fmla="*/ 1288869 w 1924595"/>
              <a:gd name="connsiteY4" fmla="*/ 1924594 h 2569028"/>
              <a:gd name="connsiteX5" fmla="*/ 1611086 w 1924595"/>
              <a:gd name="connsiteY5" fmla="*/ 2342606 h 2569028"/>
              <a:gd name="connsiteX6" fmla="*/ 1924595 w 1924595"/>
              <a:gd name="connsiteY6" fmla="*/ 2569028 h 256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4595" h="2569028">
                <a:moveTo>
                  <a:pt x="0" y="0"/>
                </a:moveTo>
                <a:cubicBezTo>
                  <a:pt x="107405" y="42817"/>
                  <a:pt x="214811" y="85634"/>
                  <a:pt x="322217" y="191588"/>
                </a:cubicBezTo>
                <a:cubicBezTo>
                  <a:pt x="429623" y="297542"/>
                  <a:pt x="537029" y="454297"/>
                  <a:pt x="644435" y="635726"/>
                </a:cubicBezTo>
                <a:cubicBezTo>
                  <a:pt x="751841" y="817155"/>
                  <a:pt x="966652" y="1280160"/>
                  <a:pt x="966652" y="1280160"/>
                </a:cubicBezTo>
                <a:cubicBezTo>
                  <a:pt x="1074058" y="1494971"/>
                  <a:pt x="1181463" y="1747520"/>
                  <a:pt x="1288869" y="1924594"/>
                </a:cubicBezTo>
                <a:cubicBezTo>
                  <a:pt x="1396275" y="2101668"/>
                  <a:pt x="1505132" y="2235200"/>
                  <a:pt x="1611086" y="2342606"/>
                </a:cubicBezTo>
                <a:cubicBezTo>
                  <a:pt x="1717040" y="2450012"/>
                  <a:pt x="1820817" y="2509520"/>
                  <a:pt x="1924595" y="2569028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Graphing cosine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Similarly, we can do the same with the cosine values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821" y="3970089"/>
            <a:ext cx="2661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What if we continue finding points?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502919" y="1307238"/>
            <a:ext cx="8229601" cy="961914"/>
            <a:chOff x="502919" y="1415526"/>
            <a:chExt cx="8229601" cy="96191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2920" y="1417320"/>
              <a:ext cx="822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3" name="Group 182"/>
            <p:cNvGrpSpPr/>
            <p:nvPr/>
          </p:nvGrpSpPr>
          <p:grpSpPr>
            <a:xfrm>
              <a:off x="502919" y="1415526"/>
              <a:ext cx="8229600" cy="961914"/>
              <a:chOff x="502920" y="1415526"/>
              <a:chExt cx="8229600" cy="96191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502920" y="1783080"/>
                <a:ext cx="822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02920" y="2377440"/>
                <a:ext cx="822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0292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14884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8036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61188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434340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07492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80644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53796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726948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00100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732520" y="1415526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800862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180</a:t>
            </a:r>
            <a:r>
              <a:rPr lang="en-GB" sz="1800" baseline="30000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464077" y="2876790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77" y="2876790"/>
                <a:ext cx="731520" cy="5809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269479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150</a:t>
            </a:r>
            <a:r>
              <a:rPr lang="en-GB" sz="1800" baseline="30000" dirty="0"/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568438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135</a:t>
            </a:r>
            <a:r>
              <a:rPr lang="en-GB" sz="1800" baseline="30000" dirty="0"/>
              <a:t>o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68373" y="132744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120</a:t>
            </a:r>
            <a:r>
              <a:rPr lang="en-GB" sz="1800" baseline="30000" dirty="0"/>
              <a:t>o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105399" y="1305173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90</a:t>
            </a:r>
            <a:r>
              <a:rPr lang="en-GB" sz="1800" baseline="30000" dirty="0"/>
              <a:t>o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2816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60</a:t>
            </a:r>
            <a:r>
              <a:rPr lang="en-GB" sz="1800" baseline="30000" dirty="0"/>
              <a:t>o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621077" y="1306369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45</a:t>
            </a:r>
            <a:r>
              <a:rPr lang="en-GB" sz="1800" baseline="30000" dirty="0"/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91084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30</a:t>
            </a:r>
            <a:r>
              <a:rPr lang="en-GB" sz="1800" baseline="30000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148840" y="1306369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0</a:t>
            </a:r>
            <a:r>
              <a:rPr lang="en-GB" sz="1800" baseline="30000" dirty="0"/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91490" y="1283168"/>
            <a:ext cx="182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Angle measure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6217" y="1840299"/>
            <a:ext cx="1604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Cosine value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973454" y="2878649"/>
                <a:ext cx="348750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454" y="2878649"/>
                <a:ext cx="348750" cy="5818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2791552" y="1671507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552" y="1671507"/>
                <a:ext cx="731520" cy="5809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710678" y="1671507"/>
                <a:ext cx="348750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678" y="1671507"/>
                <a:ext cx="348750" cy="5818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559572" y="1699793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572" y="1699793"/>
                <a:ext cx="185948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7195596" y="302057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1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93175" y="182695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159057" y="182238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1</a:t>
            </a:r>
            <a:endParaRPr lang="en-GB" sz="1800" baseline="30000" dirty="0">
              <a:latin typeface="+mn-lt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476139" y="2512310"/>
            <a:ext cx="8229600" cy="962362"/>
            <a:chOff x="476139" y="2632630"/>
            <a:chExt cx="8229600" cy="962362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3611880" y="2634872"/>
              <a:ext cx="0" cy="96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6" name="Group 185"/>
            <p:cNvGrpSpPr/>
            <p:nvPr/>
          </p:nvGrpSpPr>
          <p:grpSpPr>
            <a:xfrm>
              <a:off x="476139" y="2632630"/>
              <a:ext cx="8229600" cy="961914"/>
              <a:chOff x="476139" y="2644662"/>
              <a:chExt cx="8229600" cy="961914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5048139" y="2646456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>
              <a:xfrm>
                <a:off x="476139" y="2644662"/>
                <a:ext cx="8229600" cy="961914"/>
                <a:chOff x="502920" y="2633078"/>
                <a:chExt cx="8229600" cy="961914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502920" y="263487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502920" y="300063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02920" y="359499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50292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14884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88036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434340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580644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653796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726948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800100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8732520" y="2633078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09" name="TextBox 108"/>
          <p:cNvSpPr txBox="1"/>
          <p:nvPr/>
        </p:nvSpPr>
        <p:spPr>
          <a:xfrm>
            <a:off x="800862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390</a:t>
            </a:r>
            <a:r>
              <a:rPr lang="en-GB" sz="1800" baseline="30000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7213507" y="1670070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507" y="1670070"/>
                <a:ext cx="731520" cy="5809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970744" y="1699385"/>
                <a:ext cx="4087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744" y="1699385"/>
                <a:ext cx="408766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Box 111"/>
          <p:cNvSpPr txBox="1"/>
          <p:nvPr/>
        </p:nvSpPr>
        <p:spPr>
          <a:xfrm>
            <a:off x="7269479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360</a:t>
            </a:r>
            <a:r>
              <a:rPr lang="en-GB" sz="1800" baseline="30000" dirty="0"/>
              <a:t>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568438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330</a:t>
            </a:r>
            <a:r>
              <a:rPr lang="en-GB" sz="1800" baseline="30000" dirty="0"/>
              <a:t>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768373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315</a:t>
            </a:r>
            <a:r>
              <a:rPr lang="en-GB" sz="1800" baseline="30000" dirty="0"/>
              <a:t>o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105399" y="252272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300</a:t>
            </a:r>
            <a:r>
              <a:rPr lang="en-GB" sz="1800" baseline="30000" dirty="0"/>
              <a:t>o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32816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270</a:t>
            </a:r>
            <a:r>
              <a:rPr lang="en-GB" sz="1800" baseline="30000" dirty="0"/>
              <a:t>o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621077" y="2523921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240</a:t>
            </a:r>
            <a:r>
              <a:rPr lang="en-GB" sz="1800" baseline="30000" dirty="0"/>
              <a:t>o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91084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225</a:t>
            </a:r>
            <a:r>
              <a:rPr lang="en-GB" sz="1800" baseline="30000" dirty="0"/>
              <a:t>o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148840" y="2523921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210</a:t>
            </a:r>
            <a:r>
              <a:rPr lang="en-GB" sz="1800" baseline="30000" dirty="0"/>
              <a:t>o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91490" y="2500720"/>
            <a:ext cx="182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Angle measure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76217" y="3057851"/>
            <a:ext cx="1489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Cosine value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6611252" y="1669699"/>
                <a:ext cx="560346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252" y="1669699"/>
                <a:ext cx="560346" cy="5818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2074958" y="2900037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58" y="2900037"/>
                <a:ext cx="731520" cy="5809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2994084" y="2900037"/>
                <a:ext cx="560346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084" y="2900037"/>
                <a:ext cx="560346" cy="5818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3842978" y="2929723"/>
                <a:ext cx="40876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78" y="2929723"/>
                <a:ext cx="408766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/>
          <p:cNvSpPr txBox="1"/>
          <p:nvPr/>
        </p:nvSpPr>
        <p:spPr>
          <a:xfrm>
            <a:off x="4276581" y="305548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8008619" y="1821978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-1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5385291" y="2927469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291" y="2927469"/>
                <a:ext cx="185948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>
            <a:spLocks noChangeAspect="1"/>
          </p:cNvSpPr>
          <p:nvPr/>
        </p:nvSpPr>
        <p:spPr>
          <a:xfrm>
            <a:off x="3721100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8516621" y="652870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8196580" y="6332859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/>
          <p:cNvSpPr>
            <a:spLocks noChangeAspect="1"/>
          </p:cNvSpPr>
          <p:nvPr/>
        </p:nvSpPr>
        <p:spPr>
          <a:xfrm>
            <a:off x="8031766" y="615015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2759075" y="39823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7876540" y="58883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/>
          <p:cNvSpPr>
            <a:spLocks noChangeAspect="1"/>
          </p:cNvSpPr>
          <p:nvPr/>
        </p:nvSpPr>
        <p:spPr>
          <a:xfrm>
            <a:off x="3082925" y="416966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/>
          <p:cNvSpPr>
            <a:spLocks noChangeAspect="1"/>
          </p:cNvSpPr>
          <p:nvPr/>
        </p:nvSpPr>
        <p:spPr>
          <a:xfrm>
            <a:off x="3397250" y="46300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/>
          <p:cNvSpPr>
            <a:spLocks noChangeAspect="1"/>
          </p:cNvSpPr>
          <p:nvPr/>
        </p:nvSpPr>
        <p:spPr>
          <a:xfrm>
            <a:off x="3238688" y="436314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/>
          <p:cNvSpPr>
            <a:spLocks noChangeAspect="1"/>
          </p:cNvSpPr>
          <p:nvPr/>
        </p:nvSpPr>
        <p:spPr>
          <a:xfrm>
            <a:off x="4037553" y="58883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/>
          <p:cNvSpPr>
            <a:spLocks noChangeAspect="1"/>
          </p:cNvSpPr>
          <p:nvPr/>
        </p:nvSpPr>
        <p:spPr>
          <a:xfrm>
            <a:off x="5153318" y="613999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/>
          <p:cNvSpPr>
            <a:spLocks noChangeAspect="1"/>
          </p:cNvSpPr>
          <p:nvPr/>
        </p:nvSpPr>
        <p:spPr>
          <a:xfrm>
            <a:off x="4677633" y="6541770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/>
          <p:cNvSpPr>
            <a:spLocks noChangeAspect="1"/>
          </p:cNvSpPr>
          <p:nvPr/>
        </p:nvSpPr>
        <p:spPr>
          <a:xfrm>
            <a:off x="4347177" y="63154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/>
          <p:cNvSpPr>
            <a:spLocks noChangeAspect="1"/>
          </p:cNvSpPr>
          <p:nvPr/>
        </p:nvSpPr>
        <p:spPr>
          <a:xfrm>
            <a:off x="5003388" y="6332859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/>
          <p:cNvSpPr>
            <a:spLocks noChangeAspect="1"/>
          </p:cNvSpPr>
          <p:nvPr/>
        </p:nvSpPr>
        <p:spPr>
          <a:xfrm>
            <a:off x="5309080" y="590169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/>
          <p:cNvSpPr>
            <a:spLocks noChangeAspect="1"/>
          </p:cNvSpPr>
          <p:nvPr/>
        </p:nvSpPr>
        <p:spPr>
          <a:xfrm>
            <a:off x="4215638" y="616243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5639798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/>
          <p:cNvSpPr>
            <a:spLocks noChangeAspect="1"/>
          </p:cNvSpPr>
          <p:nvPr/>
        </p:nvSpPr>
        <p:spPr>
          <a:xfrm>
            <a:off x="5973173" y="463003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/>
          <p:cNvSpPr>
            <a:spLocks noChangeAspect="1"/>
          </p:cNvSpPr>
          <p:nvPr/>
        </p:nvSpPr>
        <p:spPr>
          <a:xfrm>
            <a:off x="6123810" y="435614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/>
          <p:cNvSpPr>
            <a:spLocks noChangeAspect="1"/>
          </p:cNvSpPr>
          <p:nvPr/>
        </p:nvSpPr>
        <p:spPr>
          <a:xfrm>
            <a:off x="6587487" y="398655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/>
          <p:cNvSpPr>
            <a:spLocks noChangeAspect="1"/>
          </p:cNvSpPr>
          <p:nvPr/>
        </p:nvSpPr>
        <p:spPr>
          <a:xfrm>
            <a:off x="6273162" y="417388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6911337" y="417388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/>
          <p:cNvSpPr>
            <a:spLocks noChangeAspect="1"/>
          </p:cNvSpPr>
          <p:nvPr/>
        </p:nvSpPr>
        <p:spPr>
          <a:xfrm>
            <a:off x="7067100" y="436736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/>
          <p:cNvSpPr>
            <a:spLocks noChangeAspect="1"/>
          </p:cNvSpPr>
          <p:nvPr/>
        </p:nvSpPr>
        <p:spPr>
          <a:xfrm>
            <a:off x="7559098" y="52581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7235248" y="462949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TextBox 187"/>
          <p:cNvSpPr txBox="1"/>
          <p:nvPr/>
        </p:nvSpPr>
        <p:spPr>
          <a:xfrm>
            <a:off x="292742" y="346724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If we let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cos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latin typeface="+mn-lt"/>
              </a:rPr>
              <a:t>we can plot these values on a graph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7924116" y="2901907"/>
                <a:ext cx="731520" cy="580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116" y="2901907"/>
                <a:ext cx="731520" cy="58092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2" name="TextBox 181">
            <a:extLst>
              <a:ext uri="{FF2B5EF4-FFF2-40B4-BE49-F238E27FC236}">
                <a16:creationId xmlns:a16="http://schemas.microsoft.com/office/drawing/2014/main" id="{E582F4E4-D12B-F492-BC2F-57542AC1F608}"/>
              </a:ext>
            </a:extLst>
          </p:cNvPr>
          <p:cNvSpPr txBox="1"/>
          <p:nvPr/>
        </p:nvSpPr>
        <p:spPr>
          <a:xfrm>
            <a:off x="72870" y="5178250"/>
            <a:ext cx="26610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graph will repeat itself</a:t>
            </a:r>
          </a:p>
        </p:txBody>
      </p:sp>
      <p:sp>
        <p:nvSpPr>
          <p:cNvPr id="204" name="Rectangle 203">
            <a:hlinkClick r:id="rId15"/>
            <a:extLst>
              <a:ext uri="{FF2B5EF4-FFF2-40B4-BE49-F238E27FC236}">
                <a16:creationId xmlns:a16="http://schemas.microsoft.com/office/drawing/2014/main" id="{2401D165-250D-3F9A-0EA3-813020647597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Rectangle 204">
            <a:hlinkClick r:id="rId15"/>
            <a:extLst>
              <a:ext uri="{FF2B5EF4-FFF2-40B4-BE49-F238E27FC236}">
                <a16:creationId xmlns:a16="http://schemas.microsoft.com/office/drawing/2014/main" id="{1A053A8D-C3CF-BDD6-869D-E07D2526828A}"/>
              </a:ext>
            </a:extLst>
          </p:cNvPr>
          <p:cNvSpPr/>
          <p:nvPr/>
        </p:nvSpPr>
        <p:spPr>
          <a:xfrm>
            <a:off x="861096" y="65650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36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4" grpId="0"/>
      <p:bldP spid="26" grpId="0"/>
      <p:bldP spid="9" grpId="0"/>
      <p:bldP spid="10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7" grpId="0"/>
      <p:bldP spid="128" grpId="0"/>
      <p:bldP spid="129" grpId="0"/>
      <p:bldP spid="1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8" grpId="0"/>
      <p:bldP spid="203" grpId="0"/>
      <p:bldP spid="1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92251" y="814979"/>
            <a:ext cx="4593078" cy="2524335"/>
            <a:chOff x="2167128" y="3834511"/>
            <a:chExt cx="4712506" cy="2823849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651983" y="3912870"/>
              <a:ext cx="0" cy="274320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171958" y="592455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171958" y="5284470"/>
              <a:ext cx="448056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171958" y="496443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76495" y="464439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76495" y="400431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167128" y="656463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176495" y="432435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167421" y="624459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171958" y="5604510"/>
              <a:ext cx="4325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9720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2521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5722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2920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121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321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8922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2123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5323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8523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1724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4924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508924" y="4964430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35138" y="383451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334372" y="3854226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00135" y="4489149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GB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55913" y="5234774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GB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48821" y="5695259"/>
              <a:ext cx="4683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-0.5</a:t>
              </a:r>
              <a:endParaRPr lang="en-GB" sz="1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345803" y="6350583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en-GB" sz="1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64648" y="5270734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324522" y="525611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366352" y="5261789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03687" y="5257461"/>
              <a:ext cx="42351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</p:grpSp>
      <p:sp>
        <p:nvSpPr>
          <p:cNvPr id="45" name="Freeform 44"/>
          <p:cNvSpPr/>
          <p:nvPr/>
        </p:nvSpPr>
        <p:spPr>
          <a:xfrm>
            <a:off x="876371" y="979287"/>
            <a:ext cx="3719881" cy="2279278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42724" h="2558142">
                <a:moveTo>
                  <a:pt x="0" y="1279046"/>
                </a:moveTo>
                <a:cubicBezTo>
                  <a:pt x="70123" y="1153760"/>
                  <a:pt x="217848" y="822781"/>
                  <a:pt x="325369" y="639527"/>
                </a:cubicBezTo>
                <a:cubicBezTo>
                  <a:pt x="432890" y="456273"/>
                  <a:pt x="538543" y="286108"/>
                  <a:pt x="645129" y="179522"/>
                </a:cubicBezTo>
                <a:cubicBezTo>
                  <a:pt x="751715" y="72936"/>
                  <a:pt x="858302" y="-927"/>
                  <a:pt x="964888" y="8"/>
                </a:cubicBezTo>
                <a:cubicBezTo>
                  <a:pt x="1071474" y="943"/>
                  <a:pt x="1178062" y="79481"/>
                  <a:pt x="1284648" y="185132"/>
                </a:cubicBezTo>
                <a:cubicBezTo>
                  <a:pt x="1391234" y="290783"/>
                  <a:pt x="1497821" y="451598"/>
                  <a:pt x="1604407" y="633917"/>
                </a:cubicBezTo>
                <a:cubicBezTo>
                  <a:pt x="1710993" y="816236"/>
                  <a:pt x="1924167" y="1279046"/>
                  <a:pt x="1924167" y="1279046"/>
                </a:cubicBezTo>
                <a:cubicBezTo>
                  <a:pt x="2030754" y="1493154"/>
                  <a:pt x="2138276" y="1741856"/>
                  <a:pt x="2243927" y="1918565"/>
                </a:cubicBezTo>
                <a:cubicBezTo>
                  <a:pt x="2349578" y="2095274"/>
                  <a:pt x="2451490" y="2232715"/>
                  <a:pt x="2558076" y="2339301"/>
                </a:cubicBezTo>
                <a:cubicBezTo>
                  <a:pt x="2664662" y="2445887"/>
                  <a:pt x="2775925" y="2555279"/>
                  <a:pt x="2883446" y="2558084"/>
                </a:cubicBezTo>
                <a:cubicBezTo>
                  <a:pt x="2990967" y="2560889"/>
                  <a:pt x="3096619" y="2462716"/>
                  <a:pt x="3203205" y="2356130"/>
                </a:cubicBezTo>
                <a:cubicBezTo>
                  <a:pt x="3309791" y="2249544"/>
                  <a:pt x="3416379" y="2097144"/>
                  <a:pt x="3522965" y="1918565"/>
                </a:cubicBezTo>
                <a:cubicBezTo>
                  <a:pt x="3629551" y="1739986"/>
                  <a:pt x="3736138" y="1497828"/>
                  <a:pt x="3842724" y="1284655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Freeform 70"/>
          <p:cNvSpPr/>
          <p:nvPr/>
        </p:nvSpPr>
        <p:spPr>
          <a:xfrm>
            <a:off x="873488" y="4043928"/>
            <a:ext cx="3708328" cy="2262513"/>
          </a:xfrm>
          <a:custGeom>
            <a:avLst/>
            <a:gdLst>
              <a:gd name="connsiteX0" fmla="*/ 0 w 3835400"/>
              <a:gd name="connsiteY0" fmla="*/ 0 h 2571820"/>
              <a:gd name="connsiteX1" fmla="*/ 317500 w 3835400"/>
              <a:gd name="connsiteY1" fmla="*/ 190500 h 2571820"/>
              <a:gd name="connsiteX2" fmla="*/ 635000 w 3835400"/>
              <a:gd name="connsiteY2" fmla="*/ 641350 h 2571820"/>
              <a:gd name="connsiteX3" fmla="*/ 958850 w 3835400"/>
              <a:gd name="connsiteY3" fmla="*/ 1276350 h 2571820"/>
              <a:gd name="connsiteX4" fmla="*/ 1276350 w 3835400"/>
              <a:gd name="connsiteY4" fmla="*/ 1924050 h 2571820"/>
              <a:gd name="connsiteX5" fmla="*/ 1600200 w 3835400"/>
              <a:gd name="connsiteY5" fmla="*/ 2343150 h 2571820"/>
              <a:gd name="connsiteX6" fmla="*/ 1917700 w 3835400"/>
              <a:gd name="connsiteY6" fmla="*/ 2571750 h 2571820"/>
              <a:gd name="connsiteX7" fmla="*/ 2235200 w 3835400"/>
              <a:gd name="connsiteY7" fmla="*/ 2362200 h 2571820"/>
              <a:gd name="connsiteX8" fmla="*/ 2559050 w 3835400"/>
              <a:gd name="connsiteY8" fmla="*/ 1924050 h 2571820"/>
              <a:gd name="connsiteX9" fmla="*/ 2876550 w 3835400"/>
              <a:gd name="connsiteY9" fmla="*/ 1282700 h 2571820"/>
              <a:gd name="connsiteX10" fmla="*/ 3206750 w 3835400"/>
              <a:gd name="connsiteY10" fmla="*/ 641350 h 2571820"/>
              <a:gd name="connsiteX11" fmla="*/ 3517900 w 3835400"/>
              <a:gd name="connsiteY11" fmla="*/ 190500 h 2571820"/>
              <a:gd name="connsiteX12" fmla="*/ 3835400 w 3835400"/>
              <a:gd name="connsiteY12" fmla="*/ 0 h 257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35400" h="2571820">
                <a:moveTo>
                  <a:pt x="0" y="0"/>
                </a:moveTo>
                <a:cubicBezTo>
                  <a:pt x="105833" y="41804"/>
                  <a:pt x="211667" y="83608"/>
                  <a:pt x="317500" y="190500"/>
                </a:cubicBezTo>
                <a:cubicBezTo>
                  <a:pt x="423333" y="297392"/>
                  <a:pt x="528108" y="460375"/>
                  <a:pt x="635000" y="641350"/>
                </a:cubicBezTo>
                <a:cubicBezTo>
                  <a:pt x="741892" y="822325"/>
                  <a:pt x="851958" y="1062567"/>
                  <a:pt x="958850" y="1276350"/>
                </a:cubicBezTo>
                <a:cubicBezTo>
                  <a:pt x="1065742" y="1490133"/>
                  <a:pt x="1169458" y="1746250"/>
                  <a:pt x="1276350" y="1924050"/>
                </a:cubicBezTo>
                <a:cubicBezTo>
                  <a:pt x="1383242" y="2101850"/>
                  <a:pt x="1493308" y="2235200"/>
                  <a:pt x="1600200" y="2343150"/>
                </a:cubicBezTo>
                <a:cubicBezTo>
                  <a:pt x="1707092" y="2451100"/>
                  <a:pt x="1811867" y="2568575"/>
                  <a:pt x="1917700" y="2571750"/>
                </a:cubicBezTo>
                <a:cubicBezTo>
                  <a:pt x="2023533" y="2574925"/>
                  <a:pt x="2128308" y="2470150"/>
                  <a:pt x="2235200" y="2362200"/>
                </a:cubicBezTo>
                <a:cubicBezTo>
                  <a:pt x="2342092" y="2254250"/>
                  <a:pt x="2452158" y="2103967"/>
                  <a:pt x="2559050" y="1924050"/>
                </a:cubicBezTo>
                <a:cubicBezTo>
                  <a:pt x="2665942" y="1744133"/>
                  <a:pt x="2768600" y="1496483"/>
                  <a:pt x="2876550" y="1282700"/>
                </a:cubicBezTo>
                <a:cubicBezTo>
                  <a:pt x="2984500" y="1068917"/>
                  <a:pt x="3099858" y="823383"/>
                  <a:pt x="3206750" y="641350"/>
                </a:cubicBezTo>
                <a:cubicBezTo>
                  <a:pt x="3313642" y="459317"/>
                  <a:pt x="3413125" y="297392"/>
                  <a:pt x="3517900" y="190500"/>
                </a:cubicBezTo>
                <a:cubicBezTo>
                  <a:pt x="3622675" y="83608"/>
                  <a:pt x="3729037" y="41804"/>
                  <a:pt x="3835400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2" name="Group 71"/>
          <p:cNvGrpSpPr/>
          <p:nvPr/>
        </p:nvGrpSpPr>
        <p:grpSpPr>
          <a:xfrm>
            <a:off x="401381" y="3866078"/>
            <a:ext cx="4570368" cy="2524147"/>
            <a:chOff x="2167128" y="3834511"/>
            <a:chExt cx="4712506" cy="2823849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55323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651983" y="3912870"/>
              <a:ext cx="0" cy="274320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2171958" y="592455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2171958" y="5284470"/>
              <a:ext cx="457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171958" y="496443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2176495" y="464439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176495" y="400431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167128" y="656463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176495" y="432435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167421" y="624459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2171958" y="5604510"/>
              <a:ext cx="4315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9720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2521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5722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2920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6121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93214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48922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21230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585238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17242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492463" y="3912870"/>
              <a:ext cx="0" cy="2743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6551872" y="4908270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635138" y="383451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334372" y="3854226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4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300135" y="4489149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GB" sz="14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355913" y="5234774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GB" sz="14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248821" y="5695259"/>
              <a:ext cx="4683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-0.5</a:t>
              </a:r>
              <a:endParaRPr lang="en-GB" sz="1400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345803" y="6350583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en-GB" sz="14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364648" y="5270734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324522" y="525611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366352" y="5261789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403687" y="5257461"/>
              <a:ext cx="42351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124090" y="88257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Compare the sine and cosine functions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4959814" y="653877"/>
            <a:ext cx="3945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The curves are the same size and shape, only their horizontal position on the axes differ.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151207" y="3964304"/>
            <a:ext cx="1362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cos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dirty="0"/>
          </a:p>
        </p:txBody>
      </p:sp>
      <p:sp>
        <p:nvSpPr>
          <p:cNvPr id="143" name="Rectangle 142"/>
          <p:cNvSpPr/>
          <p:nvPr/>
        </p:nvSpPr>
        <p:spPr>
          <a:xfrm>
            <a:off x="2762584" y="931451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sin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dirty="0"/>
          </a:p>
        </p:txBody>
      </p:sp>
      <p:sp>
        <p:nvSpPr>
          <p:cNvPr id="144" name="TextBox 143"/>
          <p:cNvSpPr txBox="1"/>
          <p:nvPr/>
        </p:nvSpPr>
        <p:spPr>
          <a:xfrm>
            <a:off x="4961243" y="1500351"/>
            <a:ext cx="3945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The functions are </a:t>
            </a:r>
            <a:r>
              <a:rPr lang="en-GB" sz="1800" b="1" dirty="0">
                <a:solidFill>
                  <a:srgbClr val="FF6600"/>
                </a:solidFill>
                <a:latin typeface="+mn-lt"/>
              </a:rPr>
              <a:t>periodic</a:t>
            </a:r>
            <a:r>
              <a:rPr lang="en-GB" sz="1800" dirty="0">
                <a:latin typeface="+mn-lt"/>
              </a:rPr>
              <a:t>, which means that they repeat the same cycle of values over and over.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4950970" y="2404526"/>
            <a:ext cx="3945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The </a:t>
            </a:r>
            <a:r>
              <a:rPr lang="en-GB" sz="1800" b="1" dirty="0">
                <a:solidFill>
                  <a:srgbClr val="FF6600"/>
                </a:solidFill>
                <a:latin typeface="+mn-lt"/>
              </a:rPr>
              <a:t>period</a:t>
            </a:r>
            <a:r>
              <a:rPr lang="en-GB" sz="1800" dirty="0">
                <a:latin typeface="+mn-lt"/>
              </a:rPr>
              <a:t> or length of one cycle is 360</a:t>
            </a:r>
            <a:r>
              <a:rPr lang="en-GB" sz="1800" baseline="30000" dirty="0">
                <a:latin typeface="+mn-lt"/>
              </a:rPr>
              <a:t>o</a:t>
            </a:r>
            <a:r>
              <a:rPr lang="en-GB" sz="1800" dirty="0">
                <a:latin typeface="+mn-lt"/>
              </a:rPr>
              <a:t>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927196" y="4064392"/>
            <a:ext cx="407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Both functions have a </a:t>
            </a:r>
            <a:r>
              <a:rPr lang="en-GB" sz="1800" b="1" dirty="0">
                <a:solidFill>
                  <a:srgbClr val="00B050"/>
                </a:solidFill>
                <a:latin typeface="+mn-lt"/>
              </a:rPr>
              <a:t>maximum</a:t>
            </a:r>
            <a:r>
              <a:rPr lang="en-GB" sz="18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GB" sz="1800" dirty="0">
                <a:latin typeface="+mn-lt"/>
              </a:rPr>
              <a:t>value of 1.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928407" y="5822667"/>
            <a:ext cx="4103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The amplitude is one half the vertical distance from a maximum to a minimum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B9752AA-3F7A-767B-6347-3309F1FE48B0}"/>
              </a:ext>
            </a:extLst>
          </p:cNvPr>
          <p:cNvSpPr txBox="1"/>
          <p:nvPr/>
        </p:nvSpPr>
        <p:spPr>
          <a:xfrm>
            <a:off x="2100221" y="3322351"/>
            <a:ext cx="12223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period</a:t>
            </a:r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4B08DC2-B9B0-692D-4440-0B6C4990A630}"/>
              </a:ext>
            </a:extLst>
          </p:cNvPr>
          <p:cNvCxnSpPr>
            <a:cxnSpLocks/>
          </p:cNvCxnSpPr>
          <p:nvPr/>
        </p:nvCxnSpPr>
        <p:spPr>
          <a:xfrm flipH="1">
            <a:off x="843806" y="2204288"/>
            <a:ext cx="13993" cy="1816969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D04D9EB-A009-5780-9589-C57C6090561D}"/>
              </a:ext>
            </a:extLst>
          </p:cNvPr>
          <p:cNvCxnSpPr/>
          <p:nvPr/>
        </p:nvCxnSpPr>
        <p:spPr>
          <a:xfrm flipH="1">
            <a:off x="4614283" y="2253616"/>
            <a:ext cx="0" cy="166222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CD470E1-F1DC-A200-3497-47B1955C9B2A}"/>
              </a:ext>
            </a:extLst>
          </p:cNvPr>
          <p:cNvCxnSpPr>
            <a:stCxn id="96" idx="3"/>
          </p:cNvCxnSpPr>
          <p:nvPr/>
        </p:nvCxnSpPr>
        <p:spPr>
          <a:xfrm flipV="1">
            <a:off x="3322602" y="3530987"/>
            <a:ext cx="1249398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9096B5D-B5FC-B942-4296-D949B25C4BC6}"/>
              </a:ext>
            </a:extLst>
          </p:cNvPr>
          <p:cNvCxnSpPr>
            <a:stCxn id="96" idx="1"/>
          </p:cNvCxnSpPr>
          <p:nvPr/>
        </p:nvCxnSpPr>
        <p:spPr>
          <a:xfrm flipH="1" flipV="1">
            <a:off x="829738" y="3530988"/>
            <a:ext cx="1270483" cy="0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520E037-9544-119A-62D1-1028AD837E5C}"/>
              </a:ext>
            </a:extLst>
          </p:cNvPr>
          <p:cNvSpPr txBox="1"/>
          <p:nvPr/>
        </p:nvSpPr>
        <p:spPr>
          <a:xfrm>
            <a:off x="4917706" y="5206174"/>
            <a:ext cx="407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Each of these functions has an </a:t>
            </a:r>
            <a:r>
              <a:rPr lang="en-GB" sz="1800" b="1" dirty="0">
                <a:solidFill>
                  <a:srgbClr val="FF00FF"/>
                </a:solidFill>
                <a:latin typeface="+mn-lt"/>
              </a:rPr>
              <a:t>amplitude</a:t>
            </a:r>
            <a:r>
              <a:rPr lang="en-GB" sz="1800" dirty="0">
                <a:latin typeface="+mn-lt"/>
              </a:rPr>
              <a:t> of 1.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0E4F011-6295-1B03-C556-F9E0BFBDDF2A}"/>
              </a:ext>
            </a:extLst>
          </p:cNvPr>
          <p:cNvSpPr txBox="1"/>
          <p:nvPr/>
        </p:nvSpPr>
        <p:spPr>
          <a:xfrm>
            <a:off x="4922794" y="4647884"/>
            <a:ext cx="407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Both functions have a </a:t>
            </a:r>
            <a:r>
              <a:rPr lang="en-GB" sz="1800" b="1" dirty="0">
                <a:solidFill>
                  <a:srgbClr val="00B0F0"/>
                </a:solidFill>
                <a:latin typeface="+mn-lt"/>
              </a:rPr>
              <a:t>minimum</a:t>
            </a:r>
            <a:r>
              <a:rPr lang="en-GB" sz="1800" dirty="0">
                <a:latin typeface="+mn-lt"/>
              </a:rPr>
              <a:t> value of -1. 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5BB5DE4-AE02-E8BC-744B-6AAF10BA69C2}"/>
              </a:ext>
            </a:extLst>
          </p:cNvPr>
          <p:cNvSpPr txBox="1"/>
          <p:nvPr/>
        </p:nvSpPr>
        <p:spPr>
          <a:xfrm>
            <a:off x="2094383" y="536432"/>
            <a:ext cx="13691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  <a:latin typeface="+mn-lt"/>
              </a:rPr>
              <a:t>maximum</a:t>
            </a:r>
            <a:endParaRPr lang="en-GB" sz="1800" dirty="0">
              <a:solidFill>
                <a:srgbClr val="00B05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2416CBE-2D17-1BB6-D14A-8922F5B1DF83}"/>
              </a:ext>
            </a:extLst>
          </p:cNvPr>
          <p:cNvSpPr txBox="1"/>
          <p:nvPr/>
        </p:nvSpPr>
        <p:spPr>
          <a:xfrm>
            <a:off x="973527" y="3561691"/>
            <a:ext cx="13691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  <a:latin typeface="+mn-lt"/>
              </a:rPr>
              <a:t>maximum</a:t>
            </a:r>
            <a:endParaRPr lang="en-GB" sz="1800" dirty="0">
              <a:solidFill>
                <a:srgbClr val="00B05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198E4EA-6366-B792-AC74-CA8789ADC3B9}"/>
              </a:ext>
            </a:extLst>
          </p:cNvPr>
          <p:cNvSpPr txBox="1"/>
          <p:nvPr/>
        </p:nvSpPr>
        <p:spPr>
          <a:xfrm>
            <a:off x="3220924" y="6391172"/>
            <a:ext cx="1480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B0F0"/>
                </a:solidFill>
                <a:latin typeface="+mn-lt"/>
              </a:rPr>
              <a:t>minimum</a:t>
            </a:r>
            <a:endParaRPr lang="en-GB" sz="1800" dirty="0">
              <a:solidFill>
                <a:srgbClr val="00B0F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822C098-E30F-9101-C3E8-9BBDE23C8C1A}"/>
              </a:ext>
            </a:extLst>
          </p:cNvPr>
          <p:cNvSpPr txBox="1"/>
          <p:nvPr/>
        </p:nvSpPr>
        <p:spPr>
          <a:xfrm>
            <a:off x="3331681" y="3605119"/>
            <a:ext cx="1117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B0F0"/>
                </a:solidFill>
                <a:latin typeface="+mn-lt"/>
              </a:rPr>
              <a:t>minimum</a:t>
            </a:r>
            <a:endParaRPr lang="en-GB" sz="1800" dirty="0">
              <a:solidFill>
                <a:srgbClr val="00B0F0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EEE532DD-B34E-BF72-3755-E81E95B07630}"/>
              </a:ext>
            </a:extLst>
          </p:cNvPr>
          <p:cNvSpPr/>
          <p:nvPr/>
        </p:nvSpPr>
        <p:spPr>
          <a:xfrm>
            <a:off x="1733967" y="627828"/>
            <a:ext cx="362119" cy="300640"/>
          </a:xfrm>
          <a:custGeom>
            <a:avLst/>
            <a:gdLst>
              <a:gd name="connsiteX0" fmla="*/ 362119 w 362119"/>
              <a:gd name="connsiteY0" fmla="*/ 47421 h 300640"/>
              <a:gd name="connsiteX1" fmla="*/ 24495 w 362119"/>
              <a:gd name="connsiteY1" fmla="*/ 19286 h 300640"/>
              <a:gd name="connsiteX2" fmla="*/ 52630 w 362119"/>
              <a:gd name="connsiteY2" fmla="*/ 300640 h 30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119" h="300640">
                <a:moveTo>
                  <a:pt x="362119" y="47421"/>
                </a:moveTo>
                <a:cubicBezTo>
                  <a:pt x="219097" y="12252"/>
                  <a:pt x="76076" y="-22917"/>
                  <a:pt x="24495" y="19286"/>
                </a:cubicBezTo>
                <a:cubicBezTo>
                  <a:pt x="-27086" y="61489"/>
                  <a:pt x="12772" y="181064"/>
                  <a:pt x="52630" y="300640"/>
                </a:cubicBezTo>
              </a:path>
            </a:pathLst>
          </a:custGeom>
          <a:noFill/>
          <a:ln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FDC9D866-F9D0-1BB0-EFCA-3585159765F4}"/>
              </a:ext>
            </a:extLst>
          </p:cNvPr>
          <p:cNvSpPr/>
          <p:nvPr/>
        </p:nvSpPr>
        <p:spPr>
          <a:xfrm>
            <a:off x="2644742" y="6386732"/>
            <a:ext cx="590827" cy="251740"/>
          </a:xfrm>
          <a:custGeom>
            <a:avLst/>
            <a:gdLst>
              <a:gd name="connsiteX0" fmla="*/ 590827 w 590827"/>
              <a:gd name="connsiteY0" fmla="*/ 196948 h 251740"/>
              <a:gd name="connsiteX1" fmla="*/ 56255 w 590827"/>
              <a:gd name="connsiteY1" fmla="*/ 239151 h 251740"/>
              <a:gd name="connsiteX2" fmla="*/ 42187 w 590827"/>
              <a:gd name="connsiteY2" fmla="*/ 0 h 25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827" h="251740">
                <a:moveTo>
                  <a:pt x="590827" y="196948"/>
                </a:moveTo>
                <a:cubicBezTo>
                  <a:pt x="369261" y="234462"/>
                  <a:pt x="147695" y="271976"/>
                  <a:pt x="56255" y="239151"/>
                </a:cubicBezTo>
                <a:cubicBezTo>
                  <a:pt x="-35185" y="206326"/>
                  <a:pt x="3501" y="103163"/>
                  <a:pt x="42187" y="0"/>
                </a:cubicBezTo>
              </a:path>
            </a:pathLst>
          </a:custGeom>
          <a:noFill/>
          <a:ln>
            <a:solidFill>
              <a:srgbClr val="00B0F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770624EE-1E07-5706-05C6-BAC347849550}"/>
              </a:ext>
            </a:extLst>
          </p:cNvPr>
          <p:cNvSpPr/>
          <p:nvPr/>
        </p:nvSpPr>
        <p:spPr>
          <a:xfrm>
            <a:off x="3491028" y="3348111"/>
            <a:ext cx="1036186" cy="436098"/>
          </a:xfrm>
          <a:custGeom>
            <a:avLst/>
            <a:gdLst>
              <a:gd name="connsiteX0" fmla="*/ 855889 w 1036186"/>
              <a:gd name="connsiteY0" fmla="*/ 436098 h 436098"/>
              <a:gd name="connsiteX1" fmla="*/ 982498 w 1036186"/>
              <a:gd name="connsiteY1" fmla="*/ 323557 h 436098"/>
              <a:gd name="connsiteX2" fmla="*/ 82166 w 1036186"/>
              <a:gd name="connsiteY2" fmla="*/ 225083 h 436098"/>
              <a:gd name="connsiteX3" fmla="*/ 96234 w 1036186"/>
              <a:gd name="connsiteY3" fmla="*/ 0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6186" h="436098">
                <a:moveTo>
                  <a:pt x="855889" y="436098"/>
                </a:moveTo>
                <a:cubicBezTo>
                  <a:pt x="983670" y="397412"/>
                  <a:pt x="1111452" y="358726"/>
                  <a:pt x="982498" y="323557"/>
                </a:cubicBezTo>
                <a:cubicBezTo>
                  <a:pt x="853544" y="288388"/>
                  <a:pt x="229877" y="279009"/>
                  <a:pt x="82166" y="225083"/>
                </a:cubicBezTo>
                <a:cubicBezTo>
                  <a:pt x="-65545" y="171157"/>
                  <a:pt x="15344" y="85578"/>
                  <a:pt x="96234" y="0"/>
                </a:cubicBezTo>
              </a:path>
            </a:pathLst>
          </a:custGeom>
          <a:noFill/>
          <a:ln>
            <a:solidFill>
              <a:srgbClr val="00B0F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74939AF9-A680-147F-77C8-9E601CEB7B49}"/>
              </a:ext>
            </a:extLst>
          </p:cNvPr>
          <p:cNvSpPr/>
          <p:nvPr/>
        </p:nvSpPr>
        <p:spPr>
          <a:xfrm>
            <a:off x="627127" y="3662419"/>
            <a:ext cx="343544" cy="262467"/>
          </a:xfrm>
          <a:custGeom>
            <a:avLst/>
            <a:gdLst>
              <a:gd name="connsiteX0" fmla="*/ 343544 w 343544"/>
              <a:gd name="connsiteY0" fmla="*/ 79587 h 262467"/>
              <a:gd name="connsiteX1" fmla="*/ 5919 w 343544"/>
              <a:gd name="connsiteY1" fmla="*/ 9249 h 262467"/>
              <a:gd name="connsiteX2" fmla="*/ 160664 w 343544"/>
              <a:gd name="connsiteY2" fmla="*/ 262467 h 26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3544" h="262467">
                <a:moveTo>
                  <a:pt x="343544" y="79587"/>
                </a:moveTo>
                <a:cubicBezTo>
                  <a:pt x="189971" y="29178"/>
                  <a:pt x="36399" y="-21231"/>
                  <a:pt x="5919" y="9249"/>
                </a:cubicBezTo>
                <a:cubicBezTo>
                  <a:pt x="-24561" y="39729"/>
                  <a:pt x="68051" y="151098"/>
                  <a:pt x="160664" y="262467"/>
                </a:cubicBezTo>
              </a:path>
            </a:pathLst>
          </a:custGeom>
          <a:noFill/>
          <a:ln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5DF403CD-54CE-4DFD-F3CD-075E13EA68FA}"/>
              </a:ext>
            </a:extLst>
          </p:cNvPr>
          <p:cNvCxnSpPr/>
          <p:nvPr/>
        </p:nvCxnSpPr>
        <p:spPr>
          <a:xfrm flipH="1">
            <a:off x="1798342" y="993941"/>
            <a:ext cx="0" cy="111556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B382AB6C-A227-3364-2669-F2F2624852BE}"/>
              </a:ext>
            </a:extLst>
          </p:cNvPr>
          <p:cNvSpPr txBox="1"/>
          <p:nvPr/>
        </p:nvSpPr>
        <p:spPr>
          <a:xfrm>
            <a:off x="1046150" y="1534733"/>
            <a:ext cx="1540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FF00FF"/>
                </a:solidFill>
                <a:latin typeface="+mn-lt"/>
              </a:rPr>
              <a:t>amplitude</a:t>
            </a:r>
            <a:endParaRPr lang="en-GB" sz="1800" dirty="0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2BCC43B0-CE98-2783-510E-C0889324A296}"/>
              </a:ext>
            </a:extLst>
          </p:cNvPr>
          <p:cNvCxnSpPr/>
          <p:nvPr/>
        </p:nvCxnSpPr>
        <p:spPr>
          <a:xfrm flipH="1">
            <a:off x="867977" y="4064392"/>
            <a:ext cx="0" cy="111556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41F4CDD3-8F70-17C3-23D2-F79ED68C0A93}"/>
              </a:ext>
            </a:extLst>
          </p:cNvPr>
          <p:cNvSpPr txBox="1"/>
          <p:nvPr/>
        </p:nvSpPr>
        <p:spPr>
          <a:xfrm>
            <a:off x="847635" y="4583691"/>
            <a:ext cx="1540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FF00FF"/>
                </a:solidFill>
                <a:latin typeface="+mn-lt"/>
              </a:rPr>
              <a:t>amplitude</a:t>
            </a:r>
            <a:endParaRPr lang="en-GB" sz="18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84AE1A4-6E03-7057-E939-0974CFAA79B9}"/>
              </a:ext>
            </a:extLst>
          </p:cNvPr>
          <p:cNvSpPr txBox="1"/>
          <p:nvPr/>
        </p:nvSpPr>
        <p:spPr>
          <a:xfrm>
            <a:off x="4963864" y="2657535"/>
            <a:ext cx="3945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            This means that if you look at two points whose x-coordinates are 360</a:t>
            </a:r>
            <a:r>
              <a:rPr lang="en-GB" sz="1800" baseline="30000" dirty="0">
                <a:latin typeface="+mn-lt"/>
              </a:rPr>
              <a:t>o</a:t>
            </a:r>
            <a:r>
              <a:rPr lang="en-GB" sz="1800" dirty="0">
                <a:latin typeface="+mn-lt"/>
              </a:rPr>
              <a:t> apart, the y-coordinate of those two points would be the same.</a:t>
            </a:r>
          </a:p>
        </p:txBody>
      </p:sp>
      <p:sp>
        <p:nvSpPr>
          <p:cNvPr id="119" name="Rectangle 118">
            <a:hlinkClick r:id="rId2"/>
            <a:extLst>
              <a:ext uri="{FF2B5EF4-FFF2-40B4-BE49-F238E27FC236}">
                <a16:creationId xmlns:a16="http://schemas.microsoft.com/office/drawing/2014/main" id="{6CD41140-87EC-038B-6520-C5DF419D9C12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ctangle 119">
            <a:hlinkClick r:id="rId2"/>
            <a:extLst>
              <a:ext uri="{FF2B5EF4-FFF2-40B4-BE49-F238E27FC236}">
                <a16:creationId xmlns:a16="http://schemas.microsoft.com/office/drawing/2014/main" id="{0EF0091B-2B82-0937-C235-63F3E6D7C1DB}"/>
              </a:ext>
            </a:extLst>
          </p:cNvPr>
          <p:cNvSpPr/>
          <p:nvPr/>
        </p:nvSpPr>
        <p:spPr>
          <a:xfrm>
            <a:off x="800856" y="651067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95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L -0.10364 0.443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91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L -1.94444E-6 0.0002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71" grpId="0" animBg="1"/>
      <p:bldP spid="141" grpId="0"/>
      <p:bldP spid="142" grpId="0"/>
      <p:bldP spid="143" grpId="0"/>
      <p:bldP spid="144" grpId="0"/>
      <p:bldP spid="145" grpId="0"/>
      <p:bldP spid="146" grpId="0"/>
      <p:bldP spid="95" grpId="0"/>
      <p:bldP spid="96" grpId="0"/>
      <p:bldP spid="98" grpId="0"/>
      <p:bldP spid="99" grpId="0"/>
      <p:bldP spid="100" grpId="0"/>
      <p:bldP spid="108" grpId="0"/>
      <p:bldP spid="113" grpId="0"/>
      <p:bldP spid="114" grpId="0"/>
      <p:bldP spid="46" grpId="0" animBg="1"/>
      <p:bldP spid="47" grpId="0" animBg="1"/>
      <p:bldP spid="48" grpId="0" animBg="1"/>
      <p:bldP spid="49" grpId="0" animBg="1"/>
      <p:bldP spid="116" grpId="0"/>
      <p:bldP spid="118" grpId="0"/>
      <p:bldP spid="1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94128" y="3834511"/>
            <a:ext cx="6711867" cy="2823849"/>
            <a:chOff x="2294128" y="3834511"/>
            <a:chExt cx="6711867" cy="2823849"/>
          </a:xfrm>
        </p:grpSpPr>
        <p:grpSp>
          <p:nvGrpSpPr>
            <p:cNvPr id="202" name="Group 201"/>
            <p:cNvGrpSpPr/>
            <p:nvPr/>
          </p:nvGrpSpPr>
          <p:grpSpPr>
            <a:xfrm>
              <a:off x="2294128" y="3834511"/>
              <a:ext cx="6711867" cy="2823849"/>
              <a:chOff x="2167128" y="3834511"/>
              <a:chExt cx="6711867" cy="2823849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>
                <a:off x="2171958" y="5284470"/>
                <a:ext cx="649224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6813296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617242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651983" y="3912870"/>
                <a:ext cx="0" cy="27432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2171958" y="592455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2171958" y="496443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2176495" y="464439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2176495" y="400431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2167128" y="656463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2176495" y="432435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67421" y="624459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171958" y="560451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297202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425218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457222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329206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61210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93214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489226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521230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553234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585238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649246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713232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745236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777240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809244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841248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Rectangle 188"/>
              <p:cNvSpPr/>
              <p:nvPr/>
            </p:nvSpPr>
            <p:spPr>
              <a:xfrm>
                <a:off x="8591737" y="5257461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dirty="0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2635138" y="3834511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dirty="0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2334372" y="3854226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8</a:t>
                </a: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2358750" y="4489149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GB" sz="1400" dirty="0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2355913" y="5234774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GB" sz="1400" dirty="0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2319159" y="5695259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-4</a:t>
                </a:r>
                <a:endParaRPr lang="en-GB" sz="1400" dirty="0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2345803" y="6350583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-8</a:t>
                </a:r>
                <a:endParaRPr lang="en-GB" sz="1400" dirty="0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7242699" y="5276423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364648" y="5270734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5324522" y="5256113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270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6366352" y="5261789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3403687" y="5257461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8151958" y="5284071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540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</p:grpSp>
        <p:sp>
          <p:nvSpPr>
            <p:cNvPr id="209" name="Rectangle 208"/>
            <p:cNvSpPr/>
            <p:nvPr/>
          </p:nvSpPr>
          <p:spPr>
            <a:xfrm>
              <a:off x="2446298" y="541288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endParaRPr lang="en-GB" sz="1400" dirty="0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2446159" y="6048683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-6</a:t>
              </a:r>
              <a:endParaRPr lang="en-GB" sz="1400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486028" y="4817236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 sz="1400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462760" y="4182691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GB" sz="1400" dirty="0"/>
            </a:p>
          </p:txBody>
        </p:sp>
      </p:grpSp>
      <p:sp>
        <p:nvSpPr>
          <p:cNvPr id="6" name="Freeform 5"/>
          <p:cNvSpPr/>
          <p:nvPr/>
        </p:nvSpPr>
        <p:spPr>
          <a:xfrm>
            <a:off x="3802879" y="3939611"/>
            <a:ext cx="1803162" cy="2683380"/>
          </a:xfrm>
          <a:custGeom>
            <a:avLst/>
            <a:gdLst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179320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44006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01399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14780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03162" h="2683380">
                <a:moveTo>
                  <a:pt x="0" y="2683380"/>
                </a:moveTo>
                <a:cubicBezTo>
                  <a:pt x="29910" y="2391398"/>
                  <a:pt x="59077" y="2100904"/>
                  <a:pt x="102549" y="1922804"/>
                </a:cubicBezTo>
                <a:cubicBezTo>
                  <a:pt x="146021" y="1744704"/>
                  <a:pt x="206154" y="1683209"/>
                  <a:pt x="260833" y="1614780"/>
                </a:cubicBezTo>
                <a:cubicBezTo>
                  <a:pt x="315512" y="1546351"/>
                  <a:pt x="377863" y="1538361"/>
                  <a:pt x="430625" y="1512231"/>
                </a:cubicBezTo>
                <a:cubicBezTo>
                  <a:pt x="483387" y="1486101"/>
                  <a:pt x="498199" y="1484996"/>
                  <a:pt x="577404" y="1457997"/>
                </a:cubicBezTo>
                <a:cubicBezTo>
                  <a:pt x="656609" y="1430998"/>
                  <a:pt x="799838" y="1381015"/>
                  <a:pt x="905854" y="1350236"/>
                </a:cubicBezTo>
                <a:cubicBezTo>
                  <a:pt x="1011870" y="1319457"/>
                  <a:pt x="1135166" y="1296606"/>
                  <a:pt x="1213502" y="1273324"/>
                </a:cubicBezTo>
                <a:cubicBezTo>
                  <a:pt x="1291838" y="1250042"/>
                  <a:pt x="1321749" y="1240453"/>
                  <a:pt x="1375872" y="1210543"/>
                </a:cubicBezTo>
                <a:cubicBezTo>
                  <a:pt x="1429995" y="1180633"/>
                  <a:pt x="1482694" y="1168857"/>
                  <a:pt x="1538242" y="1093862"/>
                </a:cubicBezTo>
                <a:cubicBezTo>
                  <a:pt x="1593790" y="1018868"/>
                  <a:pt x="1665005" y="942886"/>
                  <a:pt x="1709158" y="760576"/>
                </a:cubicBezTo>
                <a:cubicBezTo>
                  <a:pt x="1753311" y="578266"/>
                  <a:pt x="1778236" y="289133"/>
                  <a:pt x="1803162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2768778" y="3942151"/>
            <a:ext cx="904808" cy="1336431"/>
          </a:xfrm>
          <a:custGeom>
            <a:avLst/>
            <a:gdLst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11552 w 904808"/>
              <a:gd name="connsiteY2" fmla="*/ 1170176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21144 w 904808"/>
              <a:gd name="connsiteY2" fmla="*/ 1195754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4808" h="1336431">
                <a:moveTo>
                  <a:pt x="0" y="1336431"/>
                </a:moveTo>
                <a:cubicBezTo>
                  <a:pt x="123625" y="1318313"/>
                  <a:pt x="245652" y="1295933"/>
                  <a:pt x="332509" y="1272487"/>
                </a:cubicBezTo>
                <a:cubicBezTo>
                  <a:pt x="419366" y="1249041"/>
                  <a:pt x="467857" y="1226660"/>
                  <a:pt x="521144" y="1195754"/>
                </a:cubicBezTo>
                <a:cubicBezTo>
                  <a:pt x="574431" y="1164848"/>
                  <a:pt x="604804" y="1157920"/>
                  <a:pt x="652229" y="1087049"/>
                </a:cubicBezTo>
                <a:cubicBezTo>
                  <a:pt x="699654" y="1016178"/>
                  <a:pt x="763599" y="951701"/>
                  <a:pt x="805695" y="770526"/>
                </a:cubicBezTo>
                <a:cubicBezTo>
                  <a:pt x="847791" y="589351"/>
                  <a:pt x="876299" y="294675"/>
                  <a:pt x="904808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Freeform 207"/>
          <p:cNvSpPr/>
          <p:nvPr/>
        </p:nvSpPr>
        <p:spPr>
          <a:xfrm>
            <a:off x="6626656" y="3955926"/>
            <a:ext cx="904808" cy="1336431"/>
          </a:xfrm>
          <a:custGeom>
            <a:avLst/>
            <a:gdLst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11552 w 904808"/>
              <a:gd name="connsiteY2" fmla="*/ 1170176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21144 w 904808"/>
              <a:gd name="connsiteY2" fmla="*/ 1195754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4808" h="1336431">
                <a:moveTo>
                  <a:pt x="0" y="1336431"/>
                </a:moveTo>
                <a:cubicBezTo>
                  <a:pt x="123625" y="1318313"/>
                  <a:pt x="245652" y="1295933"/>
                  <a:pt x="332509" y="1272487"/>
                </a:cubicBezTo>
                <a:cubicBezTo>
                  <a:pt x="419366" y="1249041"/>
                  <a:pt x="467857" y="1226660"/>
                  <a:pt x="521144" y="1195754"/>
                </a:cubicBezTo>
                <a:cubicBezTo>
                  <a:pt x="574431" y="1164848"/>
                  <a:pt x="604804" y="1157920"/>
                  <a:pt x="652229" y="1087049"/>
                </a:cubicBezTo>
                <a:cubicBezTo>
                  <a:pt x="699654" y="1016178"/>
                  <a:pt x="763599" y="951701"/>
                  <a:pt x="805695" y="770526"/>
                </a:cubicBezTo>
                <a:cubicBezTo>
                  <a:pt x="847791" y="589351"/>
                  <a:pt x="876299" y="294675"/>
                  <a:pt x="904808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Freeform 205"/>
          <p:cNvSpPr/>
          <p:nvPr/>
        </p:nvSpPr>
        <p:spPr>
          <a:xfrm>
            <a:off x="5715977" y="5289848"/>
            <a:ext cx="905854" cy="1333144"/>
          </a:xfrm>
          <a:custGeom>
            <a:avLst/>
            <a:gdLst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179320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44006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01399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14780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709158"/>
              <a:gd name="connsiteY0" fmla="*/ 1922804 h 1922804"/>
              <a:gd name="connsiteX1" fmla="*/ 102549 w 1709158"/>
              <a:gd name="connsiteY1" fmla="*/ 1162228 h 1922804"/>
              <a:gd name="connsiteX2" fmla="*/ 260833 w 1709158"/>
              <a:gd name="connsiteY2" fmla="*/ 854204 h 1922804"/>
              <a:gd name="connsiteX3" fmla="*/ 430625 w 1709158"/>
              <a:gd name="connsiteY3" fmla="*/ 751655 h 1922804"/>
              <a:gd name="connsiteX4" fmla="*/ 577404 w 1709158"/>
              <a:gd name="connsiteY4" fmla="*/ 697421 h 1922804"/>
              <a:gd name="connsiteX5" fmla="*/ 905854 w 1709158"/>
              <a:gd name="connsiteY5" fmla="*/ 589660 h 1922804"/>
              <a:gd name="connsiteX6" fmla="*/ 1213502 w 1709158"/>
              <a:gd name="connsiteY6" fmla="*/ 512748 h 1922804"/>
              <a:gd name="connsiteX7" fmla="*/ 1375872 w 1709158"/>
              <a:gd name="connsiteY7" fmla="*/ 449967 h 1922804"/>
              <a:gd name="connsiteX8" fmla="*/ 1538242 w 1709158"/>
              <a:gd name="connsiteY8" fmla="*/ 333286 h 1922804"/>
              <a:gd name="connsiteX9" fmla="*/ 1709158 w 1709158"/>
              <a:gd name="connsiteY9" fmla="*/ 0 h 1922804"/>
              <a:gd name="connsiteX0" fmla="*/ 0 w 1538242"/>
              <a:gd name="connsiteY0" fmla="*/ 1589518 h 1589518"/>
              <a:gd name="connsiteX1" fmla="*/ 102549 w 1538242"/>
              <a:gd name="connsiteY1" fmla="*/ 828942 h 1589518"/>
              <a:gd name="connsiteX2" fmla="*/ 260833 w 1538242"/>
              <a:gd name="connsiteY2" fmla="*/ 520918 h 1589518"/>
              <a:gd name="connsiteX3" fmla="*/ 430625 w 1538242"/>
              <a:gd name="connsiteY3" fmla="*/ 418369 h 1589518"/>
              <a:gd name="connsiteX4" fmla="*/ 577404 w 1538242"/>
              <a:gd name="connsiteY4" fmla="*/ 364135 h 1589518"/>
              <a:gd name="connsiteX5" fmla="*/ 905854 w 1538242"/>
              <a:gd name="connsiteY5" fmla="*/ 256374 h 1589518"/>
              <a:gd name="connsiteX6" fmla="*/ 1213502 w 1538242"/>
              <a:gd name="connsiteY6" fmla="*/ 179462 h 1589518"/>
              <a:gd name="connsiteX7" fmla="*/ 1375872 w 1538242"/>
              <a:gd name="connsiteY7" fmla="*/ 116681 h 1589518"/>
              <a:gd name="connsiteX8" fmla="*/ 1538242 w 1538242"/>
              <a:gd name="connsiteY8" fmla="*/ 0 h 1589518"/>
              <a:gd name="connsiteX0" fmla="*/ 0 w 1375872"/>
              <a:gd name="connsiteY0" fmla="*/ 1472837 h 1472837"/>
              <a:gd name="connsiteX1" fmla="*/ 102549 w 1375872"/>
              <a:gd name="connsiteY1" fmla="*/ 712261 h 1472837"/>
              <a:gd name="connsiteX2" fmla="*/ 260833 w 1375872"/>
              <a:gd name="connsiteY2" fmla="*/ 404237 h 1472837"/>
              <a:gd name="connsiteX3" fmla="*/ 430625 w 1375872"/>
              <a:gd name="connsiteY3" fmla="*/ 301688 h 1472837"/>
              <a:gd name="connsiteX4" fmla="*/ 577404 w 1375872"/>
              <a:gd name="connsiteY4" fmla="*/ 247454 h 1472837"/>
              <a:gd name="connsiteX5" fmla="*/ 905854 w 1375872"/>
              <a:gd name="connsiteY5" fmla="*/ 139693 h 1472837"/>
              <a:gd name="connsiteX6" fmla="*/ 1213502 w 1375872"/>
              <a:gd name="connsiteY6" fmla="*/ 62781 h 1472837"/>
              <a:gd name="connsiteX7" fmla="*/ 1375872 w 1375872"/>
              <a:gd name="connsiteY7" fmla="*/ 0 h 1472837"/>
              <a:gd name="connsiteX0" fmla="*/ 0 w 1213502"/>
              <a:gd name="connsiteY0" fmla="*/ 1410056 h 1410056"/>
              <a:gd name="connsiteX1" fmla="*/ 102549 w 1213502"/>
              <a:gd name="connsiteY1" fmla="*/ 649480 h 1410056"/>
              <a:gd name="connsiteX2" fmla="*/ 260833 w 1213502"/>
              <a:gd name="connsiteY2" fmla="*/ 341456 h 1410056"/>
              <a:gd name="connsiteX3" fmla="*/ 430625 w 1213502"/>
              <a:gd name="connsiteY3" fmla="*/ 238907 h 1410056"/>
              <a:gd name="connsiteX4" fmla="*/ 577404 w 1213502"/>
              <a:gd name="connsiteY4" fmla="*/ 184673 h 1410056"/>
              <a:gd name="connsiteX5" fmla="*/ 905854 w 1213502"/>
              <a:gd name="connsiteY5" fmla="*/ 76912 h 1410056"/>
              <a:gd name="connsiteX6" fmla="*/ 1213502 w 1213502"/>
              <a:gd name="connsiteY6" fmla="*/ 0 h 1410056"/>
              <a:gd name="connsiteX0" fmla="*/ 0 w 905854"/>
              <a:gd name="connsiteY0" fmla="*/ 1333144 h 1333144"/>
              <a:gd name="connsiteX1" fmla="*/ 102549 w 905854"/>
              <a:gd name="connsiteY1" fmla="*/ 572568 h 1333144"/>
              <a:gd name="connsiteX2" fmla="*/ 260833 w 905854"/>
              <a:gd name="connsiteY2" fmla="*/ 264544 h 1333144"/>
              <a:gd name="connsiteX3" fmla="*/ 430625 w 905854"/>
              <a:gd name="connsiteY3" fmla="*/ 161995 h 1333144"/>
              <a:gd name="connsiteX4" fmla="*/ 577404 w 905854"/>
              <a:gd name="connsiteY4" fmla="*/ 107761 h 1333144"/>
              <a:gd name="connsiteX5" fmla="*/ 905854 w 905854"/>
              <a:gd name="connsiteY5" fmla="*/ 0 h 133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854" h="1333144">
                <a:moveTo>
                  <a:pt x="0" y="1333144"/>
                </a:moveTo>
                <a:cubicBezTo>
                  <a:pt x="29910" y="1041162"/>
                  <a:pt x="59077" y="750668"/>
                  <a:pt x="102549" y="572568"/>
                </a:cubicBezTo>
                <a:cubicBezTo>
                  <a:pt x="146021" y="394468"/>
                  <a:pt x="206154" y="332973"/>
                  <a:pt x="260833" y="264544"/>
                </a:cubicBezTo>
                <a:cubicBezTo>
                  <a:pt x="315512" y="196115"/>
                  <a:pt x="377863" y="188125"/>
                  <a:pt x="430625" y="161995"/>
                </a:cubicBezTo>
                <a:cubicBezTo>
                  <a:pt x="483387" y="135865"/>
                  <a:pt x="498199" y="134760"/>
                  <a:pt x="577404" y="107761"/>
                </a:cubicBezTo>
                <a:cubicBezTo>
                  <a:pt x="656609" y="80762"/>
                  <a:pt x="799838" y="30779"/>
                  <a:pt x="905854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Freeform 206"/>
          <p:cNvSpPr/>
          <p:nvPr/>
        </p:nvSpPr>
        <p:spPr>
          <a:xfrm>
            <a:off x="7635239" y="5279146"/>
            <a:ext cx="905854" cy="1333144"/>
          </a:xfrm>
          <a:custGeom>
            <a:avLst/>
            <a:gdLst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179320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44006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01399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14780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709158"/>
              <a:gd name="connsiteY0" fmla="*/ 1922804 h 1922804"/>
              <a:gd name="connsiteX1" fmla="*/ 102549 w 1709158"/>
              <a:gd name="connsiteY1" fmla="*/ 1162228 h 1922804"/>
              <a:gd name="connsiteX2" fmla="*/ 260833 w 1709158"/>
              <a:gd name="connsiteY2" fmla="*/ 854204 h 1922804"/>
              <a:gd name="connsiteX3" fmla="*/ 430625 w 1709158"/>
              <a:gd name="connsiteY3" fmla="*/ 751655 h 1922804"/>
              <a:gd name="connsiteX4" fmla="*/ 577404 w 1709158"/>
              <a:gd name="connsiteY4" fmla="*/ 697421 h 1922804"/>
              <a:gd name="connsiteX5" fmla="*/ 905854 w 1709158"/>
              <a:gd name="connsiteY5" fmla="*/ 589660 h 1922804"/>
              <a:gd name="connsiteX6" fmla="*/ 1213502 w 1709158"/>
              <a:gd name="connsiteY6" fmla="*/ 512748 h 1922804"/>
              <a:gd name="connsiteX7" fmla="*/ 1375872 w 1709158"/>
              <a:gd name="connsiteY7" fmla="*/ 449967 h 1922804"/>
              <a:gd name="connsiteX8" fmla="*/ 1538242 w 1709158"/>
              <a:gd name="connsiteY8" fmla="*/ 333286 h 1922804"/>
              <a:gd name="connsiteX9" fmla="*/ 1709158 w 1709158"/>
              <a:gd name="connsiteY9" fmla="*/ 0 h 1922804"/>
              <a:gd name="connsiteX0" fmla="*/ 0 w 1538242"/>
              <a:gd name="connsiteY0" fmla="*/ 1589518 h 1589518"/>
              <a:gd name="connsiteX1" fmla="*/ 102549 w 1538242"/>
              <a:gd name="connsiteY1" fmla="*/ 828942 h 1589518"/>
              <a:gd name="connsiteX2" fmla="*/ 260833 w 1538242"/>
              <a:gd name="connsiteY2" fmla="*/ 520918 h 1589518"/>
              <a:gd name="connsiteX3" fmla="*/ 430625 w 1538242"/>
              <a:gd name="connsiteY3" fmla="*/ 418369 h 1589518"/>
              <a:gd name="connsiteX4" fmla="*/ 577404 w 1538242"/>
              <a:gd name="connsiteY4" fmla="*/ 364135 h 1589518"/>
              <a:gd name="connsiteX5" fmla="*/ 905854 w 1538242"/>
              <a:gd name="connsiteY5" fmla="*/ 256374 h 1589518"/>
              <a:gd name="connsiteX6" fmla="*/ 1213502 w 1538242"/>
              <a:gd name="connsiteY6" fmla="*/ 179462 h 1589518"/>
              <a:gd name="connsiteX7" fmla="*/ 1375872 w 1538242"/>
              <a:gd name="connsiteY7" fmla="*/ 116681 h 1589518"/>
              <a:gd name="connsiteX8" fmla="*/ 1538242 w 1538242"/>
              <a:gd name="connsiteY8" fmla="*/ 0 h 1589518"/>
              <a:gd name="connsiteX0" fmla="*/ 0 w 1375872"/>
              <a:gd name="connsiteY0" fmla="*/ 1472837 h 1472837"/>
              <a:gd name="connsiteX1" fmla="*/ 102549 w 1375872"/>
              <a:gd name="connsiteY1" fmla="*/ 712261 h 1472837"/>
              <a:gd name="connsiteX2" fmla="*/ 260833 w 1375872"/>
              <a:gd name="connsiteY2" fmla="*/ 404237 h 1472837"/>
              <a:gd name="connsiteX3" fmla="*/ 430625 w 1375872"/>
              <a:gd name="connsiteY3" fmla="*/ 301688 h 1472837"/>
              <a:gd name="connsiteX4" fmla="*/ 577404 w 1375872"/>
              <a:gd name="connsiteY4" fmla="*/ 247454 h 1472837"/>
              <a:gd name="connsiteX5" fmla="*/ 905854 w 1375872"/>
              <a:gd name="connsiteY5" fmla="*/ 139693 h 1472837"/>
              <a:gd name="connsiteX6" fmla="*/ 1213502 w 1375872"/>
              <a:gd name="connsiteY6" fmla="*/ 62781 h 1472837"/>
              <a:gd name="connsiteX7" fmla="*/ 1375872 w 1375872"/>
              <a:gd name="connsiteY7" fmla="*/ 0 h 1472837"/>
              <a:gd name="connsiteX0" fmla="*/ 0 w 1213502"/>
              <a:gd name="connsiteY0" fmla="*/ 1410056 h 1410056"/>
              <a:gd name="connsiteX1" fmla="*/ 102549 w 1213502"/>
              <a:gd name="connsiteY1" fmla="*/ 649480 h 1410056"/>
              <a:gd name="connsiteX2" fmla="*/ 260833 w 1213502"/>
              <a:gd name="connsiteY2" fmla="*/ 341456 h 1410056"/>
              <a:gd name="connsiteX3" fmla="*/ 430625 w 1213502"/>
              <a:gd name="connsiteY3" fmla="*/ 238907 h 1410056"/>
              <a:gd name="connsiteX4" fmla="*/ 577404 w 1213502"/>
              <a:gd name="connsiteY4" fmla="*/ 184673 h 1410056"/>
              <a:gd name="connsiteX5" fmla="*/ 905854 w 1213502"/>
              <a:gd name="connsiteY5" fmla="*/ 76912 h 1410056"/>
              <a:gd name="connsiteX6" fmla="*/ 1213502 w 1213502"/>
              <a:gd name="connsiteY6" fmla="*/ 0 h 1410056"/>
              <a:gd name="connsiteX0" fmla="*/ 0 w 905854"/>
              <a:gd name="connsiteY0" fmla="*/ 1333144 h 1333144"/>
              <a:gd name="connsiteX1" fmla="*/ 102549 w 905854"/>
              <a:gd name="connsiteY1" fmla="*/ 572568 h 1333144"/>
              <a:gd name="connsiteX2" fmla="*/ 260833 w 905854"/>
              <a:gd name="connsiteY2" fmla="*/ 264544 h 1333144"/>
              <a:gd name="connsiteX3" fmla="*/ 430625 w 905854"/>
              <a:gd name="connsiteY3" fmla="*/ 161995 h 1333144"/>
              <a:gd name="connsiteX4" fmla="*/ 577404 w 905854"/>
              <a:gd name="connsiteY4" fmla="*/ 107761 h 1333144"/>
              <a:gd name="connsiteX5" fmla="*/ 905854 w 905854"/>
              <a:gd name="connsiteY5" fmla="*/ 0 h 133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854" h="1333144">
                <a:moveTo>
                  <a:pt x="0" y="1333144"/>
                </a:moveTo>
                <a:cubicBezTo>
                  <a:pt x="29910" y="1041162"/>
                  <a:pt x="59077" y="750668"/>
                  <a:pt x="102549" y="572568"/>
                </a:cubicBezTo>
                <a:cubicBezTo>
                  <a:pt x="146021" y="394468"/>
                  <a:pt x="206154" y="332973"/>
                  <a:pt x="260833" y="264544"/>
                </a:cubicBezTo>
                <a:cubicBezTo>
                  <a:pt x="315512" y="196115"/>
                  <a:pt x="377863" y="188125"/>
                  <a:pt x="430625" y="161995"/>
                </a:cubicBezTo>
                <a:cubicBezTo>
                  <a:pt x="483387" y="135865"/>
                  <a:pt x="498199" y="134760"/>
                  <a:pt x="577404" y="107761"/>
                </a:cubicBezTo>
                <a:cubicBezTo>
                  <a:pt x="656609" y="80762"/>
                  <a:pt x="799838" y="30779"/>
                  <a:pt x="905854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Graphing the tangent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141" y="81158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List the tangent values in the tables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059" y="3839983"/>
            <a:ext cx="26610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What if we continue finding points?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502919" y="1307238"/>
            <a:ext cx="8229601" cy="961914"/>
            <a:chOff x="502919" y="1415526"/>
            <a:chExt cx="8229601" cy="96191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2920" y="1417320"/>
              <a:ext cx="822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3" name="Group 182"/>
            <p:cNvGrpSpPr/>
            <p:nvPr/>
          </p:nvGrpSpPr>
          <p:grpSpPr>
            <a:xfrm>
              <a:off x="502919" y="1415526"/>
              <a:ext cx="8229600" cy="961914"/>
              <a:chOff x="502920" y="1415526"/>
              <a:chExt cx="8229600" cy="96191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502920" y="1783080"/>
                <a:ext cx="822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02920" y="2377440"/>
                <a:ext cx="8229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0292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14884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8036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61188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434340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07492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80644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53796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726948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001000" y="1417320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732520" y="1415526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800862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180</a:t>
            </a:r>
            <a:r>
              <a:rPr lang="en-GB" sz="1800" baseline="30000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00070" y="1845627"/>
                <a:ext cx="731520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070" y="1845627"/>
                <a:ext cx="731520" cy="309637"/>
              </a:xfrm>
              <a:prstGeom prst="rect">
                <a:avLst/>
              </a:prstGeom>
              <a:blipFill>
                <a:blip r:embed="rId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2774" y="1700190"/>
                <a:ext cx="348750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74" y="1700190"/>
                <a:ext cx="348750" cy="5809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269479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150</a:t>
            </a:r>
            <a:r>
              <a:rPr lang="en-GB" sz="1800" baseline="30000" dirty="0"/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568438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135</a:t>
            </a:r>
            <a:r>
              <a:rPr lang="en-GB" sz="1800" baseline="30000" dirty="0"/>
              <a:t>o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68373" y="132744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120</a:t>
            </a:r>
            <a:r>
              <a:rPr lang="en-GB" sz="1800" baseline="30000" dirty="0"/>
              <a:t>o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105399" y="1305173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90</a:t>
            </a:r>
            <a:r>
              <a:rPr lang="en-GB" sz="1800" baseline="30000" dirty="0"/>
              <a:t>o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2816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60</a:t>
            </a:r>
            <a:r>
              <a:rPr lang="en-GB" sz="1800" baseline="30000" dirty="0"/>
              <a:t>o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621077" y="1306369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45</a:t>
            </a:r>
            <a:r>
              <a:rPr lang="en-GB" sz="1800" baseline="30000" dirty="0"/>
              <a:t>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910840" y="130614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30</a:t>
            </a:r>
            <a:r>
              <a:rPr lang="en-GB" sz="1800" baseline="30000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148840" y="1306369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0</a:t>
            </a:r>
            <a:r>
              <a:rPr lang="en-GB" sz="1800" baseline="30000" dirty="0"/>
              <a:t>o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91490" y="1283168"/>
            <a:ext cx="182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Angle measure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6217" y="1840299"/>
            <a:ext cx="1611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tangent value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906510" y="1860349"/>
            <a:ext cx="10419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>
                <a:latin typeface="+mn-lt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708163" y="1847300"/>
                <a:ext cx="731520" cy="3030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800" dirty="0"/>
                  <a:t>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18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163" y="1847300"/>
                <a:ext cx="731520" cy="303096"/>
              </a:xfrm>
              <a:prstGeom prst="rect">
                <a:avLst/>
              </a:prstGeom>
              <a:blipFill>
                <a:blip r:embed="rId4"/>
                <a:stretch>
                  <a:fillRect t="-16000" b="-4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6803531" y="1833344"/>
            <a:ext cx="2003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>
                <a:latin typeface="+mn-lt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344998" y="1686884"/>
                <a:ext cx="560346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998" y="1686884"/>
                <a:ext cx="560346" cy="582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2167891" y="182735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939517" y="1827352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05399" y="1822783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Und.</a:t>
            </a:r>
            <a:endParaRPr lang="en-GB" sz="1800" baseline="30000" dirty="0">
              <a:latin typeface="+mn-lt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476139" y="2512310"/>
            <a:ext cx="8229600" cy="962362"/>
            <a:chOff x="476139" y="2632630"/>
            <a:chExt cx="8229600" cy="962362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3611880" y="2634872"/>
              <a:ext cx="0" cy="96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6" name="Group 185"/>
            <p:cNvGrpSpPr/>
            <p:nvPr/>
          </p:nvGrpSpPr>
          <p:grpSpPr>
            <a:xfrm>
              <a:off x="476139" y="2632630"/>
              <a:ext cx="8229600" cy="961914"/>
              <a:chOff x="476139" y="2644662"/>
              <a:chExt cx="8229600" cy="961914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5048139" y="2646456"/>
                <a:ext cx="0" cy="96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>
              <a:xfrm>
                <a:off x="476139" y="2644662"/>
                <a:ext cx="8229600" cy="961914"/>
                <a:chOff x="502920" y="2633078"/>
                <a:chExt cx="8229600" cy="961914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>
                  <a:off x="502920" y="263487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502920" y="300063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02920" y="3594992"/>
                  <a:ext cx="8229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50292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14884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88036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434340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580644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653796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726948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8001000" y="2634872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8732520" y="2633078"/>
                  <a:ext cx="0" cy="96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09" name="TextBox 108"/>
          <p:cNvSpPr txBox="1"/>
          <p:nvPr/>
        </p:nvSpPr>
        <p:spPr>
          <a:xfrm>
            <a:off x="800862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390</a:t>
            </a:r>
            <a:r>
              <a:rPr lang="en-GB" sz="1800" baseline="30000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3636441" y="3036482"/>
                <a:ext cx="731520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441" y="3036482"/>
                <a:ext cx="731520" cy="309637"/>
              </a:xfrm>
              <a:prstGeom prst="rect">
                <a:avLst/>
              </a:prstGeom>
              <a:blipFill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2310372" y="2877343"/>
                <a:ext cx="348749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372" y="2877343"/>
                <a:ext cx="348749" cy="582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Box 111"/>
          <p:cNvSpPr txBox="1"/>
          <p:nvPr/>
        </p:nvSpPr>
        <p:spPr>
          <a:xfrm>
            <a:off x="7269479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360</a:t>
            </a:r>
            <a:r>
              <a:rPr lang="en-GB" sz="1800" baseline="30000" dirty="0"/>
              <a:t>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568438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330</a:t>
            </a:r>
            <a:r>
              <a:rPr lang="en-GB" sz="1800" baseline="30000" dirty="0"/>
              <a:t>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768373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315</a:t>
            </a:r>
            <a:r>
              <a:rPr lang="en-GB" sz="1800" baseline="30000" dirty="0"/>
              <a:t>o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105399" y="252272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300</a:t>
            </a:r>
            <a:r>
              <a:rPr lang="en-GB" sz="1800" baseline="30000" dirty="0"/>
              <a:t>o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32816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270</a:t>
            </a:r>
            <a:r>
              <a:rPr lang="en-GB" sz="1800" baseline="30000" dirty="0"/>
              <a:t>o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621077" y="2523921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240</a:t>
            </a:r>
            <a:r>
              <a:rPr lang="en-GB" sz="1800" baseline="30000" dirty="0"/>
              <a:t>o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910840" y="2522296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225</a:t>
            </a:r>
            <a:r>
              <a:rPr lang="en-GB" sz="1800" baseline="30000" dirty="0"/>
              <a:t>o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148840" y="2523921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210</a:t>
            </a:r>
            <a:r>
              <a:rPr lang="en-GB" sz="1800" baseline="30000" dirty="0"/>
              <a:t>o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91490" y="2500720"/>
            <a:ext cx="182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Angle measure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76217" y="3057851"/>
            <a:ext cx="163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+mn-lt"/>
              </a:rPr>
              <a:t>tangent value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168522" y="3048635"/>
            <a:ext cx="10419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>
                <a:latin typeface="+mn-lt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4994477" y="3048889"/>
                <a:ext cx="731520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477" y="3048889"/>
                <a:ext cx="731520" cy="309637"/>
              </a:xfrm>
              <a:prstGeom prst="rect">
                <a:avLst/>
              </a:prstGeom>
              <a:blipFill>
                <a:blip r:embed="rId8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5937593" y="3077265"/>
                <a:ext cx="3702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593" y="3077265"/>
                <a:ext cx="370294" cy="276999"/>
              </a:xfrm>
              <a:prstGeom prst="rect">
                <a:avLst/>
              </a:prstGeom>
              <a:blipFill>
                <a:blip r:embed="rId9"/>
                <a:stretch>
                  <a:fillRect r="-1311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6601821" y="2904617"/>
                <a:ext cx="560346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821" y="2904617"/>
                <a:ext cx="560346" cy="5827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/>
          <p:cNvSpPr txBox="1"/>
          <p:nvPr/>
        </p:nvSpPr>
        <p:spPr>
          <a:xfrm>
            <a:off x="7196567" y="304350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0</a:t>
            </a:r>
            <a:endParaRPr lang="en-GB" sz="1800" baseline="30000" dirty="0">
              <a:latin typeface="+mn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362449" y="3040335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+mn-lt"/>
              </a:rPr>
              <a:t>und</a:t>
            </a:r>
            <a:endParaRPr lang="en-GB" sz="1800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8157525" y="2886708"/>
                <a:ext cx="348750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525" y="2886708"/>
                <a:ext cx="348750" cy="5827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>
            <a:spLocks noChangeAspect="1"/>
          </p:cNvSpPr>
          <p:nvPr/>
        </p:nvSpPr>
        <p:spPr>
          <a:xfrm>
            <a:off x="4036284" y="553647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2746375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/>
          <p:cNvSpPr>
            <a:spLocks noChangeAspect="1"/>
          </p:cNvSpPr>
          <p:nvPr/>
        </p:nvSpPr>
        <p:spPr>
          <a:xfrm>
            <a:off x="3079750" y="5181363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/>
          <p:cNvSpPr>
            <a:spLocks noChangeAspect="1"/>
          </p:cNvSpPr>
          <p:nvPr/>
        </p:nvSpPr>
        <p:spPr>
          <a:xfrm>
            <a:off x="3260879" y="5117973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3556561" y="469502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3403600" y="501682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/>
          <p:cNvSpPr>
            <a:spLocks noChangeAspect="1"/>
          </p:cNvSpPr>
          <p:nvPr/>
        </p:nvSpPr>
        <p:spPr>
          <a:xfrm>
            <a:off x="5952649" y="551585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/>
          <p:cNvSpPr>
            <a:spLocks noChangeAspect="1"/>
          </p:cNvSpPr>
          <p:nvPr/>
        </p:nvSpPr>
        <p:spPr>
          <a:xfrm>
            <a:off x="3885733" y="584735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/>
          <p:cNvSpPr>
            <a:spLocks noChangeAspect="1"/>
          </p:cNvSpPr>
          <p:nvPr/>
        </p:nvSpPr>
        <p:spPr>
          <a:xfrm>
            <a:off x="6275569" y="538799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/>
          <p:cNvSpPr>
            <a:spLocks noChangeAspect="1"/>
          </p:cNvSpPr>
          <p:nvPr/>
        </p:nvSpPr>
        <p:spPr>
          <a:xfrm>
            <a:off x="4199140" y="543031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/>
          <p:cNvSpPr>
            <a:spLocks noChangeAspect="1"/>
          </p:cNvSpPr>
          <p:nvPr/>
        </p:nvSpPr>
        <p:spPr>
          <a:xfrm>
            <a:off x="5314517" y="5018342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/>
          <p:cNvSpPr>
            <a:spLocks noChangeAspect="1"/>
          </p:cNvSpPr>
          <p:nvPr/>
        </p:nvSpPr>
        <p:spPr>
          <a:xfrm>
            <a:off x="4997377" y="519177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/>
          <p:cNvSpPr>
            <a:spLocks noChangeAspect="1"/>
          </p:cNvSpPr>
          <p:nvPr/>
        </p:nvSpPr>
        <p:spPr>
          <a:xfrm>
            <a:off x="4686527" y="52573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/>
          <p:cNvSpPr>
            <a:spLocks noChangeAspect="1"/>
          </p:cNvSpPr>
          <p:nvPr/>
        </p:nvSpPr>
        <p:spPr>
          <a:xfrm>
            <a:off x="5154753" y="512854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/>
          <p:cNvSpPr>
            <a:spLocks noChangeAspect="1"/>
          </p:cNvSpPr>
          <p:nvPr/>
        </p:nvSpPr>
        <p:spPr>
          <a:xfrm>
            <a:off x="5486661" y="469973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/>
          <p:cNvSpPr>
            <a:spLocks noChangeAspect="1"/>
          </p:cNvSpPr>
          <p:nvPr/>
        </p:nvSpPr>
        <p:spPr>
          <a:xfrm>
            <a:off x="4356100" y="5376672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6598648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/>
          <p:cNvSpPr>
            <a:spLocks noChangeAspect="1"/>
          </p:cNvSpPr>
          <p:nvPr/>
        </p:nvSpPr>
        <p:spPr>
          <a:xfrm>
            <a:off x="6109892" y="542612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/>
          <p:cNvSpPr>
            <a:spLocks noChangeAspect="1"/>
          </p:cNvSpPr>
          <p:nvPr/>
        </p:nvSpPr>
        <p:spPr>
          <a:xfrm>
            <a:off x="5790722" y="584466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/>
          <p:cNvSpPr>
            <a:spLocks noChangeAspect="1"/>
          </p:cNvSpPr>
          <p:nvPr/>
        </p:nvSpPr>
        <p:spPr>
          <a:xfrm>
            <a:off x="7092477" y="5136003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/>
          <p:cNvSpPr>
            <a:spLocks noChangeAspect="1"/>
          </p:cNvSpPr>
          <p:nvPr/>
        </p:nvSpPr>
        <p:spPr>
          <a:xfrm>
            <a:off x="6926584" y="5195955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/>
          <p:cNvSpPr>
            <a:spLocks noChangeAspect="1"/>
          </p:cNvSpPr>
          <p:nvPr/>
        </p:nvSpPr>
        <p:spPr>
          <a:xfrm>
            <a:off x="7247205" y="5018342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/>
          <p:cNvSpPr>
            <a:spLocks noChangeAspect="1"/>
          </p:cNvSpPr>
          <p:nvPr/>
        </p:nvSpPr>
        <p:spPr>
          <a:xfrm>
            <a:off x="7404094" y="4695027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/>
          <p:cNvSpPr>
            <a:spLocks noChangeAspect="1"/>
          </p:cNvSpPr>
          <p:nvPr/>
        </p:nvSpPr>
        <p:spPr>
          <a:xfrm>
            <a:off x="7884180" y="551585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/>
          <p:cNvSpPr>
            <a:spLocks noChangeAspect="1"/>
          </p:cNvSpPr>
          <p:nvPr/>
        </p:nvSpPr>
        <p:spPr>
          <a:xfrm>
            <a:off x="7713771" y="582575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TextBox 187"/>
          <p:cNvSpPr txBox="1"/>
          <p:nvPr/>
        </p:nvSpPr>
        <p:spPr>
          <a:xfrm>
            <a:off x="292742" y="3467244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If we let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tan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latin typeface="+mn-lt"/>
              </a:rPr>
              <a:t>we can plot these values on a graph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3" name="Oval 202"/>
          <p:cNvSpPr>
            <a:spLocks noChangeAspect="1"/>
          </p:cNvSpPr>
          <p:nvPr/>
        </p:nvSpPr>
        <p:spPr>
          <a:xfrm>
            <a:off x="8036560" y="5411829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/>
          <p:cNvSpPr>
            <a:spLocks noChangeAspect="1"/>
          </p:cNvSpPr>
          <p:nvPr/>
        </p:nvSpPr>
        <p:spPr>
          <a:xfrm>
            <a:off x="8182183" y="536173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/>
          <p:cNvSpPr>
            <a:spLocks noChangeAspect="1"/>
          </p:cNvSpPr>
          <p:nvPr/>
        </p:nvSpPr>
        <p:spPr>
          <a:xfrm>
            <a:off x="8512739" y="52573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82ADD5B-5648-5F82-0316-7995E52C8238}"/>
              </a:ext>
            </a:extLst>
          </p:cNvPr>
          <p:cNvSpPr txBox="1"/>
          <p:nvPr/>
        </p:nvSpPr>
        <p:spPr>
          <a:xfrm>
            <a:off x="33576" y="4409194"/>
            <a:ext cx="24727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Unlike the sine and cosine functions, the tangent function does not have an amplitude. It has no maximum or minimum values.</a:t>
            </a:r>
          </a:p>
        </p:txBody>
      </p:sp>
      <p:sp>
        <p:nvSpPr>
          <p:cNvPr id="214" name="Rectangle 213">
            <a:hlinkClick r:id="rId12"/>
            <a:extLst>
              <a:ext uri="{FF2B5EF4-FFF2-40B4-BE49-F238E27FC236}">
                <a16:creationId xmlns:a16="http://schemas.microsoft.com/office/drawing/2014/main" id="{2E70DEE5-1B3E-F193-2A9C-0C6282C0C212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Rectangle 214">
            <a:hlinkClick r:id="rId12"/>
            <a:extLst>
              <a:ext uri="{FF2B5EF4-FFF2-40B4-BE49-F238E27FC236}">
                <a16:creationId xmlns:a16="http://schemas.microsoft.com/office/drawing/2014/main" id="{BE1B721E-8725-B6C6-3F11-7B55C834ADD2}"/>
              </a:ext>
            </a:extLst>
          </p:cNvPr>
          <p:cNvSpPr/>
          <p:nvPr/>
        </p:nvSpPr>
        <p:spPr>
          <a:xfrm>
            <a:off x="775408" y="651873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01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208" grpId="0" animBg="1"/>
      <p:bldP spid="206" grpId="0" animBg="1"/>
      <p:bldP spid="207" grpId="0" animBg="1"/>
      <p:bldP spid="4" grpId="0"/>
      <p:bldP spid="26" grpId="0"/>
      <p:bldP spid="9" grpId="0"/>
      <p:bldP spid="10" grpId="0"/>
      <p:bldP spid="11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7" grpId="0"/>
      <p:bldP spid="128" grpId="0"/>
      <p:bldP spid="129" grpId="0"/>
      <p:bldP spid="1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8" grpId="0"/>
      <p:bldP spid="203" grpId="0" animBg="1"/>
      <p:bldP spid="204" grpId="0" animBg="1"/>
      <p:bldP spid="205" grpId="0" animBg="1"/>
      <p:bldP spid="2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GB" dirty="0"/>
              <a:t>Tangent function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6779" y="760059"/>
            <a:ext cx="8699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+mn-lt"/>
              </a:rPr>
              <a:t>Like the sine and cosine functions, the tangent function is </a:t>
            </a:r>
            <a:r>
              <a:rPr lang="en-GB" sz="2200" b="1" dirty="0">
                <a:solidFill>
                  <a:srgbClr val="FF6600"/>
                </a:solidFill>
                <a:latin typeface="+mn-lt"/>
              </a:rPr>
              <a:t>periodic</a:t>
            </a:r>
            <a:r>
              <a:rPr lang="en-GB" sz="2200" dirty="0">
                <a:latin typeface="+mn-lt"/>
              </a:rPr>
              <a:t>.</a:t>
            </a:r>
            <a:endParaRPr lang="en-GB" sz="22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811" y="1509321"/>
            <a:ext cx="8843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+mn-lt"/>
              </a:rPr>
              <a:t>There are </a:t>
            </a:r>
            <a:r>
              <a:rPr lang="en-GB" sz="2200" b="1" dirty="0">
                <a:solidFill>
                  <a:srgbClr val="FF6600"/>
                </a:solidFill>
                <a:latin typeface="+mn-lt"/>
              </a:rPr>
              <a:t>vertical asymptotes </a:t>
            </a:r>
            <a:r>
              <a:rPr lang="en-GB" sz="2200" dirty="0">
                <a:latin typeface="+mn-lt"/>
              </a:rPr>
              <a:t>at </a:t>
            </a:r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200" dirty="0">
                <a:cs typeface="Times New Roman" panose="02020603050405020304" pitchFamily="18" charset="0"/>
              </a:rPr>
              <a:t>=</a:t>
            </a:r>
            <a:r>
              <a:rPr lang="en-GB" sz="2200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±9</a:t>
            </a:r>
            <a:r>
              <a:rPr lang="en-GB" sz="2200" dirty="0"/>
              <a:t>0</a:t>
            </a:r>
            <a:r>
              <a:rPr lang="en-GB" sz="2200" baseline="30000" dirty="0"/>
              <a:t>o</a:t>
            </a:r>
            <a:r>
              <a:rPr lang="en-GB" sz="2200" dirty="0">
                <a:latin typeface="+mn-lt"/>
              </a:rPr>
              <a:t>, </a:t>
            </a:r>
            <a:r>
              <a:rPr lang="en-GB" sz="2200" i="1" dirty="0">
                <a:cs typeface="Times New Roman" panose="02020603050405020304" pitchFamily="18" charset="0"/>
              </a:rPr>
              <a:t>x </a:t>
            </a:r>
            <a:r>
              <a:rPr lang="en-GB" sz="2200" dirty="0">
                <a:cs typeface="Times New Roman" panose="02020603050405020304" pitchFamily="18" charset="0"/>
              </a:rPr>
              <a:t>=</a:t>
            </a:r>
            <a:r>
              <a:rPr lang="en-GB" sz="2200" i="1" dirty="0"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±27</a:t>
            </a:r>
            <a:r>
              <a:rPr lang="en-GB" sz="2200" dirty="0"/>
              <a:t>0</a:t>
            </a:r>
            <a:r>
              <a:rPr lang="en-GB" sz="2200" baseline="30000" dirty="0"/>
              <a:t>o</a:t>
            </a:r>
            <a:r>
              <a:rPr lang="en-GB" sz="2200" dirty="0"/>
              <a:t>, </a:t>
            </a:r>
            <a:r>
              <a:rPr lang="en-GB" sz="2200" i="1" dirty="0">
                <a:cs typeface="Times New Roman" panose="02020603050405020304" pitchFamily="18" charset="0"/>
              </a:rPr>
              <a:t>x </a:t>
            </a:r>
            <a:r>
              <a:rPr lang="en-GB" sz="2200" dirty="0">
                <a:cs typeface="Times New Roman" panose="02020603050405020304" pitchFamily="18" charset="0"/>
              </a:rPr>
              <a:t>=</a:t>
            </a:r>
            <a:r>
              <a:rPr lang="en-GB" sz="2200" i="1" dirty="0"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±45</a:t>
            </a:r>
            <a:r>
              <a:rPr lang="en-GB" sz="2200" dirty="0"/>
              <a:t>0</a:t>
            </a:r>
            <a:r>
              <a:rPr lang="en-GB" sz="2200" baseline="30000" dirty="0"/>
              <a:t>o</a:t>
            </a:r>
            <a:r>
              <a:rPr lang="en-GB" sz="2200" dirty="0"/>
              <a:t>, …</a:t>
            </a:r>
            <a:endParaRPr lang="en-GB" sz="2200" i="1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87912" y="3834511"/>
            <a:ext cx="6711867" cy="2823849"/>
            <a:chOff x="2294128" y="3834511"/>
            <a:chExt cx="6711867" cy="2823849"/>
          </a:xfrm>
        </p:grpSpPr>
        <p:grpSp>
          <p:nvGrpSpPr>
            <p:cNvPr id="7" name="Group 6"/>
            <p:cNvGrpSpPr/>
            <p:nvPr/>
          </p:nvGrpSpPr>
          <p:grpSpPr>
            <a:xfrm>
              <a:off x="2294128" y="3834511"/>
              <a:ext cx="6711867" cy="2823849"/>
              <a:chOff x="2167128" y="3834511"/>
              <a:chExt cx="6711867" cy="2823849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2171958" y="5284470"/>
                <a:ext cx="649224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813296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617242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651983" y="3912870"/>
                <a:ext cx="0" cy="27432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171958" y="592455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171958" y="496443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176495" y="464439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76495" y="400431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2167128" y="656463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2176495" y="432435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167421" y="624459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171958" y="5604510"/>
                <a:ext cx="6400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97202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25218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57222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29206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361210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93214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489226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21230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53234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85238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492463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713232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45236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77240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809244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8412480" y="3912870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591737" y="5257461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635138" y="3834511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334372" y="3854226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8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358750" y="4489149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GB" sz="1400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355913" y="5234774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GB" sz="1400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319159" y="5695259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-4</a:t>
                </a:r>
                <a:endParaRPr lang="en-GB" sz="1400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345803" y="6350583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-8</a:t>
                </a:r>
                <a:endParaRPr lang="en-GB" sz="1400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242699" y="5276423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364648" y="5270734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324522" y="5256113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270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366352" y="5261789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403687" y="5257461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151958" y="5284071"/>
                <a:ext cx="513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540</a:t>
                </a:r>
                <a:r>
                  <a:rPr lang="en-GB" sz="1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GB" sz="1400" baseline="30000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2446298" y="541288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endParaRPr lang="en-GB" sz="1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446159" y="6048683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-6</a:t>
              </a:r>
              <a:endParaRPr lang="en-GB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86028" y="4817236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62760" y="4182691"/>
              <a:ext cx="2744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GB" sz="1400" dirty="0"/>
            </a:p>
          </p:txBody>
        </p:sp>
      </p:grpSp>
      <p:sp>
        <p:nvSpPr>
          <p:cNvPr id="53" name="Freeform 52"/>
          <p:cNvSpPr/>
          <p:nvPr/>
        </p:nvSpPr>
        <p:spPr>
          <a:xfrm>
            <a:off x="3896663" y="3939611"/>
            <a:ext cx="1803162" cy="2683380"/>
          </a:xfrm>
          <a:custGeom>
            <a:avLst/>
            <a:gdLst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179320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44006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01399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14780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03162" h="2683380">
                <a:moveTo>
                  <a:pt x="0" y="2683380"/>
                </a:moveTo>
                <a:cubicBezTo>
                  <a:pt x="29910" y="2391398"/>
                  <a:pt x="59077" y="2100904"/>
                  <a:pt x="102549" y="1922804"/>
                </a:cubicBezTo>
                <a:cubicBezTo>
                  <a:pt x="146021" y="1744704"/>
                  <a:pt x="206154" y="1683209"/>
                  <a:pt x="260833" y="1614780"/>
                </a:cubicBezTo>
                <a:cubicBezTo>
                  <a:pt x="315512" y="1546351"/>
                  <a:pt x="377863" y="1538361"/>
                  <a:pt x="430625" y="1512231"/>
                </a:cubicBezTo>
                <a:cubicBezTo>
                  <a:pt x="483387" y="1486101"/>
                  <a:pt x="498199" y="1484996"/>
                  <a:pt x="577404" y="1457997"/>
                </a:cubicBezTo>
                <a:cubicBezTo>
                  <a:pt x="656609" y="1430998"/>
                  <a:pt x="799838" y="1381015"/>
                  <a:pt x="905854" y="1350236"/>
                </a:cubicBezTo>
                <a:cubicBezTo>
                  <a:pt x="1011870" y="1319457"/>
                  <a:pt x="1135166" y="1296606"/>
                  <a:pt x="1213502" y="1273324"/>
                </a:cubicBezTo>
                <a:cubicBezTo>
                  <a:pt x="1291838" y="1250042"/>
                  <a:pt x="1321749" y="1240453"/>
                  <a:pt x="1375872" y="1210543"/>
                </a:cubicBezTo>
                <a:cubicBezTo>
                  <a:pt x="1429995" y="1180633"/>
                  <a:pt x="1482694" y="1168857"/>
                  <a:pt x="1538242" y="1093862"/>
                </a:cubicBezTo>
                <a:cubicBezTo>
                  <a:pt x="1593790" y="1018868"/>
                  <a:pt x="1665005" y="942886"/>
                  <a:pt x="1709158" y="760576"/>
                </a:cubicBezTo>
                <a:cubicBezTo>
                  <a:pt x="1753311" y="578266"/>
                  <a:pt x="1778236" y="289133"/>
                  <a:pt x="1803162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2862562" y="3942151"/>
            <a:ext cx="904808" cy="1336431"/>
          </a:xfrm>
          <a:custGeom>
            <a:avLst/>
            <a:gdLst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11552 w 904808"/>
              <a:gd name="connsiteY2" fmla="*/ 1170176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21144 w 904808"/>
              <a:gd name="connsiteY2" fmla="*/ 1195754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4808" h="1336431">
                <a:moveTo>
                  <a:pt x="0" y="1336431"/>
                </a:moveTo>
                <a:cubicBezTo>
                  <a:pt x="123625" y="1318313"/>
                  <a:pt x="245652" y="1295933"/>
                  <a:pt x="332509" y="1272487"/>
                </a:cubicBezTo>
                <a:cubicBezTo>
                  <a:pt x="419366" y="1249041"/>
                  <a:pt x="467857" y="1226660"/>
                  <a:pt x="521144" y="1195754"/>
                </a:cubicBezTo>
                <a:cubicBezTo>
                  <a:pt x="574431" y="1164848"/>
                  <a:pt x="604804" y="1157920"/>
                  <a:pt x="652229" y="1087049"/>
                </a:cubicBezTo>
                <a:cubicBezTo>
                  <a:pt x="699654" y="1016178"/>
                  <a:pt x="763599" y="951701"/>
                  <a:pt x="805695" y="770526"/>
                </a:cubicBezTo>
                <a:cubicBezTo>
                  <a:pt x="847791" y="589351"/>
                  <a:pt x="876299" y="294675"/>
                  <a:pt x="904808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6720440" y="3955926"/>
            <a:ext cx="904808" cy="1336431"/>
          </a:xfrm>
          <a:custGeom>
            <a:avLst/>
            <a:gdLst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11552 w 904808"/>
              <a:gd name="connsiteY2" fmla="*/ 1170176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  <a:gd name="connsiteX0" fmla="*/ 0 w 904808"/>
              <a:gd name="connsiteY0" fmla="*/ 1336431 h 1336431"/>
              <a:gd name="connsiteX1" fmla="*/ 332509 w 904808"/>
              <a:gd name="connsiteY1" fmla="*/ 1272487 h 1336431"/>
              <a:gd name="connsiteX2" fmla="*/ 521144 w 904808"/>
              <a:gd name="connsiteY2" fmla="*/ 1195754 h 1336431"/>
              <a:gd name="connsiteX3" fmla="*/ 652229 w 904808"/>
              <a:gd name="connsiteY3" fmla="*/ 1087049 h 1336431"/>
              <a:gd name="connsiteX4" fmla="*/ 805695 w 904808"/>
              <a:gd name="connsiteY4" fmla="*/ 770526 h 1336431"/>
              <a:gd name="connsiteX5" fmla="*/ 904808 w 904808"/>
              <a:gd name="connsiteY5" fmla="*/ 0 h 1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4808" h="1336431">
                <a:moveTo>
                  <a:pt x="0" y="1336431"/>
                </a:moveTo>
                <a:cubicBezTo>
                  <a:pt x="123625" y="1318313"/>
                  <a:pt x="245652" y="1295933"/>
                  <a:pt x="332509" y="1272487"/>
                </a:cubicBezTo>
                <a:cubicBezTo>
                  <a:pt x="419366" y="1249041"/>
                  <a:pt x="467857" y="1226660"/>
                  <a:pt x="521144" y="1195754"/>
                </a:cubicBezTo>
                <a:cubicBezTo>
                  <a:pt x="574431" y="1164848"/>
                  <a:pt x="604804" y="1157920"/>
                  <a:pt x="652229" y="1087049"/>
                </a:cubicBezTo>
                <a:cubicBezTo>
                  <a:pt x="699654" y="1016178"/>
                  <a:pt x="763599" y="951701"/>
                  <a:pt x="805695" y="770526"/>
                </a:cubicBezTo>
                <a:cubicBezTo>
                  <a:pt x="847791" y="589351"/>
                  <a:pt x="876299" y="294675"/>
                  <a:pt x="904808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>
            <a:off x="5809761" y="5289848"/>
            <a:ext cx="905854" cy="1333144"/>
          </a:xfrm>
          <a:custGeom>
            <a:avLst/>
            <a:gdLst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179320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44006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01399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14780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709158"/>
              <a:gd name="connsiteY0" fmla="*/ 1922804 h 1922804"/>
              <a:gd name="connsiteX1" fmla="*/ 102549 w 1709158"/>
              <a:gd name="connsiteY1" fmla="*/ 1162228 h 1922804"/>
              <a:gd name="connsiteX2" fmla="*/ 260833 w 1709158"/>
              <a:gd name="connsiteY2" fmla="*/ 854204 h 1922804"/>
              <a:gd name="connsiteX3" fmla="*/ 430625 w 1709158"/>
              <a:gd name="connsiteY3" fmla="*/ 751655 h 1922804"/>
              <a:gd name="connsiteX4" fmla="*/ 577404 w 1709158"/>
              <a:gd name="connsiteY4" fmla="*/ 697421 h 1922804"/>
              <a:gd name="connsiteX5" fmla="*/ 905854 w 1709158"/>
              <a:gd name="connsiteY5" fmla="*/ 589660 h 1922804"/>
              <a:gd name="connsiteX6" fmla="*/ 1213502 w 1709158"/>
              <a:gd name="connsiteY6" fmla="*/ 512748 h 1922804"/>
              <a:gd name="connsiteX7" fmla="*/ 1375872 w 1709158"/>
              <a:gd name="connsiteY7" fmla="*/ 449967 h 1922804"/>
              <a:gd name="connsiteX8" fmla="*/ 1538242 w 1709158"/>
              <a:gd name="connsiteY8" fmla="*/ 333286 h 1922804"/>
              <a:gd name="connsiteX9" fmla="*/ 1709158 w 1709158"/>
              <a:gd name="connsiteY9" fmla="*/ 0 h 1922804"/>
              <a:gd name="connsiteX0" fmla="*/ 0 w 1538242"/>
              <a:gd name="connsiteY0" fmla="*/ 1589518 h 1589518"/>
              <a:gd name="connsiteX1" fmla="*/ 102549 w 1538242"/>
              <a:gd name="connsiteY1" fmla="*/ 828942 h 1589518"/>
              <a:gd name="connsiteX2" fmla="*/ 260833 w 1538242"/>
              <a:gd name="connsiteY2" fmla="*/ 520918 h 1589518"/>
              <a:gd name="connsiteX3" fmla="*/ 430625 w 1538242"/>
              <a:gd name="connsiteY3" fmla="*/ 418369 h 1589518"/>
              <a:gd name="connsiteX4" fmla="*/ 577404 w 1538242"/>
              <a:gd name="connsiteY4" fmla="*/ 364135 h 1589518"/>
              <a:gd name="connsiteX5" fmla="*/ 905854 w 1538242"/>
              <a:gd name="connsiteY5" fmla="*/ 256374 h 1589518"/>
              <a:gd name="connsiteX6" fmla="*/ 1213502 w 1538242"/>
              <a:gd name="connsiteY6" fmla="*/ 179462 h 1589518"/>
              <a:gd name="connsiteX7" fmla="*/ 1375872 w 1538242"/>
              <a:gd name="connsiteY7" fmla="*/ 116681 h 1589518"/>
              <a:gd name="connsiteX8" fmla="*/ 1538242 w 1538242"/>
              <a:gd name="connsiteY8" fmla="*/ 0 h 1589518"/>
              <a:gd name="connsiteX0" fmla="*/ 0 w 1375872"/>
              <a:gd name="connsiteY0" fmla="*/ 1472837 h 1472837"/>
              <a:gd name="connsiteX1" fmla="*/ 102549 w 1375872"/>
              <a:gd name="connsiteY1" fmla="*/ 712261 h 1472837"/>
              <a:gd name="connsiteX2" fmla="*/ 260833 w 1375872"/>
              <a:gd name="connsiteY2" fmla="*/ 404237 h 1472837"/>
              <a:gd name="connsiteX3" fmla="*/ 430625 w 1375872"/>
              <a:gd name="connsiteY3" fmla="*/ 301688 h 1472837"/>
              <a:gd name="connsiteX4" fmla="*/ 577404 w 1375872"/>
              <a:gd name="connsiteY4" fmla="*/ 247454 h 1472837"/>
              <a:gd name="connsiteX5" fmla="*/ 905854 w 1375872"/>
              <a:gd name="connsiteY5" fmla="*/ 139693 h 1472837"/>
              <a:gd name="connsiteX6" fmla="*/ 1213502 w 1375872"/>
              <a:gd name="connsiteY6" fmla="*/ 62781 h 1472837"/>
              <a:gd name="connsiteX7" fmla="*/ 1375872 w 1375872"/>
              <a:gd name="connsiteY7" fmla="*/ 0 h 1472837"/>
              <a:gd name="connsiteX0" fmla="*/ 0 w 1213502"/>
              <a:gd name="connsiteY0" fmla="*/ 1410056 h 1410056"/>
              <a:gd name="connsiteX1" fmla="*/ 102549 w 1213502"/>
              <a:gd name="connsiteY1" fmla="*/ 649480 h 1410056"/>
              <a:gd name="connsiteX2" fmla="*/ 260833 w 1213502"/>
              <a:gd name="connsiteY2" fmla="*/ 341456 h 1410056"/>
              <a:gd name="connsiteX3" fmla="*/ 430625 w 1213502"/>
              <a:gd name="connsiteY3" fmla="*/ 238907 h 1410056"/>
              <a:gd name="connsiteX4" fmla="*/ 577404 w 1213502"/>
              <a:gd name="connsiteY4" fmla="*/ 184673 h 1410056"/>
              <a:gd name="connsiteX5" fmla="*/ 905854 w 1213502"/>
              <a:gd name="connsiteY5" fmla="*/ 76912 h 1410056"/>
              <a:gd name="connsiteX6" fmla="*/ 1213502 w 1213502"/>
              <a:gd name="connsiteY6" fmla="*/ 0 h 1410056"/>
              <a:gd name="connsiteX0" fmla="*/ 0 w 905854"/>
              <a:gd name="connsiteY0" fmla="*/ 1333144 h 1333144"/>
              <a:gd name="connsiteX1" fmla="*/ 102549 w 905854"/>
              <a:gd name="connsiteY1" fmla="*/ 572568 h 1333144"/>
              <a:gd name="connsiteX2" fmla="*/ 260833 w 905854"/>
              <a:gd name="connsiteY2" fmla="*/ 264544 h 1333144"/>
              <a:gd name="connsiteX3" fmla="*/ 430625 w 905854"/>
              <a:gd name="connsiteY3" fmla="*/ 161995 h 1333144"/>
              <a:gd name="connsiteX4" fmla="*/ 577404 w 905854"/>
              <a:gd name="connsiteY4" fmla="*/ 107761 h 1333144"/>
              <a:gd name="connsiteX5" fmla="*/ 905854 w 905854"/>
              <a:gd name="connsiteY5" fmla="*/ 0 h 133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854" h="1333144">
                <a:moveTo>
                  <a:pt x="0" y="1333144"/>
                </a:moveTo>
                <a:cubicBezTo>
                  <a:pt x="29910" y="1041162"/>
                  <a:pt x="59077" y="750668"/>
                  <a:pt x="102549" y="572568"/>
                </a:cubicBezTo>
                <a:cubicBezTo>
                  <a:pt x="146021" y="394468"/>
                  <a:pt x="206154" y="332973"/>
                  <a:pt x="260833" y="264544"/>
                </a:cubicBezTo>
                <a:cubicBezTo>
                  <a:pt x="315512" y="196115"/>
                  <a:pt x="377863" y="188125"/>
                  <a:pt x="430625" y="161995"/>
                </a:cubicBezTo>
                <a:cubicBezTo>
                  <a:pt x="483387" y="135865"/>
                  <a:pt x="498199" y="134760"/>
                  <a:pt x="577404" y="107761"/>
                </a:cubicBezTo>
                <a:cubicBezTo>
                  <a:pt x="656609" y="80762"/>
                  <a:pt x="799838" y="30779"/>
                  <a:pt x="905854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7729023" y="5279146"/>
            <a:ext cx="905854" cy="1333144"/>
          </a:xfrm>
          <a:custGeom>
            <a:avLst/>
            <a:gdLst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179320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35694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52927 w 1803162"/>
              <a:gd name="connsiteY3" fmla="*/ 1521152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44006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64022 w 1803162"/>
              <a:gd name="connsiteY4" fmla="*/ 1466918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56373 w 1803162"/>
              <a:gd name="connsiteY2" fmla="*/ 1623701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01399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803162"/>
              <a:gd name="connsiteY0" fmla="*/ 2683380 h 2683380"/>
              <a:gd name="connsiteX1" fmla="*/ 102549 w 1803162"/>
              <a:gd name="connsiteY1" fmla="*/ 1922804 h 2683380"/>
              <a:gd name="connsiteX2" fmla="*/ 260833 w 1803162"/>
              <a:gd name="connsiteY2" fmla="*/ 1614780 h 2683380"/>
              <a:gd name="connsiteX3" fmla="*/ 430625 w 1803162"/>
              <a:gd name="connsiteY3" fmla="*/ 1512231 h 2683380"/>
              <a:gd name="connsiteX4" fmla="*/ 577404 w 1803162"/>
              <a:gd name="connsiteY4" fmla="*/ 1457997 h 2683380"/>
              <a:gd name="connsiteX5" fmla="*/ 905854 w 1803162"/>
              <a:gd name="connsiteY5" fmla="*/ 1350236 h 2683380"/>
              <a:gd name="connsiteX6" fmla="*/ 1213502 w 1803162"/>
              <a:gd name="connsiteY6" fmla="*/ 1273324 h 2683380"/>
              <a:gd name="connsiteX7" fmla="*/ 1375872 w 1803162"/>
              <a:gd name="connsiteY7" fmla="*/ 1210543 h 2683380"/>
              <a:gd name="connsiteX8" fmla="*/ 1538242 w 1803162"/>
              <a:gd name="connsiteY8" fmla="*/ 1093862 h 2683380"/>
              <a:gd name="connsiteX9" fmla="*/ 1709158 w 1803162"/>
              <a:gd name="connsiteY9" fmla="*/ 760576 h 2683380"/>
              <a:gd name="connsiteX10" fmla="*/ 1803162 w 1803162"/>
              <a:gd name="connsiteY10" fmla="*/ 0 h 2683380"/>
              <a:gd name="connsiteX0" fmla="*/ 0 w 1709158"/>
              <a:gd name="connsiteY0" fmla="*/ 1922804 h 1922804"/>
              <a:gd name="connsiteX1" fmla="*/ 102549 w 1709158"/>
              <a:gd name="connsiteY1" fmla="*/ 1162228 h 1922804"/>
              <a:gd name="connsiteX2" fmla="*/ 260833 w 1709158"/>
              <a:gd name="connsiteY2" fmla="*/ 854204 h 1922804"/>
              <a:gd name="connsiteX3" fmla="*/ 430625 w 1709158"/>
              <a:gd name="connsiteY3" fmla="*/ 751655 h 1922804"/>
              <a:gd name="connsiteX4" fmla="*/ 577404 w 1709158"/>
              <a:gd name="connsiteY4" fmla="*/ 697421 h 1922804"/>
              <a:gd name="connsiteX5" fmla="*/ 905854 w 1709158"/>
              <a:gd name="connsiteY5" fmla="*/ 589660 h 1922804"/>
              <a:gd name="connsiteX6" fmla="*/ 1213502 w 1709158"/>
              <a:gd name="connsiteY6" fmla="*/ 512748 h 1922804"/>
              <a:gd name="connsiteX7" fmla="*/ 1375872 w 1709158"/>
              <a:gd name="connsiteY7" fmla="*/ 449967 h 1922804"/>
              <a:gd name="connsiteX8" fmla="*/ 1538242 w 1709158"/>
              <a:gd name="connsiteY8" fmla="*/ 333286 h 1922804"/>
              <a:gd name="connsiteX9" fmla="*/ 1709158 w 1709158"/>
              <a:gd name="connsiteY9" fmla="*/ 0 h 1922804"/>
              <a:gd name="connsiteX0" fmla="*/ 0 w 1538242"/>
              <a:gd name="connsiteY0" fmla="*/ 1589518 h 1589518"/>
              <a:gd name="connsiteX1" fmla="*/ 102549 w 1538242"/>
              <a:gd name="connsiteY1" fmla="*/ 828942 h 1589518"/>
              <a:gd name="connsiteX2" fmla="*/ 260833 w 1538242"/>
              <a:gd name="connsiteY2" fmla="*/ 520918 h 1589518"/>
              <a:gd name="connsiteX3" fmla="*/ 430625 w 1538242"/>
              <a:gd name="connsiteY3" fmla="*/ 418369 h 1589518"/>
              <a:gd name="connsiteX4" fmla="*/ 577404 w 1538242"/>
              <a:gd name="connsiteY4" fmla="*/ 364135 h 1589518"/>
              <a:gd name="connsiteX5" fmla="*/ 905854 w 1538242"/>
              <a:gd name="connsiteY5" fmla="*/ 256374 h 1589518"/>
              <a:gd name="connsiteX6" fmla="*/ 1213502 w 1538242"/>
              <a:gd name="connsiteY6" fmla="*/ 179462 h 1589518"/>
              <a:gd name="connsiteX7" fmla="*/ 1375872 w 1538242"/>
              <a:gd name="connsiteY7" fmla="*/ 116681 h 1589518"/>
              <a:gd name="connsiteX8" fmla="*/ 1538242 w 1538242"/>
              <a:gd name="connsiteY8" fmla="*/ 0 h 1589518"/>
              <a:gd name="connsiteX0" fmla="*/ 0 w 1375872"/>
              <a:gd name="connsiteY0" fmla="*/ 1472837 h 1472837"/>
              <a:gd name="connsiteX1" fmla="*/ 102549 w 1375872"/>
              <a:gd name="connsiteY1" fmla="*/ 712261 h 1472837"/>
              <a:gd name="connsiteX2" fmla="*/ 260833 w 1375872"/>
              <a:gd name="connsiteY2" fmla="*/ 404237 h 1472837"/>
              <a:gd name="connsiteX3" fmla="*/ 430625 w 1375872"/>
              <a:gd name="connsiteY3" fmla="*/ 301688 h 1472837"/>
              <a:gd name="connsiteX4" fmla="*/ 577404 w 1375872"/>
              <a:gd name="connsiteY4" fmla="*/ 247454 h 1472837"/>
              <a:gd name="connsiteX5" fmla="*/ 905854 w 1375872"/>
              <a:gd name="connsiteY5" fmla="*/ 139693 h 1472837"/>
              <a:gd name="connsiteX6" fmla="*/ 1213502 w 1375872"/>
              <a:gd name="connsiteY6" fmla="*/ 62781 h 1472837"/>
              <a:gd name="connsiteX7" fmla="*/ 1375872 w 1375872"/>
              <a:gd name="connsiteY7" fmla="*/ 0 h 1472837"/>
              <a:gd name="connsiteX0" fmla="*/ 0 w 1213502"/>
              <a:gd name="connsiteY0" fmla="*/ 1410056 h 1410056"/>
              <a:gd name="connsiteX1" fmla="*/ 102549 w 1213502"/>
              <a:gd name="connsiteY1" fmla="*/ 649480 h 1410056"/>
              <a:gd name="connsiteX2" fmla="*/ 260833 w 1213502"/>
              <a:gd name="connsiteY2" fmla="*/ 341456 h 1410056"/>
              <a:gd name="connsiteX3" fmla="*/ 430625 w 1213502"/>
              <a:gd name="connsiteY3" fmla="*/ 238907 h 1410056"/>
              <a:gd name="connsiteX4" fmla="*/ 577404 w 1213502"/>
              <a:gd name="connsiteY4" fmla="*/ 184673 h 1410056"/>
              <a:gd name="connsiteX5" fmla="*/ 905854 w 1213502"/>
              <a:gd name="connsiteY5" fmla="*/ 76912 h 1410056"/>
              <a:gd name="connsiteX6" fmla="*/ 1213502 w 1213502"/>
              <a:gd name="connsiteY6" fmla="*/ 0 h 1410056"/>
              <a:gd name="connsiteX0" fmla="*/ 0 w 905854"/>
              <a:gd name="connsiteY0" fmla="*/ 1333144 h 1333144"/>
              <a:gd name="connsiteX1" fmla="*/ 102549 w 905854"/>
              <a:gd name="connsiteY1" fmla="*/ 572568 h 1333144"/>
              <a:gd name="connsiteX2" fmla="*/ 260833 w 905854"/>
              <a:gd name="connsiteY2" fmla="*/ 264544 h 1333144"/>
              <a:gd name="connsiteX3" fmla="*/ 430625 w 905854"/>
              <a:gd name="connsiteY3" fmla="*/ 161995 h 1333144"/>
              <a:gd name="connsiteX4" fmla="*/ 577404 w 905854"/>
              <a:gd name="connsiteY4" fmla="*/ 107761 h 1333144"/>
              <a:gd name="connsiteX5" fmla="*/ 905854 w 905854"/>
              <a:gd name="connsiteY5" fmla="*/ 0 h 133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854" h="1333144">
                <a:moveTo>
                  <a:pt x="0" y="1333144"/>
                </a:moveTo>
                <a:cubicBezTo>
                  <a:pt x="29910" y="1041162"/>
                  <a:pt x="59077" y="750668"/>
                  <a:pt x="102549" y="572568"/>
                </a:cubicBezTo>
                <a:cubicBezTo>
                  <a:pt x="146021" y="394468"/>
                  <a:pt x="206154" y="332973"/>
                  <a:pt x="260833" y="264544"/>
                </a:cubicBezTo>
                <a:cubicBezTo>
                  <a:pt x="315512" y="196115"/>
                  <a:pt x="377863" y="188125"/>
                  <a:pt x="430625" y="161995"/>
                </a:cubicBezTo>
                <a:cubicBezTo>
                  <a:pt x="483387" y="135865"/>
                  <a:pt x="498199" y="134760"/>
                  <a:pt x="577404" y="107761"/>
                </a:cubicBezTo>
                <a:cubicBezTo>
                  <a:pt x="656609" y="80762"/>
                  <a:pt x="799838" y="30779"/>
                  <a:pt x="905854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4780311" y="52573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6692432" y="525868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8606523" y="52573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6" name="Straight Connector 85"/>
          <p:cNvCxnSpPr/>
          <p:nvPr/>
        </p:nvCxnSpPr>
        <p:spPr>
          <a:xfrm>
            <a:off x="3848494" y="3660154"/>
            <a:ext cx="0" cy="3108960"/>
          </a:xfrm>
          <a:prstGeom prst="line">
            <a:avLst/>
          </a:prstGeom>
          <a:ln w="31750"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768527" y="3696411"/>
            <a:ext cx="0" cy="3108960"/>
          </a:xfrm>
          <a:prstGeom prst="line">
            <a:avLst/>
          </a:prstGeom>
          <a:ln w="31750"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675252" y="3682556"/>
            <a:ext cx="0" cy="3108960"/>
          </a:xfrm>
          <a:prstGeom prst="line">
            <a:avLst/>
          </a:prstGeom>
          <a:ln w="31750">
            <a:solidFill>
              <a:srgbClr val="FF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99593" y="1908416"/>
            <a:ext cx="8771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+mn-lt"/>
              </a:rPr>
              <a:t>The same cycle of values repeats between each pair of vertical asymptotes.</a:t>
            </a:r>
            <a:endParaRPr lang="en-GB" sz="22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5642" y="2654246"/>
            <a:ext cx="83221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+mn-lt"/>
              </a:rPr>
              <a:t>The period of the tangent function is </a:t>
            </a:r>
            <a:r>
              <a:rPr lang="en-GB" sz="2200" dirty="0">
                <a:solidFill>
                  <a:srgbClr val="FF0000"/>
                </a:solidFill>
                <a:latin typeface="+mn-lt"/>
              </a:rPr>
              <a:t>180</a:t>
            </a:r>
            <a:r>
              <a:rPr lang="en-GB" sz="2200" baseline="30000" dirty="0">
                <a:solidFill>
                  <a:srgbClr val="FF0000"/>
                </a:solidFill>
                <a:latin typeface="+mn-lt"/>
              </a:rPr>
              <a:t>o</a:t>
            </a:r>
            <a:endParaRPr lang="en-GB" sz="2200" i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4804923" y="3672603"/>
            <a:ext cx="0" cy="310896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714999" y="3685025"/>
            <a:ext cx="0" cy="310896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634712" y="3672603"/>
            <a:ext cx="0" cy="310896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54AC5B6-82E3-BE43-C0DE-B05816955F11}"/>
              </a:ext>
            </a:extLst>
          </p:cNvPr>
          <p:cNvSpPr txBox="1"/>
          <p:nvPr/>
        </p:nvSpPr>
        <p:spPr>
          <a:xfrm>
            <a:off x="276720" y="3229935"/>
            <a:ext cx="182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Domain:</a:t>
            </a:r>
            <a:endParaRPr lang="en-GB" sz="2400" dirty="0">
              <a:latin typeface="+mn-lt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2CD9905-B587-EE38-D295-B4FDFBA31BB6}"/>
              </a:ext>
            </a:extLst>
          </p:cNvPr>
          <p:cNvSpPr txBox="1"/>
          <p:nvPr/>
        </p:nvSpPr>
        <p:spPr>
          <a:xfrm>
            <a:off x="209159" y="3854026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Range: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3C9FCF7-E1FF-BEB0-87FF-30CDDB9717B0}"/>
              </a:ext>
            </a:extLst>
          </p:cNvPr>
          <p:cNvSpPr txBox="1"/>
          <p:nvPr/>
        </p:nvSpPr>
        <p:spPr>
          <a:xfrm>
            <a:off x="176745" y="4446299"/>
            <a:ext cx="249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Principal axis: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9E2D679-C72F-CF67-CD31-0C56F3F0A284}"/>
              </a:ext>
            </a:extLst>
          </p:cNvPr>
          <p:cNvSpPr txBox="1"/>
          <p:nvPr/>
        </p:nvSpPr>
        <p:spPr>
          <a:xfrm>
            <a:off x="1565246" y="3229935"/>
            <a:ext cx="708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ℝ such that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FF0000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≠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±9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baseline="30000" dirty="0">
                <a:solidFill>
                  <a:srgbClr val="FF0000"/>
                </a:solidFill>
              </a:rPr>
              <a:t>o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FF0000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≠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±27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baseline="30000" dirty="0">
                <a:solidFill>
                  <a:srgbClr val="FF0000"/>
                </a:solidFill>
              </a:rPr>
              <a:t>o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FF0000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≠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±45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baseline="30000" dirty="0">
                <a:solidFill>
                  <a:srgbClr val="FF0000"/>
                </a:solidFill>
              </a:rPr>
              <a:t>o</a:t>
            </a:r>
            <a:r>
              <a:rPr lang="en-GB" dirty="0">
                <a:solidFill>
                  <a:srgbClr val="FF0000"/>
                </a:solidFill>
              </a:rPr>
              <a:t>, …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AEC3705-FE38-53F2-7036-6F3A9A37A625}"/>
              </a:ext>
            </a:extLst>
          </p:cNvPr>
          <p:cNvSpPr txBox="1"/>
          <p:nvPr/>
        </p:nvSpPr>
        <p:spPr>
          <a:xfrm>
            <a:off x="1291451" y="3854026"/>
            <a:ext cx="1063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28A08F3-6B1E-6982-770E-B07984F6FC89}"/>
              </a:ext>
            </a:extLst>
          </p:cNvPr>
          <p:cNvSpPr txBox="1"/>
          <p:nvPr/>
        </p:nvSpPr>
        <p:spPr>
          <a:xfrm>
            <a:off x="272422" y="4896918"/>
            <a:ext cx="249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y 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= 0,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-axis</a:t>
            </a:r>
          </a:p>
        </p:txBody>
      </p:sp>
      <p:sp>
        <p:nvSpPr>
          <p:cNvPr id="81" name="Rectangle 80">
            <a:hlinkClick r:id="rId2"/>
            <a:extLst>
              <a:ext uri="{FF2B5EF4-FFF2-40B4-BE49-F238E27FC236}">
                <a16:creationId xmlns:a16="http://schemas.microsoft.com/office/drawing/2014/main" id="{3795D516-4A00-6A5F-D0C2-71092F1613DF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>
            <a:hlinkClick r:id="rId2"/>
            <a:extLst>
              <a:ext uri="{FF2B5EF4-FFF2-40B4-BE49-F238E27FC236}">
                <a16:creationId xmlns:a16="http://schemas.microsoft.com/office/drawing/2014/main" id="{FA7CF580-04D4-95D3-8E46-6E3AB5FF0161}"/>
              </a:ext>
            </a:extLst>
          </p:cNvPr>
          <p:cNvSpPr/>
          <p:nvPr/>
        </p:nvSpPr>
        <p:spPr>
          <a:xfrm>
            <a:off x="803561" y="652334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2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9" grpId="0"/>
      <p:bldP spid="90" grpId="0"/>
      <p:bldP spid="69" grpId="0"/>
      <p:bldP spid="71" grpId="0"/>
      <p:bldP spid="75" grpId="0"/>
      <p:bldP spid="76" grpId="0"/>
      <p:bldP spid="77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Freeform 181"/>
          <p:cNvSpPr/>
          <p:nvPr/>
        </p:nvSpPr>
        <p:spPr>
          <a:xfrm>
            <a:off x="7063205" y="1491196"/>
            <a:ext cx="1602742" cy="1039923"/>
          </a:xfrm>
          <a:custGeom>
            <a:avLst/>
            <a:gdLst>
              <a:gd name="connsiteX0" fmla="*/ 0 w 1927513"/>
              <a:gd name="connsiteY0" fmla="*/ 1272919 h 1278114"/>
              <a:gd name="connsiteX1" fmla="*/ 322118 w 1927513"/>
              <a:gd name="connsiteY1" fmla="*/ 639073 h 1278114"/>
              <a:gd name="connsiteX2" fmla="*/ 639041 w 1927513"/>
              <a:gd name="connsiteY2" fmla="*/ 171482 h 1278114"/>
              <a:gd name="connsiteX3" fmla="*/ 955963 w 1927513"/>
              <a:gd name="connsiteY3" fmla="*/ 32 h 1278114"/>
              <a:gd name="connsiteX4" fmla="*/ 1283277 w 1927513"/>
              <a:gd name="connsiteY4" fmla="*/ 181873 h 1278114"/>
              <a:gd name="connsiteX5" fmla="*/ 1600200 w 1927513"/>
              <a:gd name="connsiteY5" fmla="*/ 644269 h 1278114"/>
              <a:gd name="connsiteX6" fmla="*/ 1927513 w 1927513"/>
              <a:gd name="connsiteY6" fmla="*/ 1278114 h 1278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7513" h="1278114">
                <a:moveTo>
                  <a:pt x="0" y="1272919"/>
                </a:moveTo>
                <a:cubicBezTo>
                  <a:pt x="107805" y="1047782"/>
                  <a:pt x="215611" y="822646"/>
                  <a:pt x="322118" y="639073"/>
                </a:cubicBezTo>
                <a:cubicBezTo>
                  <a:pt x="428625" y="455500"/>
                  <a:pt x="533400" y="277989"/>
                  <a:pt x="639041" y="171482"/>
                </a:cubicBezTo>
                <a:cubicBezTo>
                  <a:pt x="744682" y="64975"/>
                  <a:pt x="848590" y="-1700"/>
                  <a:pt x="955963" y="32"/>
                </a:cubicBezTo>
                <a:cubicBezTo>
                  <a:pt x="1063336" y="1764"/>
                  <a:pt x="1175904" y="74500"/>
                  <a:pt x="1283277" y="181873"/>
                </a:cubicBezTo>
                <a:cubicBezTo>
                  <a:pt x="1390650" y="289246"/>
                  <a:pt x="1492827" y="461562"/>
                  <a:pt x="1600200" y="644269"/>
                </a:cubicBezTo>
                <a:cubicBezTo>
                  <a:pt x="1707573" y="826976"/>
                  <a:pt x="1817543" y="1052545"/>
                  <a:pt x="1927513" y="1278114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492166" y="1519051"/>
            <a:ext cx="3422235" cy="2060503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  <a:gd name="connsiteX0" fmla="*/ 0 w 3842724"/>
              <a:gd name="connsiteY0" fmla="*/ 1279046 h 2558142"/>
              <a:gd name="connsiteX1" fmla="*/ 102595 w 3842724"/>
              <a:gd name="connsiteY1" fmla="*/ 1030771 h 2558142"/>
              <a:gd name="connsiteX2" fmla="*/ 325369 w 3842724"/>
              <a:gd name="connsiteY2" fmla="*/ 639527 h 2558142"/>
              <a:gd name="connsiteX3" fmla="*/ 645129 w 3842724"/>
              <a:gd name="connsiteY3" fmla="*/ 179522 h 2558142"/>
              <a:gd name="connsiteX4" fmla="*/ 964888 w 3842724"/>
              <a:gd name="connsiteY4" fmla="*/ 8 h 2558142"/>
              <a:gd name="connsiteX5" fmla="*/ 1284648 w 3842724"/>
              <a:gd name="connsiteY5" fmla="*/ 185132 h 2558142"/>
              <a:gd name="connsiteX6" fmla="*/ 1604407 w 3842724"/>
              <a:gd name="connsiteY6" fmla="*/ 633917 h 2558142"/>
              <a:gd name="connsiteX7" fmla="*/ 1924167 w 3842724"/>
              <a:gd name="connsiteY7" fmla="*/ 1279046 h 2558142"/>
              <a:gd name="connsiteX8" fmla="*/ 2243927 w 3842724"/>
              <a:gd name="connsiteY8" fmla="*/ 1918565 h 2558142"/>
              <a:gd name="connsiteX9" fmla="*/ 2558076 w 3842724"/>
              <a:gd name="connsiteY9" fmla="*/ 2339301 h 2558142"/>
              <a:gd name="connsiteX10" fmla="*/ 2883446 w 3842724"/>
              <a:gd name="connsiteY10" fmla="*/ 2558084 h 2558142"/>
              <a:gd name="connsiteX11" fmla="*/ 3203205 w 3842724"/>
              <a:gd name="connsiteY11" fmla="*/ 2356130 h 2558142"/>
              <a:gd name="connsiteX12" fmla="*/ 3522965 w 3842724"/>
              <a:gd name="connsiteY12" fmla="*/ 1918565 h 2558142"/>
              <a:gd name="connsiteX13" fmla="*/ 3842724 w 3842724"/>
              <a:gd name="connsiteY13" fmla="*/ 1284655 h 2558142"/>
              <a:gd name="connsiteX0" fmla="*/ 0 w 4081542"/>
              <a:gd name="connsiteY0" fmla="*/ 1890328 h 2558142"/>
              <a:gd name="connsiteX1" fmla="*/ 341413 w 4081542"/>
              <a:gd name="connsiteY1" fmla="*/ 1030771 h 2558142"/>
              <a:gd name="connsiteX2" fmla="*/ 564187 w 4081542"/>
              <a:gd name="connsiteY2" fmla="*/ 639527 h 2558142"/>
              <a:gd name="connsiteX3" fmla="*/ 883947 w 4081542"/>
              <a:gd name="connsiteY3" fmla="*/ 179522 h 2558142"/>
              <a:gd name="connsiteX4" fmla="*/ 1203706 w 4081542"/>
              <a:gd name="connsiteY4" fmla="*/ 8 h 2558142"/>
              <a:gd name="connsiteX5" fmla="*/ 1523466 w 4081542"/>
              <a:gd name="connsiteY5" fmla="*/ 185132 h 2558142"/>
              <a:gd name="connsiteX6" fmla="*/ 1843225 w 4081542"/>
              <a:gd name="connsiteY6" fmla="*/ 633917 h 2558142"/>
              <a:gd name="connsiteX7" fmla="*/ 2162985 w 4081542"/>
              <a:gd name="connsiteY7" fmla="*/ 1279046 h 2558142"/>
              <a:gd name="connsiteX8" fmla="*/ 2482745 w 4081542"/>
              <a:gd name="connsiteY8" fmla="*/ 1918565 h 2558142"/>
              <a:gd name="connsiteX9" fmla="*/ 2796894 w 4081542"/>
              <a:gd name="connsiteY9" fmla="*/ 2339301 h 2558142"/>
              <a:gd name="connsiteX10" fmla="*/ 3122264 w 4081542"/>
              <a:gd name="connsiteY10" fmla="*/ 2558084 h 2558142"/>
              <a:gd name="connsiteX11" fmla="*/ 3442023 w 4081542"/>
              <a:gd name="connsiteY11" fmla="*/ 2356130 h 2558142"/>
              <a:gd name="connsiteX12" fmla="*/ 3761783 w 4081542"/>
              <a:gd name="connsiteY12" fmla="*/ 1918565 h 2558142"/>
              <a:gd name="connsiteX13" fmla="*/ 4081542 w 4081542"/>
              <a:gd name="connsiteY13" fmla="*/ 1284655 h 2558142"/>
              <a:gd name="connsiteX0" fmla="*/ 0 w 4081542"/>
              <a:gd name="connsiteY0" fmla="*/ 1890328 h 2558142"/>
              <a:gd name="connsiteX1" fmla="*/ 256120 w 4081542"/>
              <a:gd name="connsiteY1" fmla="*/ 1240355 h 2558142"/>
              <a:gd name="connsiteX2" fmla="*/ 564187 w 4081542"/>
              <a:gd name="connsiteY2" fmla="*/ 639527 h 2558142"/>
              <a:gd name="connsiteX3" fmla="*/ 883947 w 4081542"/>
              <a:gd name="connsiteY3" fmla="*/ 179522 h 2558142"/>
              <a:gd name="connsiteX4" fmla="*/ 1203706 w 4081542"/>
              <a:gd name="connsiteY4" fmla="*/ 8 h 2558142"/>
              <a:gd name="connsiteX5" fmla="*/ 1523466 w 4081542"/>
              <a:gd name="connsiteY5" fmla="*/ 185132 h 2558142"/>
              <a:gd name="connsiteX6" fmla="*/ 1843225 w 4081542"/>
              <a:gd name="connsiteY6" fmla="*/ 633917 h 2558142"/>
              <a:gd name="connsiteX7" fmla="*/ 2162985 w 4081542"/>
              <a:gd name="connsiteY7" fmla="*/ 1279046 h 2558142"/>
              <a:gd name="connsiteX8" fmla="*/ 2482745 w 4081542"/>
              <a:gd name="connsiteY8" fmla="*/ 1918565 h 2558142"/>
              <a:gd name="connsiteX9" fmla="*/ 2796894 w 4081542"/>
              <a:gd name="connsiteY9" fmla="*/ 2339301 h 2558142"/>
              <a:gd name="connsiteX10" fmla="*/ 3122264 w 4081542"/>
              <a:gd name="connsiteY10" fmla="*/ 2558084 h 2558142"/>
              <a:gd name="connsiteX11" fmla="*/ 3442023 w 4081542"/>
              <a:gd name="connsiteY11" fmla="*/ 2356130 h 2558142"/>
              <a:gd name="connsiteX12" fmla="*/ 3761783 w 4081542"/>
              <a:gd name="connsiteY12" fmla="*/ 1918565 h 2558142"/>
              <a:gd name="connsiteX13" fmla="*/ 4081542 w 4081542"/>
              <a:gd name="connsiteY13" fmla="*/ 1284655 h 2558142"/>
              <a:gd name="connsiteX0" fmla="*/ 0 w 4149776"/>
              <a:gd name="connsiteY0" fmla="*/ 1942724 h 2558142"/>
              <a:gd name="connsiteX1" fmla="*/ 324354 w 4149776"/>
              <a:gd name="connsiteY1" fmla="*/ 1240355 h 2558142"/>
              <a:gd name="connsiteX2" fmla="*/ 632421 w 4149776"/>
              <a:gd name="connsiteY2" fmla="*/ 639527 h 2558142"/>
              <a:gd name="connsiteX3" fmla="*/ 952181 w 4149776"/>
              <a:gd name="connsiteY3" fmla="*/ 179522 h 2558142"/>
              <a:gd name="connsiteX4" fmla="*/ 1271940 w 4149776"/>
              <a:gd name="connsiteY4" fmla="*/ 8 h 2558142"/>
              <a:gd name="connsiteX5" fmla="*/ 1591700 w 4149776"/>
              <a:gd name="connsiteY5" fmla="*/ 185132 h 2558142"/>
              <a:gd name="connsiteX6" fmla="*/ 1911459 w 4149776"/>
              <a:gd name="connsiteY6" fmla="*/ 633917 h 2558142"/>
              <a:gd name="connsiteX7" fmla="*/ 2231219 w 4149776"/>
              <a:gd name="connsiteY7" fmla="*/ 1279046 h 2558142"/>
              <a:gd name="connsiteX8" fmla="*/ 2550979 w 4149776"/>
              <a:gd name="connsiteY8" fmla="*/ 1918565 h 2558142"/>
              <a:gd name="connsiteX9" fmla="*/ 2865128 w 4149776"/>
              <a:gd name="connsiteY9" fmla="*/ 2339301 h 2558142"/>
              <a:gd name="connsiteX10" fmla="*/ 3190498 w 4149776"/>
              <a:gd name="connsiteY10" fmla="*/ 2558084 h 2558142"/>
              <a:gd name="connsiteX11" fmla="*/ 3510257 w 4149776"/>
              <a:gd name="connsiteY11" fmla="*/ 2356130 h 2558142"/>
              <a:gd name="connsiteX12" fmla="*/ 3830017 w 4149776"/>
              <a:gd name="connsiteY12" fmla="*/ 1918565 h 2558142"/>
              <a:gd name="connsiteX13" fmla="*/ 4149776 w 4149776"/>
              <a:gd name="connsiteY13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49776" h="2558142">
                <a:moveTo>
                  <a:pt x="0" y="1942724"/>
                </a:moveTo>
                <a:cubicBezTo>
                  <a:pt x="17099" y="1901345"/>
                  <a:pt x="270126" y="1346941"/>
                  <a:pt x="324354" y="1240355"/>
                </a:cubicBezTo>
                <a:cubicBezTo>
                  <a:pt x="378582" y="1133769"/>
                  <a:pt x="527783" y="816332"/>
                  <a:pt x="632421" y="639527"/>
                </a:cubicBezTo>
                <a:cubicBezTo>
                  <a:pt x="737059" y="462722"/>
                  <a:pt x="845595" y="286108"/>
                  <a:pt x="952181" y="179522"/>
                </a:cubicBezTo>
                <a:cubicBezTo>
                  <a:pt x="1058767" y="72936"/>
                  <a:pt x="1165354" y="-927"/>
                  <a:pt x="1271940" y="8"/>
                </a:cubicBezTo>
                <a:cubicBezTo>
                  <a:pt x="1378526" y="943"/>
                  <a:pt x="1485114" y="79481"/>
                  <a:pt x="1591700" y="185132"/>
                </a:cubicBezTo>
                <a:cubicBezTo>
                  <a:pt x="1698286" y="290783"/>
                  <a:pt x="1804873" y="451598"/>
                  <a:pt x="1911459" y="633917"/>
                </a:cubicBezTo>
                <a:cubicBezTo>
                  <a:pt x="2018045" y="816236"/>
                  <a:pt x="2231219" y="1279046"/>
                  <a:pt x="2231219" y="1279046"/>
                </a:cubicBezTo>
                <a:cubicBezTo>
                  <a:pt x="2337806" y="1493154"/>
                  <a:pt x="2445328" y="1741856"/>
                  <a:pt x="2550979" y="1918565"/>
                </a:cubicBezTo>
                <a:cubicBezTo>
                  <a:pt x="2656630" y="2095274"/>
                  <a:pt x="2758542" y="2232715"/>
                  <a:pt x="2865128" y="2339301"/>
                </a:cubicBezTo>
                <a:cubicBezTo>
                  <a:pt x="2971714" y="2445887"/>
                  <a:pt x="3082977" y="2555279"/>
                  <a:pt x="3190498" y="2558084"/>
                </a:cubicBezTo>
                <a:cubicBezTo>
                  <a:pt x="3298019" y="2560889"/>
                  <a:pt x="3403671" y="2462716"/>
                  <a:pt x="3510257" y="2356130"/>
                </a:cubicBezTo>
                <a:cubicBezTo>
                  <a:pt x="3616843" y="2249544"/>
                  <a:pt x="3723431" y="2097144"/>
                  <a:pt x="3830017" y="1918565"/>
                </a:cubicBezTo>
                <a:cubicBezTo>
                  <a:pt x="3936603" y="1739986"/>
                  <a:pt x="4043190" y="1497828"/>
                  <a:pt x="4149776" y="1284655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The sine function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90383" y="3872413"/>
            <a:ext cx="182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Domain:</a:t>
            </a:r>
            <a:endParaRPr lang="en-GB" sz="2400" dirty="0"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21527" y="878402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For the sine function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02E4186-4B7C-134B-8E8A-B59190017820}"/>
              </a:ext>
            </a:extLst>
          </p:cNvPr>
          <p:cNvSpPr txBox="1"/>
          <p:nvPr/>
        </p:nvSpPr>
        <p:spPr>
          <a:xfrm>
            <a:off x="2190383" y="4379692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Range:</a:t>
            </a:r>
          </a:p>
        </p:txBody>
      </p:sp>
      <p:sp>
        <p:nvSpPr>
          <p:cNvPr id="220" name="Freeform 12">
            <a:extLst>
              <a:ext uri="{FF2B5EF4-FFF2-40B4-BE49-F238E27FC236}">
                <a16:creationId xmlns:a16="http://schemas.microsoft.com/office/drawing/2014/main" id="{E4706A48-C30D-F575-6D0B-67C729075A0D}"/>
              </a:ext>
            </a:extLst>
          </p:cNvPr>
          <p:cNvSpPr/>
          <p:nvPr/>
        </p:nvSpPr>
        <p:spPr>
          <a:xfrm>
            <a:off x="3894189" y="1515033"/>
            <a:ext cx="3169016" cy="2060503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42724" h="2558142">
                <a:moveTo>
                  <a:pt x="0" y="1279046"/>
                </a:moveTo>
                <a:cubicBezTo>
                  <a:pt x="70123" y="1153760"/>
                  <a:pt x="217848" y="822781"/>
                  <a:pt x="325369" y="639527"/>
                </a:cubicBezTo>
                <a:cubicBezTo>
                  <a:pt x="432890" y="456273"/>
                  <a:pt x="538543" y="286108"/>
                  <a:pt x="645129" y="179522"/>
                </a:cubicBezTo>
                <a:cubicBezTo>
                  <a:pt x="751715" y="72936"/>
                  <a:pt x="858302" y="-927"/>
                  <a:pt x="964888" y="8"/>
                </a:cubicBezTo>
                <a:cubicBezTo>
                  <a:pt x="1071474" y="943"/>
                  <a:pt x="1178062" y="79481"/>
                  <a:pt x="1284648" y="185132"/>
                </a:cubicBezTo>
                <a:cubicBezTo>
                  <a:pt x="1391234" y="290783"/>
                  <a:pt x="1497821" y="451598"/>
                  <a:pt x="1604407" y="633917"/>
                </a:cubicBezTo>
                <a:cubicBezTo>
                  <a:pt x="1710993" y="816236"/>
                  <a:pt x="1924167" y="1279046"/>
                  <a:pt x="1924167" y="1279046"/>
                </a:cubicBezTo>
                <a:cubicBezTo>
                  <a:pt x="2030754" y="1493154"/>
                  <a:pt x="2138276" y="1741856"/>
                  <a:pt x="2243927" y="1918565"/>
                </a:cubicBezTo>
                <a:cubicBezTo>
                  <a:pt x="2349578" y="2095274"/>
                  <a:pt x="2451490" y="2232715"/>
                  <a:pt x="2558076" y="2339301"/>
                </a:cubicBezTo>
                <a:cubicBezTo>
                  <a:pt x="2664662" y="2445887"/>
                  <a:pt x="2775925" y="2555279"/>
                  <a:pt x="2883446" y="2558084"/>
                </a:cubicBezTo>
                <a:cubicBezTo>
                  <a:pt x="2990967" y="2560889"/>
                  <a:pt x="3096619" y="2462716"/>
                  <a:pt x="3203205" y="2356130"/>
                </a:cubicBezTo>
                <a:cubicBezTo>
                  <a:pt x="3309791" y="2249544"/>
                  <a:pt x="3416379" y="2097144"/>
                  <a:pt x="3522965" y="1918565"/>
                </a:cubicBezTo>
                <a:cubicBezTo>
                  <a:pt x="3629551" y="1739986"/>
                  <a:pt x="3736138" y="1497828"/>
                  <a:pt x="3842724" y="1284655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4FE8914-3354-8430-B06B-373B0DA1AB6F}"/>
              </a:ext>
            </a:extLst>
          </p:cNvPr>
          <p:cNvGrpSpPr/>
          <p:nvPr/>
        </p:nvGrpSpPr>
        <p:grpSpPr>
          <a:xfrm>
            <a:off x="363071" y="1347905"/>
            <a:ext cx="8690748" cy="2316090"/>
            <a:chOff x="363071" y="1347905"/>
            <a:chExt cx="8690748" cy="2316090"/>
          </a:xfrm>
        </p:grpSpPr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5EDB6728-1D6F-DECB-ECD0-0B33416046CB}"/>
                </a:ext>
              </a:extLst>
            </p:cNvPr>
            <p:cNvCxnSpPr/>
            <p:nvPr/>
          </p:nvCxnSpPr>
          <p:spPr>
            <a:xfrm>
              <a:off x="5736492" y="1411957"/>
              <a:ext cx="0" cy="2242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D57A2B6-1353-E0DE-5502-E011975A4F77}"/>
                </a:ext>
              </a:extLst>
            </p:cNvPr>
            <p:cNvGrpSpPr/>
            <p:nvPr/>
          </p:nvGrpSpPr>
          <p:grpSpPr>
            <a:xfrm>
              <a:off x="363071" y="1347905"/>
              <a:ext cx="8690748" cy="2316090"/>
              <a:chOff x="363071" y="1347905"/>
              <a:chExt cx="8690748" cy="2316090"/>
            </a:xfrm>
          </p:grpSpPr>
          <p:grpSp>
            <p:nvGrpSpPr>
              <p:cNvPr id="202" name="Group 201"/>
              <p:cNvGrpSpPr>
                <a:grpSpLocks noChangeAspect="1"/>
              </p:cNvGrpSpPr>
              <p:nvPr/>
            </p:nvGrpSpPr>
            <p:grpSpPr>
              <a:xfrm>
                <a:off x="363071" y="1347905"/>
                <a:ext cx="8690748" cy="2308266"/>
                <a:chOff x="2167128" y="3834511"/>
                <a:chExt cx="10631937" cy="2823849"/>
              </a:xfrm>
            </p:grpSpPr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2651983" y="3912870"/>
                  <a:ext cx="0" cy="27432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171958" y="592455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171958" y="5284470"/>
                  <a:ext cx="10627107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2171958" y="4964431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176495" y="464439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176495" y="400431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2167128" y="656463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2176495" y="432435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167422" y="624459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2171958" y="5604510"/>
                  <a:ext cx="101796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297202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425218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457222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329206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>
                  <a:off x="361210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393214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>
                  <a:off x="489226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>
                  <a:off x="521230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553234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585238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617242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649246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681250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713232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>
                  <a:off x="745236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777240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809244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>
                  <a:off x="841248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9" name="Rectangle 188"/>
                <p:cNvSpPr/>
                <p:nvPr/>
              </p:nvSpPr>
              <p:spPr>
                <a:xfrm>
                  <a:off x="12361195" y="5193722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endParaRPr lang="en-GB" dirty="0"/>
                </a:p>
              </p:txBody>
            </p:sp>
            <p:sp>
              <p:nvSpPr>
                <p:cNvPr id="190" name="Rectangle 189"/>
                <p:cNvSpPr/>
                <p:nvPr/>
              </p:nvSpPr>
              <p:spPr>
                <a:xfrm>
                  <a:off x="2635138" y="3834511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endParaRPr lang="en-GB" dirty="0"/>
                </a:p>
              </p:txBody>
            </p:sp>
            <p:sp>
              <p:nvSpPr>
                <p:cNvPr id="191" name="Rectangle 190"/>
                <p:cNvSpPr/>
                <p:nvPr/>
              </p:nvSpPr>
              <p:spPr>
                <a:xfrm>
                  <a:off x="2334372" y="3854226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GB" sz="1400" dirty="0"/>
                </a:p>
              </p:txBody>
            </p:sp>
            <p:sp>
              <p:nvSpPr>
                <p:cNvPr id="192" name="Rectangle 191"/>
                <p:cNvSpPr/>
                <p:nvPr/>
              </p:nvSpPr>
              <p:spPr>
                <a:xfrm>
                  <a:off x="2300135" y="4489149"/>
                  <a:ext cx="40908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0.5</a:t>
                  </a:r>
                  <a:endParaRPr lang="en-GB" sz="1400" dirty="0"/>
                </a:p>
              </p:txBody>
            </p:sp>
            <p:sp>
              <p:nvSpPr>
                <p:cNvPr id="193" name="Rectangle 192"/>
                <p:cNvSpPr/>
                <p:nvPr/>
              </p:nvSpPr>
              <p:spPr>
                <a:xfrm>
                  <a:off x="2355913" y="5234774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GB" sz="1400" dirty="0"/>
                </a:p>
              </p:txBody>
            </p:sp>
            <p:sp>
              <p:nvSpPr>
                <p:cNvPr id="194" name="Rectangle 193"/>
                <p:cNvSpPr/>
                <p:nvPr/>
              </p:nvSpPr>
              <p:spPr>
                <a:xfrm>
                  <a:off x="2248821" y="5695259"/>
                  <a:ext cx="46839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-0.5</a:t>
                  </a:r>
                  <a:endParaRPr lang="en-GB" sz="1400" dirty="0"/>
                </a:p>
              </p:txBody>
            </p:sp>
            <p:sp>
              <p:nvSpPr>
                <p:cNvPr id="195" name="Rectangle 194"/>
                <p:cNvSpPr/>
                <p:nvPr/>
              </p:nvSpPr>
              <p:spPr>
                <a:xfrm>
                  <a:off x="2345803" y="6350583"/>
                  <a:ext cx="3337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-1</a:t>
                  </a:r>
                  <a:endParaRPr lang="en-GB" sz="1400" dirty="0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7242699" y="5276423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450</a:t>
                  </a:r>
                  <a:r>
                    <a:rPr lang="en-GB" sz="140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n-GB" sz="1400" baseline="30000" dirty="0"/>
                </a:p>
              </p:txBody>
            </p:sp>
            <p:sp>
              <p:nvSpPr>
                <p:cNvPr id="197" name="Rectangle 196"/>
                <p:cNvSpPr/>
                <p:nvPr/>
              </p:nvSpPr>
              <p:spPr>
                <a:xfrm>
                  <a:off x="4364648" y="5270734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180</a:t>
                  </a:r>
                  <a:r>
                    <a:rPr lang="en-GB" sz="140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n-GB" sz="1400" baseline="30000" dirty="0"/>
                </a:p>
              </p:txBody>
            </p:sp>
            <p:sp>
              <p:nvSpPr>
                <p:cNvPr id="198" name="Rectangle 197"/>
                <p:cNvSpPr/>
                <p:nvPr/>
              </p:nvSpPr>
              <p:spPr>
                <a:xfrm>
                  <a:off x="5324522" y="5256113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270</a:t>
                  </a:r>
                  <a:r>
                    <a:rPr lang="en-GB" sz="140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n-GB" sz="1400" baseline="30000" dirty="0"/>
                </a:p>
              </p:txBody>
            </p:sp>
            <p:sp>
              <p:nvSpPr>
                <p:cNvPr id="199" name="Rectangle 198"/>
                <p:cNvSpPr/>
                <p:nvPr/>
              </p:nvSpPr>
              <p:spPr>
                <a:xfrm>
                  <a:off x="6263091" y="5261789"/>
                  <a:ext cx="513282" cy="3077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360</a:t>
                  </a:r>
                  <a:r>
                    <a:rPr lang="en-GB" sz="140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n-GB" sz="1400" baseline="30000" dirty="0"/>
                </a:p>
              </p:txBody>
            </p:sp>
            <p:sp>
              <p:nvSpPr>
                <p:cNvPr id="200" name="Rectangle 199"/>
                <p:cNvSpPr/>
                <p:nvPr/>
              </p:nvSpPr>
              <p:spPr>
                <a:xfrm>
                  <a:off x="3403687" y="5257461"/>
                  <a:ext cx="42351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90</a:t>
                  </a:r>
                  <a:r>
                    <a:rPr lang="en-GB" sz="140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n-GB" sz="1400" baseline="30000" dirty="0"/>
                </a:p>
              </p:txBody>
            </p:sp>
            <p:sp>
              <p:nvSpPr>
                <p:cNvPr id="201" name="Rectangle 200"/>
                <p:cNvSpPr/>
                <p:nvPr/>
              </p:nvSpPr>
              <p:spPr>
                <a:xfrm>
                  <a:off x="8151958" y="5284071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540</a:t>
                  </a:r>
                  <a:r>
                    <a:rPr lang="en-GB" sz="140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n-GB" sz="1400" baseline="30000" dirty="0"/>
                </a:p>
              </p:txBody>
            </p:sp>
          </p:grp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8198C952-C427-351E-60D3-2387E59E6ED2}"/>
                  </a:ext>
                </a:extLst>
              </p:cNvPr>
              <p:cNvCxnSpPr/>
              <p:nvPr/>
            </p:nvCxnSpPr>
            <p:spPr>
              <a:xfrm>
                <a:off x="5998099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2043BC09-D95F-2150-201C-DB8CA2B72A49}"/>
                  </a:ext>
                </a:extLst>
              </p:cNvPr>
              <p:cNvCxnSpPr/>
              <p:nvPr/>
            </p:nvCxnSpPr>
            <p:spPr>
              <a:xfrm>
                <a:off x="6259705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3A9C8456-0B2F-B0C3-700D-658D2ACE6483}"/>
                  </a:ext>
                </a:extLst>
              </p:cNvPr>
              <p:cNvCxnSpPr/>
              <p:nvPr/>
            </p:nvCxnSpPr>
            <p:spPr>
              <a:xfrm>
                <a:off x="6521312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F5C3F2F9-290D-79F2-0D9C-918DC5B5A8F0}"/>
                  </a:ext>
                </a:extLst>
              </p:cNvPr>
              <p:cNvCxnSpPr/>
              <p:nvPr/>
            </p:nvCxnSpPr>
            <p:spPr>
              <a:xfrm>
                <a:off x="6782736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132B5259-B1ED-5697-0A14-3450F3F85A7F}"/>
                  </a:ext>
                </a:extLst>
              </p:cNvPr>
              <p:cNvCxnSpPr/>
              <p:nvPr/>
            </p:nvCxnSpPr>
            <p:spPr>
              <a:xfrm>
                <a:off x="7044342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1A2C65F5-84CD-D556-F7DC-A3C7EBE8DEF8}"/>
                  </a:ext>
                </a:extLst>
              </p:cNvPr>
              <p:cNvCxnSpPr/>
              <p:nvPr/>
            </p:nvCxnSpPr>
            <p:spPr>
              <a:xfrm>
                <a:off x="7305948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12B6FDEE-EB75-F382-7005-4383ACC91708}"/>
                  </a:ext>
                </a:extLst>
              </p:cNvPr>
              <p:cNvCxnSpPr/>
              <p:nvPr/>
            </p:nvCxnSpPr>
            <p:spPr>
              <a:xfrm>
                <a:off x="7567555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64356A00-6B79-0952-6C13-3DB2D81E9F53}"/>
                  </a:ext>
                </a:extLst>
              </p:cNvPr>
              <p:cNvCxnSpPr/>
              <p:nvPr/>
            </p:nvCxnSpPr>
            <p:spPr>
              <a:xfrm>
                <a:off x="7829161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590C9045-F87F-3F79-C79F-C24707684F0D}"/>
                  </a:ext>
                </a:extLst>
              </p:cNvPr>
              <p:cNvCxnSpPr/>
              <p:nvPr/>
            </p:nvCxnSpPr>
            <p:spPr>
              <a:xfrm>
                <a:off x="8097074" y="1421653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>
                <a:extLst>
                  <a:ext uri="{FF2B5EF4-FFF2-40B4-BE49-F238E27FC236}">
                    <a16:creationId xmlns:a16="http://schemas.microsoft.com/office/drawing/2014/main" id="{CB3BD7A6-894B-3FB3-DB26-8039A7FDA1DB}"/>
                  </a:ext>
                </a:extLst>
              </p:cNvPr>
              <p:cNvCxnSpPr/>
              <p:nvPr/>
            </p:nvCxnSpPr>
            <p:spPr>
              <a:xfrm>
                <a:off x="8358680" y="1421653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>
                <a:extLst>
                  <a:ext uri="{FF2B5EF4-FFF2-40B4-BE49-F238E27FC236}">
                    <a16:creationId xmlns:a16="http://schemas.microsoft.com/office/drawing/2014/main" id="{2C1A87A4-9233-4BC7-2073-8A62F001C5F0}"/>
                  </a:ext>
                </a:extLst>
              </p:cNvPr>
              <p:cNvCxnSpPr/>
              <p:nvPr/>
            </p:nvCxnSpPr>
            <p:spPr>
              <a:xfrm>
                <a:off x="8620287" y="1421653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D47CE6B-F0DF-165B-2606-A2744CC02C04}"/>
                </a:ext>
              </a:extLst>
            </p:cNvPr>
            <p:cNvSpPr/>
            <p:nvPr/>
          </p:nvSpPr>
          <p:spPr>
            <a:xfrm>
              <a:off x="7651603" y="253715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810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A591F63A-7909-7B89-4E67-2D40E5D04031}"/>
                </a:ext>
              </a:extLst>
            </p:cNvPr>
            <p:cNvSpPr/>
            <p:nvPr/>
          </p:nvSpPr>
          <p:spPr>
            <a:xfrm>
              <a:off x="6083648" y="2520552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630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DC665C65-BA36-7716-20AF-64A643ACA2FC}"/>
                </a:ext>
              </a:extLst>
            </p:cNvPr>
            <p:cNvSpPr/>
            <p:nvPr/>
          </p:nvSpPr>
          <p:spPr>
            <a:xfrm>
              <a:off x="6850852" y="2525191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720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58262B9A-D3BF-539E-B39C-AF5AB5BE4F88}"/>
                </a:ext>
              </a:extLst>
            </p:cNvPr>
            <p:cNvSpPr/>
            <p:nvPr/>
          </p:nvSpPr>
          <p:spPr>
            <a:xfrm>
              <a:off x="8394848" y="2543405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</p:grpSp>
      <p:sp>
        <p:nvSpPr>
          <p:cNvPr id="225" name="TextBox 224">
            <a:extLst>
              <a:ext uri="{FF2B5EF4-FFF2-40B4-BE49-F238E27FC236}">
                <a16:creationId xmlns:a16="http://schemas.microsoft.com/office/drawing/2014/main" id="{1CC996D8-81FD-3890-5BEC-1B6407748F7A}"/>
              </a:ext>
            </a:extLst>
          </p:cNvPr>
          <p:cNvSpPr txBox="1"/>
          <p:nvPr/>
        </p:nvSpPr>
        <p:spPr>
          <a:xfrm>
            <a:off x="2190383" y="4880968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Period: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8587660B-EC35-44C6-E545-4DB0BEA52AA7}"/>
              </a:ext>
            </a:extLst>
          </p:cNvPr>
          <p:cNvSpPr txBox="1"/>
          <p:nvPr/>
        </p:nvSpPr>
        <p:spPr>
          <a:xfrm>
            <a:off x="2159366" y="5374142"/>
            <a:ext cx="182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Amplitude: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8C9102B6-DB31-56A8-15D6-8B48F6C0372A}"/>
              </a:ext>
            </a:extLst>
          </p:cNvPr>
          <p:cNvSpPr txBox="1"/>
          <p:nvPr/>
        </p:nvSpPr>
        <p:spPr>
          <a:xfrm>
            <a:off x="2159366" y="5921032"/>
            <a:ext cx="249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Principal axis: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41ABC1D2-ED9C-DF48-6134-AE031C4FBF0F}"/>
              </a:ext>
            </a:extLst>
          </p:cNvPr>
          <p:cNvSpPr txBox="1"/>
          <p:nvPr/>
        </p:nvSpPr>
        <p:spPr>
          <a:xfrm>
            <a:off x="3478909" y="3872413"/>
            <a:ext cx="182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ℝ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FF3801DE-3179-E438-E17A-FA7CC88065AF}"/>
              </a:ext>
            </a:extLst>
          </p:cNvPr>
          <p:cNvSpPr txBox="1"/>
          <p:nvPr/>
        </p:nvSpPr>
        <p:spPr>
          <a:xfrm>
            <a:off x="3272675" y="4379692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–1 ≤ </a:t>
            </a:r>
            <a:r>
              <a:rPr lang="en-GB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≤ 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177D922-399B-7102-82A0-1B0F2F0EE7A0}"/>
              </a:ext>
            </a:extLst>
          </p:cNvPr>
          <p:cNvSpPr txBox="1"/>
          <p:nvPr/>
        </p:nvSpPr>
        <p:spPr>
          <a:xfrm>
            <a:off x="3395080" y="4882032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+mn-lt"/>
              </a:rPr>
              <a:t>360</a:t>
            </a:r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°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45DAB23-D82C-1D95-2CE7-2F8261B28890}"/>
              </a:ext>
            </a:extLst>
          </p:cNvPr>
          <p:cNvSpPr txBox="1"/>
          <p:nvPr/>
        </p:nvSpPr>
        <p:spPr>
          <a:xfrm>
            <a:off x="3852876" y="5374142"/>
            <a:ext cx="50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7114B6D4-29EA-4894-E834-44628D5578D5}"/>
              </a:ext>
            </a:extLst>
          </p:cNvPr>
          <p:cNvSpPr txBox="1"/>
          <p:nvPr/>
        </p:nvSpPr>
        <p:spPr>
          <a:xfrm>
            <a:off x="4233097" y="5891651"/>
            <a:ext cx="249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y 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= 0,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-axis</a:t>
            </a:r>
          </a:p>
        </p:txBody>
      </p:sp>
      <p:sp>
        <p:nvSpPr>
          <p:cNvPr id="78" name="Rectangle 77">
            <a:hlinkClick r:id="rId2"/>
            <a:extLst>
              <a:ext uri="{FF2B5EF4-FFF2-40B4-BE49-F238E27FC236}">
                <a16:creationId xmlns:a16="http://schemas.microsoft.com/office/drawing/2014/main" id="{03F0F1B1-4C65-FB88-F9BB-4CF3EA30A891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hlinkClick r:id="rId2"/>
            <a:extLst>
              <a:ext uri="{FF2B5EF4-FFF2-40B4-BE49-F238E27FC236}">
                <a16:creationId xmlns:a16="http://schemas.microsoft.com/office/drawing/2014/main" id="{33F0B61A-F05F-81F5-A270-CF993C7AF6B4}"/>
              </a:ext>
            </a:extLst>
          </p:cNvPr>
          <p:cNvSpPr/>
          <p:nvPr/>
        </p:nvSpPr>
        <p:spPr>
          <a:xfrm>
            <a:off x="812725" y="654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95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" grpId="0" animBg="1"/>
      <p:bldP spid="13" grpId="0" animBg="1"/>
      <p:bldP spid="26" grpId="0"/>
      <p:bldP spid="188" grpId="0"/>
      <p:bldP spid="203" grpId="0"/>
      <p:bldP spid="220" grpId="0" animBg="1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The cosine function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90383" y="3872413"/>
            <a:ext cx="182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Domain:</a:t>
            </a:r>
            <a:endParaRPr lang="en-GB" sz="2400" dirty="0"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21527" y="878402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For the cosine function</a:t>
            </a:r>
            <a:endParaRPr lang="en-GB" sz="2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02E4186-4B7C-134B-8E8A-B59190017820}"/>
              </a:ext>
            </a:extLst>
          </p:cNvPr>
          <p:cNvSpPr txBox="1"/>
          <p:nvPr/>
        </p:nvSpPr>
        <p:spPr>
          <a:xfrm>
            <a:off x="2190383" y="4379692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Range: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B0029-4B1D-3EB0-EB5C-D4D9A6631856}"/>
              </a:ext>
            </a:extLst>
          </p:cNvPr>
          <p:cNvGrpSpPr/>
          <p:nvPr/>
        </p:nvGrpSpPr>
        <p:grpSpPr>
          <a:xfrm>
            <a:off x="363071" y="1347905"/>
            <a:ext cx="8690748" cy="2316090"/>
            <a:chOff x="363071" y="1347905"/>
            <a:chExt cx="8690748" cy="23160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B8CF0D8-0AA1-77BC-02D0-6BE1959B66C9}"/>
                </a:ext>
              </a:extLst>
            </p:cNvPr>
            <p:cNvGrpSpPr/>
            <p:nvPr/>
          </p:nvGrpSpPr>
          <p:grpSpPr>
            <a:xfrm>
              <a:off x="363071" y="1347905"/>
              <a:ext cx="8690748" cy="2316090"/>
              <a:chOff x="363071" y="1347905"/>
              <a:chExt cx="8690748" cy="2316090"/>
            </a:xfrm>
          </p:grpSpPr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5EDB6728-1D6F-DECB-ECD0-0B33416046CB}"/>
                  </a:ext>
                </a:extLst>
              </p:cNvPr>
              <p:cNvCxnSpPr/>
              <p:nvPr/>
            </p:nvCxnSpPr>
            <p:spPr>
              <a:xfrm>
                <a:off x="5736492" y="1411957"/>
                <a:ext cx="0" cy="22423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79FA24C-6880-A0D5-31AE-E7476F240558}"/>
                  </a:ext>
                </a:extLst>
              </p:cNvPr>
              <p:cNvGrpSpPr/>
              <p:nvPr/>
            </p:nvGrpSpPr>
            <p:grpSpPr>
              <a:xfrm>
                <a:off x="363071" y="1347905"/>
                <a:ext cx="8690748" cy="2316090"/>
                <a:chOff x="363071" y="1347905"/>
                <a:chExt cx="8690748" cy="2316090"/>
              </a:xfrm>
            </p:grpSpPr>
            <p:grpSp>
              <p:nvGrpSpPr>
                <p:cNvPr id="202" name="Group 201"/>
                <p:cNvGrpSpPr>
                  <a:grpSpLocks noChangeAspect="1"/>
                </p:cNvGrpSpPr>
                <p:nvPr/>
              </p:nvGrpSpPr>
              <p:grpSpPr>
                <a:xfrm>
                  <a:off x="363071" y="1347905"/>
                  <a:ext cx="8690748" cy="2308266"/>
                  <a:chOff x="2167128" y="3834511"/>
                  <a:chExt cx="10631937" cy="2823849"/>
                </a:xfrm>
              </p:grpSpPr>
              <p:cxnSp>
                <p:nvCxnSpPr>
                  <p:cNvPr id="131" name="Straight Connector 130"/>
                  <p:cNvCxnSpPr/>
                  <p:nvPr/>
                </p:nvCxnSpPr>
                <p:spPr>
                  <a:xfrm>
                    <a:off x="2651983" y="3912870"/>
                    <a:ext cx="0" cy="27432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>
                    <a:off x="2171958" y="592455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/>
                  <p:nvPr/>
                </p:nvCxnSpPr>
                <p:spPr>
                  <a:xfrm>
                    <a:off x="2171958" y="5284470"/>
                    <a:ext cx="10627107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Straight Connector 131"/>
                  <p:cNvCxnSpPr/>
                  <p:nvPr/>
                </p:nvCxnSpPr>
                <p:spPr>
                  <a:xfrm>
                    <a:off x="2171958" y="4964431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/>
                  <p:cNvCxnSpPr/>
                  <p:nvPr/>
                </p:nvCxnSpPr>
                <p:spPr>
                  <a:xfrm>
                    <a:off x="2176495" y="464439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>
                    <a:off x="2176495" y="400431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134"/>
                  <p:cNvCxnSpPr/>
                  <p:nvPr/>
                </p:nvCxnSpPr>
                <p:spPr>
                  <a:xfrm>
                    <a:off x="2167128" y="656463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>
                    <a:off x="2176495" y="432435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>
                    <a:off x="2167422" y="624459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>
                    <a:off x="2171958" y="5604510"/>
                    <a:ext cx="101796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>
                    <a:off x="297202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>
                    <a:off x="425218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>
                    <a:off x="457222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/>
                  <p:cNvCxnSpPr/>
                  <p:nvPr/>
                </p:nvCxnSpPr>
                <p:spPr>
                  <a:xfrm>
                    <a:off x="329206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>
                  <a:xfrm>
                    <a:off x="361210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393214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489226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521230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>
                    <a:off x="553234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585238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/>
                  <p:cNvCxnSpPr/>
                  <p:nvPr/>
                </p:nvCxnSpPr>
                <p:spPr>
                  <a:xfrm>
                    <a:off x="617242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649246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6812503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>
                    <a:off x="7132320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7452360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7772400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8092440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3"/>
                  <p:cNvCxnSpPr/>
                  <p:nvPr/>
                </p:nvCxnSpPr>
                <p:spPr>
                  <a:xfrm>
                    <a:off x="8412480" y="3912870"/>
                    <a:ext cx="0" cy="2743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9" name="Rectangle 188"/>
                  <p:cNvSpPr/>
                  <p:nvPr/>
                </p:nvSpPr>
                <p:spPr>
                  <a:xfrm>
                    <a:off x="12361195" y="5193722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endParaRPr lang="en-GB" dirty="0"/>
                  </a:p>
                </p:txBody>
              </p:sp>
              <p:sp>
                <p:nvSpPr>
                  <p:cNvPr id="190" name="Rectangle 189"/>
                  <p:cNvSpPr/>
                  <p:nvPr/>
                </p:nvSpPr>
                <p:spPr>
                  <a:xfrm>
                    <a:off x="2635138" y="3834511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  <a:endParaRPr lang="en-GB" dirty="0"/>
                  </a:p>
                </p:txBody>
              </p:sp>
              <p:sp>
                <p:nvSpPr>
                  <p:cNvPr id="191" name="Rectangle 190"/>
                  <p:cNvSpPr/>
                  <p:nvPr/>
                </p:nvSpPr>
                <p:spPr>
                  <a:xfrm>
                    <a:off x="2334372" y="3854226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n-GB" sz="1400" dirty="0"/>
                  </a:p>
                </p:txBody>
              </p:sp>
              <p:sp>
                <p:nvSpPr>
                  <p:cNvPr id="192" name="Rectangle 191"/>
                  <p:cNvSpPr/>
                  <p:nvPr/>
                </p:nvSpPr>
                <p:spPr>
                  <a:xfrm>
                    <a:off x="2300135" y="4489149"/>
                    <a:ext cx="40908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0.5</a:t>
                    </a:r>
                    <a:endParaRPr lang="en-GB" sz="1400" dirty="0"/>
                  </a:p>
                </p:txBody>
              </p:sp>
              <p:sp>
                <p:nvSpPr>
                  <p:cNvPr id="193" name="Rectangle 192"/>
                  <p:cNvSpPr/>
                  <p:nvPr/>
                </p:nvSpPr>
                <p:spPr>
                  <a:xfrm>
                    <a:off x="2355913" y="5234774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endParaRPr lang="en-GB" sz="1400" dirty="0"/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>
                  <a:xfrm>
                    <a:off x="2248821" y="5695259"/>
                    <a:ext cx="46839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-0.5</a:t>
                    </a:r>
                    <a:endParaRPr lang="en-GB" sz="1400" dirty="0"/>
                  </a:p>
                </p:txBody>
              </p:sp>
              <p:sp>
                <p:nvSpPr>
                  <p:cNvPr id="195" name="Rectangle 194"/>
                  <p:cNvSpPr/>
                  <p:nvPr/>
                </p:nvSpPr>
                <p:spPr>
                  <a:xfrm>
                    <a:off x="2345803" y="6350583"/>
                    <a:ext cx="33374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</a:t>
                    </a:r>
                    <a:endParaRPr lang="en-GB" sz="1400" dirty="0"/>
                  </a:p>
                </p:txBody>
              </p:sp>
              <p:sp>
                <p:nvSpPr>
                  <p:cNvPr id="196" name="Rectangle 195"/>
                  <p:cNvSpPr/>
                  <p:nvPr/>
                </p:nvSpPr>
                <p:spPr>
                  <a:xfrm>
                    <a:off x="7242699" y="5276423"/>
                    <a:ext cx="51328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450</a:t>
                    </a:r>
                    <a:r>
                      <a:rPr lang="en-GB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n-GB" sz="1400" baseline="30000" dirty="0"/>
                  </a:p>
                </p:txBody>
              </p:sp>
              <p:sp>
                <p:nvSpPr>
                  <p:cNvPr id="197" name="Rectangle 196"/>
                  <p:cNvSpPr/>
                  <p:nvPr/>
                </p:nvSpPr>
                <p:spPr>
                  <a:xfrm>
                    <a:off x="4364648" y="5270734"/>
                    <a:ext cx="51328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180</a:t>
                    </a:r>
                    <a:r>
                      <a:rPr lang="en-GB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n-GB" sz="1400" baseline="30000" dirty="0"/>
                  </a:p>
                </p:txBody>
              </p:sp>
              <p:sp>
                <p:nvSpPr>
                  <p:cNvPr id="198" name="Rectangle 197"/>
                  <p:cNvSpPr/>
                  <p:nvPr/>
                </p:nvSpPr>
                <p:spPr>
                  <a:xfrm>
                    <a:off x="5324522" y="5256113"/>
                    <a:ext cx="51328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270</a:t>
                    </a:r>
                    <a:r>
                      <a:rPr lang="en-GB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n-GB" sz="1400" baseline="30000" dirty="0"/>
                  </a:p>
                </p:txBody>
              </p:sp>
              <p:sp>
                <p:nvSpPr>
                  <p:cNvPr id="199" name="Rectangle 198"/>
                  <p:cNvSpPr/>
                  <p:nvPr/>
                </p:nvSpPr>
                <p:spPr>
                  <a:xfrm>
                    <a:off x="6263091" y="5261789"/>
                    <a:ext cx="513282" cy="30777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360</a:t>
                    </a:r>
                    <a:r>
                      <a:rPr lang="en-GB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n-GB" sz="1400" baseline="30000" dirty="0"/>
                  </a:p>
                </p:txBody>
              </p:sp>
              <p:sp>
                <p:nvSpPr>
                  <p:cNvPr id="200" name="Rectangle 199"/>
                  <p:cNvSpPr/>
                  <p:nvPr/>
                </p:nvSpPr>
                <p:spPr>
                  <a:xfrm>
                    <a:off x="3403687" y="5257461"/>
                    <a:ext cx="42351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90</a:t>
                    </a:r>
                    <a:r>
                      <a:rPr lang="en-GB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n-GB" sz="1400" baseline="30000" dirty="0"/>
                  </a:p>
                </p:txBody>
              </p:sp>
              <p:sp>
                <p:nvSpPr>
                  <p:cNvPr id="201" name="Rectangle 200"/>
                  <p:cNvSpPr/>
                  <p:nvPr/>
                </p:nvSpPr>
                <p:spPr>
                  <a:xfrm>
                    <a:off x="8151958" y="5284071"/>
                    <a:ext cx="51328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540</a:t>
                    </a:r>
                    <a:r>
                      <a:rPr lang="en-GB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n-GB" sz="1400" baseline="30000" dirty="0"/>
                  </a:p>
                </p:txBody>
              </p:sp>
            </p:grpSp>
            <p:cxnSp>
              <p:nvCxnSpPr>
                <p:cNvPr id="206" name="Straight Connector 205">
                  <a:extLst>
                    <a:ext uri="{FF2B5EF4-FFF2-40B4-BE49-F238E27FC236}">
                      <a16:creationId xmlns:a16="http://schemas.microsoft.com/office/drawing/2014/main" id="{8198C952-C427-351E-60D3-2387E59E6ED2}"/>
                    </a:ext>
                  </a:extLst>
                </p:cNvPr>
                <p:cNvCxnSpPr/>
                <p:nvPr/>
              </p:nvCxnSpPr>
              <p:spPr>
                <a:xfrm>
                  <a:off x="5998099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>
                  <a:extLst>
                    <a:ext uri="{FF2B5EF4-FFF2-40B4-BE49-F238E27FC236}">
                      <a16:creationId xmlns:a16="http://schemas.microsoft.com/office/drawing/2014/main" id="{2043BC09-D95F-2150-201C-DB8CA2B72A49}"/>
                    </a:ext>
                  </a:extLst>
                </p:cNvPr>
                <p:cNvCxnSpPr/>
                <p:nvPr/>
              </p:nvCxnSpPr>
              <p:spPr>
                <a:xfrm>
                  <a:off x="6259705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>
                  <a:extLst>
                    <a:ext uri="{FF2B5EF4-FFF2-40B4-BE49-F238E27FC236}">
                      <a16:creationId xmlns:a16="http://schemas.microsoft.com/office/drawing/2014/main" id="{3A9C8456-0B2F-B0C3-700D-658D2ACE6483}"/>
                    </a:ext>
                  </a:extLst>
                </p:cNvPr>
                <p:cNvCxnSpPr/>
                <p:nvPr/>
              </p:nvCxnSpPr>
              <p:spPr>
                <a:xfrm>
                  <a:off x="6521312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>
                  <a:extLst>
                    <a:ext uri="{FF2B5EF4-FFF2-40B4-BE49-F238E27FC236}">
                      <a16:creationId xmlns:a16="http://schemas.microsoft.com/office/drawing/2014/main" id="{F5C3F2F9-290D-79F2-0D9C-918DC5B5A8F0}"/>
                    </a:ext>
                  </a:extLst>
                </p:cNvPr>
                <p:cNvCxnSpPr/>
                <p:nvPr/>
              </p:nvCxnSpPr>
              <p:spPr>
                <a:xfrm>
                  <a:off x="6782736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>
                  <a:extLst>
                    <a:ext uri="{FF2B5EF4-FFF2-40B4-BE49-F238E27FC236}">
                      <a16:creationId xmlns:a16="http://schemas.microsoft.com/office/drawing/2014/main" id="{132B5259-B1ED-5697-0A14-3450F3F85A7F}"/>
                    </a:ext>
                  </a:extLst>
                </p:cNvPr>
                <p:cNvCxnSpPr/>
                <p:nvPr/>
              </p:nvCxnSpPr>
              <p:spPr>
                <a:xfrm>
                  <a:off x="7044342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>
                  <a:extLst>
                    <a:ext uri="{FF2B5EF4-FFF2-40B4-BE49-F238E27FC236}">
                      <a16:creationId xmlns:a16="http://schemas.microsoft.com/office/drawing/2014/main" id="{1A2C65F5-84CD-D556-F7DC-A3C7EBE8DEF8}"/>
                    </a:ext>
                  </a:extLst>
                </p:cNvPr>
                <p:cNvCxnSpPr/>
                <p:nvPr/>
              </p:nvCxnSpPr>
              <p:spPr>
                <a:xfrm>
                  <a:off x="7305948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>
                  <a:extLst>
                    <a:ext uri="{FF2B5EF4-FFF2-40B4-BE49-F238E27FC236}">
                      <a16:creationId xmlns:a16="http://schemas.microsoft.com/office/drawing/2014/main" id="{12B6FDEE-EB75-F382-7005-4383ACC91708}"/>
                    </a:ext>
                  </a:extLst>
                </p:cNvPr>
                <p:cNvCxnSpPr/>
                <p:nvPr/>
              </p:nvCxnSpPr>
              <p:spPr>
                <a:xfrm>
                  <a:off x="7567555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>
                  <a:extLst>
                    <a:ext uri="{FF2B5EF4-FFF2-40B4-BE49-F238E27FC236}">
                      <a16:creationId xmlns:a16="http://schemas.microsoft.com/office/drawing/2014/main" id="{64356A00-6B79-0952-6C13-3DB2D81E9F53}"/>
                    </a:ext>
                  </a:extLst>
                </p:cNvPr>
                <p:cNvCxnSpPr/>
                <p:nvPr/>
              </p:nvCxnSpPr>
              <p:spPr>
                <a:xfrm>
                  <a:off x="7829161" y="1411957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>
                  <a:extLst>
                    <a:ext uri="{FF2B5EF4-FFF2-40B4-BE49-F238E27FC236}">
                      <a16:creationId xmlns:a16="http://schemas.microsoft.com/office/drawing/2014/main" id="{590C9045-F87F-3F79-C79F-C24707684F0D}"/>
                    </a:ext>
                  </a:extLst>
                </p:cNvPr>
                <p:cNvCxnSpPr/>
                <p:nvPr/>
              </p:nvCxnSpPr>
              <p:spPr>
                <a:xfrm>
                  <a:off x="8097074" y="1421653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>
                  <a:extLst>
                    <a:ext uri="{FF2B5EF4-FFF2-40B4-BE49-F238E27FC236}">
                      <a16:creationId xmlns:a16="http://schemas.microsoft.com/office/drawing/2014/main" id="{CB3BD7A6-894B-3FB3-DB26-8039A7FDA1DB}"/>
                    </a:ext>
                  </a:extLst>
                </p:cNvPr>
                <p:cNvCxnSpPr/>
                <p:nvPr/>
              </p:nvCxnSpPr>
              <p:spPr>
                <a:xfrm>
                  <a:off x="8358680" y="1421653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>
                  <a:extLst>
                    <a:ext uri="{FF2B5EF4-FFF2-40B4-BE49-F238E27FC236}">
                      <a16:creationId xmlns:a16="http://schemas.microsoft.com/office/drawing/2014/main" id="{2C1A87A4-9233-4BC7-2073-8A62F001C5F0}"/>
                    </a:ext>
                  </a:extLst>
                </p:cNvPr>
                <p:cNvCxnSpPr/>
                <p:nvPr/>
              </p:nvCxnSpPr>
              <p:spPr>
                <a:xfrm>
                  <a:off x="8620287" y="1421653"/>
                  <a:ext cx="0" cy="224234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D47CE6B-F0DF-165B-2606-A2744CC02C04}"/>
                </a:ext>
              </a:extLst>
            </p:cNvPr>
            <p:cNvSpPr/>
            <p:nvPr/>
          </p:nvSpPr>
          <p:spPr>
            <a:xfrm>
              <a:off x="7651603" y="2537153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810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A591F63A-7909-7B89-4E67-2D40E5D04031}"/>
                </a:ext>
              </a:extLst>
            </p:cNvPr>
            <p:cNvSpPr/>
            <p:nvPr/>
          </p:nvSpPr>
          <p:spPr>
            <a:xfrm>
              <a:off x="6083648" y="2520552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630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DC665C65-BA36-7716-20AF-64A643ACA2FC}"/>
                </a:ext>
              </a:extLst>
            </p:cNvPr>
            <p:cNvSpPr/>
            <p:nvPr/>
          </p:nvSpPr>
          <p:spPr>
            <a:xfrm>
              <a:off x="6850852" y="2525191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720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58262B9A-D3BF-539E-B39C-AF5AB5BE4F88}"/>
                </a:ext>
              </a:extLst>
            </p:cNvPr>
            <p:cNvSpPr/>
            <p:nvPr/>
          </p:nvSpPr>
          <p:spPr>
            <a:xfrm>
              <a:off x="8394848" y="2543405"/>
              <a:ext cx="51328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900</a:t>
              </a:r>
              <a:r>
                <a:rPr lang="en-GB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GB" sz="1400" baseline="30000" dirty="0"/>
            </a:p>
          </p:txBody>
        </p:sp>
      </p:grpSp>
      <p:sp>
        <p:nvSpPr>
          <p:cNvPr id="225" name="TextBox 224">
            <a:extLst>
              <a:ext uri="{FF2B5EF4-FFF2-40B4-BE49-F238E27FC236}">
                <a16:creationId xmlns:a16="http://schemas.microsoft.com/office/drawing/2014/main" id="{1CC996D8-81FD-3890-5BEC-1B6407748F7A}"/>
              </a:ext>
            </a:extLst>
          </p:cNvPr>
          <p:cNvSpPr txBox="1"/>
          <p:nvPr/>
        </p:nvSpPr>
        <p:spPr>
          <a:xfrm>
            <a:off x="2190383" y="4880968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Period: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8587660B-EC35-44C6-E545-4DB0BEA52AA7}"/>
              </a:ext>
            </a:extLst>
          </p:cNvPr>
          <p:cNvSpPr txBox="1"/>
          <p:nvPr/>
        </p:nvSpPr>
        <p:spPr>
          <a:xfrm>
            <a:off x="2159366" y="5374142"/>
            <a:ext cx="182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Amplitude: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8C9102B6-DB31-56A8-15D6-8B48F6C0372A}"/>
              </a:ext>
            </a:extLst>
          </p:cNvPr>
          <p:cNvSpPr txBox="1"/>
          <p:nvPr/>
        </p:nvSpPr>
        <p:spPr>
          <a:xfrm>
            <a:off x="2159366" y="5921032"/>
            <a:ext cx="249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Principal axis: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41ABC1D2-ED9C-DF48-6134-AE031C4FBF0F}"/>
              </a:ext>
            </a:extLst>
          </p:cNvPr>
          <p:cNvSpPr txBox="1"/>
          <p:nvPr/>
        </p:nvSpPr>
        <p:spPr>
          <a:xfrm>
            <a:off x="3478909" y="3872413"/>
            <a:ext cx="182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ℝ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FF3801DE-3179-E438-E17A-FA7CC88065AF}"/>
              </a:ext>
            </a:extLst>
          </p:cNvPr>
          <p:cNvSpPr txBox="1"/>
          <p:nvPr/>
        </p:nvSpPr>
        <p:spPr>
          <a:xfrm>
            <a:off x="3272675" y="4379692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–1 ≤ </a:t>
            </a:r>
            <a:r>
              <a:rPr lang="en-GB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≤ 1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177D922-399B-7102-82A0-1B0F2F0EE7A0}"/>
              </a:ext>
            </a:extLst>
          </p:cNvPr>
          <p:cNvSpPr txBox="1"/>
          <p:nvPr/>
        </p:nvSpPr>
        <p:spPr>
          <a:xfrm>
            <a:off x="3395080" y="4882032"/>
            <a:ext cx="147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+mn-lt"/>
              </a:rPr>
              <a:t>360</a:t>
            </a:r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°</a:t>
            </a:r>
            <a:endParaRPr lang="en-GB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45DAB23-D82C-1D95-2CE7-2F8261B28890}"/>
              </a:ext>
            </a:extLst>
          </p:cNvPr>
          <p:cNvSpPr txBox="1"/>
          <p:nvPr/>
        </p:nvSpPr>
        <p:spPr>
          <a:xfrm>
            <a:off x="3852876" y="5374142"/>
            <a:ext cx="50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7114B6D4-29EA-4894-E834-44628D5578D5}"/>
              </a:ext>
            </a:extLst>
          </p:cNvPr>
          <p:cNvSpPr txBox="1"/>
          <p:nvPr/>
        </p:nvSpPr>
        <p:spPr>
          <a:xfrm>
            <a:off x="4233097" y="5891651"/>
            <a:ext cx="249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y 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= 0,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axis</a:t>
            </a:r>
          </a:p>
        </p:txBody>
      </p:sp>
      <p:sp>
        <p:nvSpPr>
          <p:cNvPr id="76" name="Freeform 1">
            <a:extLst>
              <a:ext uri="{FF2B5EF4-FFF2-40B4-BE49-F238E27FC236}">
                <a16:creationId xmlns:a16="http://schemas.microsoft.com/office/drawing/2014/main" id="{24FBEEC4-EA7A-71AE-B284-29C93211CF53}"/>
              </a:ext>
            </a:extLst>
          </p:cNvPr>
          <p:cNvSpPr/>
          <p:nvPr/>
        </p:nvSpPr>
        <p:spPr>
          <a:xfrm>
            <a:off x="3917544" y="1499705"/>
            <a:ext cx="3144595" cy="2092247"/>
          </a:xfrm>
          <a:custGeom>
            <a:avLst/>
            <a:gdLst>
              <a:gd name="connsiteX0" fmla="*/ 0 w 3835400"/>
              <a:gd name="connsiteY0" fmla="*/ 0 h 2571820"/>
              <a:gd name="connsiteX1" fmla="*/ 317500 w 3835400"/>
              <a:gd name="connsiteY1" fmla="*/ 190500 h 2571820"/>
              <a:gd name="connsiteX2" fmla="*/ 635000 w 3835400"/>
              <a:gd name="connsiteY2" fmla="*/ 641350 h 2571820"/>
              <a:gd name="connsiteX3" fmla="*/ 958850 w 3835400"/>
              <a:gd name="connsiteY3" fmla="*/ 1276350 h 2571820"/>
              <a:gd name="connsiteX4" fmla="*/ 1276350 w 3835400"/>
              <a:gd name="connsiteY4" fmla="*/ 1924050 h 2571820"/>
              <a:gd name="connsiteX5" fmla="*/ 1600200 w 3835400"/>
              <a:gd name="connsiteY5" fmla="*/ 2343150 h 2571820"/>
              <a:gd name="connsiteX6" fmla="*/ 1917700 w 3835400"/>
              <a:gd name="connsiteY6" fmla="*/ 2571750 h 2571820"/>
              <a:gd name="connsiteX7" fmla="*/ 2235200 w 3835400"/>
              <a:gd name="connsiteY7" fmla="*/ 2362200 h 2571820"/>
              <a:gd name="connsiteX8" fmla="*/ 2559050 w 3835400"/>
              <a:gd name="connsiteY8" fmla="*/ 1924050 h 2571820"/>
              <a:gd name="connsiteX9" fmla="*/ 2876550 w 3835400"/>
              <a:gd name="connsiteY9" fmla="*/ 1282700 h 2571820"/>
              <a:gd name="connsiteX10" fmla="*/ 3206750 w 3835400"/>
              <a:gd name="connsiteY10" fmla="*/ 641350 h 2571820"/>
              <a:gd name="connsiteX11" fmla="*/ 3517900 w 3835400"/>
              <a:gd name="connsiteY11" fmla="*/ 190500 h 2571820"/>
              <a:gd name="connsiteX12" fmla="*/ 3835400 w 3835400"/>
              <a:gd name="connsiteY12" fmla="*/ 0 h 257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35400" h="2571820">
                <a:moveTo>
                  <a:pt x="0" y="0"/>
                </a:moveTo>
                <a:cubicBezTo>
                  <a:pt x="105833" y="41804"/>
                  <a:pt x="211667" y="83608"/>
                  <a:pt x="317500" y="190500"/>
                </a:cubicBezTo>
                <a:cubicBezTo>
                  <a:pt x="423333" y="297392"/>
                  <a:pt x="528108" y="460375"/>
                  <a:pt x="635000" y="641350"/>
                </a:cubicBezTo>
                <a:cubicBezTo>
                  <a:pt x="741892" y="822325"/>
                  <a:pt x="851958" y="1062567"/>
                  <a:pt x="958850" y="1276350"/>
                </a:cubicBezTo>
                <a:cubicBezTo>
                  <a:pt x="1065742" y="1490133"/>
                  <a:pt x="1169458" y="1746250"/>
                  <a:pt x="1276350" y="1924050"/>
                </a:cubicBezTo>
                <a:cubicBezTo>
                  <a:pt x="1383242" y="2101850"/>
                  <a:pt x="1493308" y="2235200"/>
                  <a:pt x="1600200" y="2343150"/>
                </a:cubicBezTo>
                <a:cubicBezTo>
                  <a:pt x="1707092" y="2451100"/>
                  <a:pt x="1811867" y="2568575"/>
                  <a:pt x="1917700" y="2571750"/>
                </a:cubicBezTo>
                <a:cubicBezTo>
                  <a:pt x="2023533" y="2574925"/>
                  <a:pt x="2128308" y="2470150"/>
                  <a:pt x="2235200" y="2362200"/>
                </a:cubicBezTo>
                <a:cubicBezTo>
                  <a:pt x="2342092" y="2254250"/>
                  <a:pt x="2452158" y="2103967"/>
                  <a:pt x="2559050" y="1924050"/>
                </a:cubicBezTo>
                <a:cubicBezTo>
                  <a:pt x="2665942" y="1744133"/>
                  <a:pt x="2768600" y="1496483"/>
                  <a:pt x="2876550" y="1282700"/>
                </a:cubicBezTo>
                <a:cubicBezTo>
                  <a:pt x="2984500" y="1068917"/>
                  <a:pt x="3099858" y="823383"/>
                  <a:pt x="3206750" y="641350"/>
                </a:cubicBezTo>
                <a:cubicBezTo>
                  <a:pt x="3313642" y="459317"/>
                  <a:pt x="3413125" y="297392"/>
                  <a:pt x="3517900" y="190500"/>
                </a:cubicBezTo>
                <a:cubicBezTo>
                  <a:pt x="3622675" y="83608"/>
                  <a:pt x="3729037" y="41804"/>
                  <a:pt x="3835400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8E663A5B-5CF4-6DAF-A66A-F8B46DC974F8}"/>
              </a:ext>
            </a:extLst>
          </p:cNvPr>
          <p:cNvSpPr/>
          <p:nvPr/>
        </p:nvSpPr>
        <p:spPr>
          <a:xfrm>
            <a:off x="7044160" y="1510221"/>
            <a:ext cx="1576128" cy="2067461"/>
          </a:xfrm>
          <a:custGeom>
            <a:avLst/>
            <a:gdLst>
              <a:gd name="connsiteX0" fmla="*/ 0 w 1924595"/>
              <a:gd name="connsiteY0" fmla="*/ 0 h 2569028"/>
              <a:gd name="connsiteX1" fmla="*/ 322217 w 1924595"/>
              <a:gd name="connsiteY1" fmla="*/ 191588 h 2569028"/>
              <a:gd name="connsiteX2" fmla="*/ 644435 w 1924595"/>
              <a:gd name="connsiteY2" fmla="*/ 635726 h 2569028"/>
              <a:gd name="connsiteX3" fmla="*/ 966652 w 1924595"/>
              <a:gd name="connsiteY3" fmla="*/ 1280160 h 2569028"/>
              <a:gd name="connsiteX4" fmla="*/ 1288869 w 1924595"/>
              <a:gd name="connsiteY4" fmla="*/ 1924594 h 2569028"/>
              <a:gd name="connsiteX5" fmla="*/ 1611086 w 1924595"/>
              <a:gd name="connsiteY5" fmla="*/ 2342606 h 2569028"/>
              <a:gd name="connsiteX6" fmla="*/ 1924595 w 1924595"/>
              <a:gd name="connsiteY6" fmla="*/ 2569028 h 256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4595" h="2569028">
                <a:moveTo>
                  <a:pt x="0" y="0"/>
                </a:moveTo>
                <a:cubicBezTo>
                  <a:pt x="107405" y="42817"/>
                  <a:pt x="214811" y="85634"/>
                  <a:pt x="322217" y="191588"/>
                </a:cubicBezTo>
                <a:cubicBezTo>
                  <a:pt x="429623" y="297542"/>
                  <a:pt x="537029" y="454297"/>
                  <a:pt x="644435" y="635726"/>
                </a:cubicBezTo>
                <a:cubicBezTo>
                  <a:pt x="751841" y="817155"/>
                  <a:pt x="966652" y="1280160"/>
                  <a:pt x="966652" y="1280160"/>
                </a:cubicBezTo>
                <a:cubicBezTo>
                  <a:pt x="1074058" y="1494971"/>
                  <a:pt x="1181463" y="1747520"/>
                  <a:pt x="1288869" y="1924594"/>
                </a:cubicBezTo>
                <a:cubicBezTo>
                  <a:pt x="1396275" y="2101668"/>
                  <a:pt x="1505132" y="2235200"/>
                  <a:pt x="1611086" y="2342606"/>
                </a:cubicBezTo>
                <a:cubicBezTo>
                  <a:pt x="1717040" y="2450012"/>
                  <a:pt x="1820817" y="2509520"/>
                  <a:pt x="1924595" y="2569028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Freeform 181">
            <a:extLst>
              <a:ext uri="{FF2B5EF4-FFF2-40B4-BE49-F238E27FC236}">
                <a16:creationId xmlns:a16="http://schemas.microsoft.com/office/drawing/2014/main" id="{1066B39A-4E31-0EB8-4CEA-7F7B6B733EB6}"/>
              </a:ext>
            </a:extLst>
          </p:cNvPr>
          <p:cNvSpPr/>
          <p:nvPr/>
        </p:nvSpPr>
        <p:spPr>
          <a:xfrm>
            <a:off x="7063205" y="1491196"/>
            <a:ext cx="1602742" cy="1039923"/>
          </a:xfrm>
          <a:custGeom>
            <a:avLst/>
            <a:gdLst>
              <a:gd name="connsiteX0" fmla="*/ 0 w 1927513"/>
              <a:gd name="connsiteY0" fmla="*/ 1272919 h 1278114"/>
              <a:gd name="connsiteX1" fmla="*/ 322118 w 1927513"/>
              <a:gd name="connsiteY1" fmla="*/ 639073 h 1278114"/>
              <a:gd name="connsiteX2" fmla="*/ 639041 w 1927513"/>
              <a:gd name="connsiteY2" fmla="*/ 171482 h 1278114"/>
              <a:gd name="connsiteX3" fmla="*/ 955963 w 1927513"/>
              <a:gd name="connsiteY3" fmla="*/ 32 h 1278114"/>
              <a:gd name="connsiteX4" fmla="*/ 1283277 w 1927513"/>
              <a:gd name="connsiteY4" fmla="*/ 181873 h 1278114"/>
              <a:gd name="connsiteX5" fmla="*/ 1600200 w 1927513"/>
              <a:gd name="connsiteY5" fmla="*/ 644269 h 1278114"/>
              <a:gd name="connsiteX6" fmla="*/ 1927513 w 1927513"/>
              <a:gd name="connsiteY6" fmla="*/ 1278114 h 1278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7513" h="1278114">
                <a:moveTo>
                  <a:pt x="0" y="1272919"/>
                </a:moveTo>
                <a:cubicBezTo>
                  <a:pt x="107805" y="1047782"/>
                  <a:pt x="215611" y="822646"/>
                  <a:pt x="322118" y="639073"/>
                </a:cubicBezTo>
                <a:cubicBezTo>
                  <a:pt x="428625" y="455500"/>
                  <a:pt x="533400" y="277989"/>
                  <a:pt x="639041" y="171482"/>
                </a:cubicBezTo>
                <a:cubicBezTo>
                  <a:pt x="744682" y="64975"/>
                  <a:pt x="848590" y="-1700"/>
                  <a:pt x="955963" y="32"/>
                </a:cubicBezTo>
                <a:cubicBezTo>
                  <a:pt x="1063336" y="1764"/>
                  <a:pt x="1175904" y="74500"/>
                  <a:pt x="1283277" y="181873"/>
                </a:cubicBezTo>
                <a:cubicBezTo>
                  <a:pt x="1390650" y="289246"/>
                  <a:pt x="1492827" y="461562"/>
                  <a:pt x="1600200" y="644269"/>
                </a:cubicBezTo>
                <a:cubicBezTo>
                  <a:pt x="1707573" y="826976"/>
                  <a:pt x="1817543" y="1052545"/>
                  <a:pt x="1927513" y="1278114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520ED48-3EA2-B0F5-3328-3DDFDE327638}"/>
              </a:ext>
            </a:extLst>
          </p:cNvPr>
          <p:cNvSpPr txBox="1"/>
          <p:nvPr/>
        </p:nvSpPr>
        <p:spPr>
          <a:xfrm>
            <a:off x="5065178" y="3772227"/>
            <a:ext cx="39237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+mn-lt"/>
              </a:rPr>
              <a:t>You may also have noticed that the cosine function has the same shape as the sine function, but is translated 90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°</a:t>
            </a:r>
            <a:r>
              <a:rPr lang="en-GB" sz="2200" dirty="0">
                <a:latin typeface="+mn-lt"/>
              </a:rPr>
              <a:t> to the left</a:t>
            </a:r>
            <a:endParaRPr lang="en-GB" sz="22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B9A8AD8-C754-A772-9AAA-CEC4AA6C224C}"/>
              </a:ext>
            </a:extLst>
          </p:cNvPr>
          <p:cNvSpPr/>
          <p:nvPr/>
        </p:nvSpPr>
        <p:spPr>
          <a:xfrm>
            <a:off x="5763098" y="5459367"/>
            <a:ext cx="2751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cs typeface="Times New Roman" panose="02020603050405020304" pitchFamily="18" charset="0"/>
              </a:rPr>
              <a:t>cos </a:t>
            </a:r>
            <a:r>
              <a:rPr lang="en-GB" sz="2400" b="1" i="1" dirty="0">
                <a:cs typeface="Times New Roman" panose="02020603050405020304" pitchFamily="18" charset="0"/>
              </a:rPr>
              <a:t>x </a:t>
            </a:r>
            <a:r>
              <a:rPr lang="en-GB" b="1" dirty="0">
                <a:cs typeface="Times New Roman" panose="02020603050405020304" pitchFamily="18" charset="0"/>
              </a:rPr>
              <a:t>= sin (</a:t>
            </a:r>
            <a:r>
              <a:rPr lang="en-GB" b="1" i="1" dirty="0">
                <a:cs typeface="Times New Roman" panose="02020603050405020304" pitchFamily="18" charset="0"/>
              </a:rPr>
              <a:t>x +</a:t>
            </a:r>
            <a:r>
              <a:rPr lang="en-GB" b="1" dirty="0">
                <a:cs typeface="Times New Roman" panose="02020603050405020304" pitchFamily="18" charset="0"/>
              </a:rPr>
              <a:t> 90</a:t>
            </a:r>
            <a:r>
              <a:rPr lang="en-GB" b="1" dirty="0">
                <a:latin typeface="Cambria Math" panose="02040503050406030204" pitchFamily="18" charset="0"/>
                <a:ea typeface="Cambria Math" panose="02040503050406030204" pitchFamily="18" charset="0"/>
              </a:rPr>
              <a:t>°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endParaRPr lang="en-GB" sz="2400" b="1" dirty="0"/>
          </a:p>
        </p:txBody>
      </p:sp>
      <p:sp>
        <p:nvSpPr>
          <p:cNvPr id="75" name="Freeform 1">
            <a:extLst>
              <a:ext uri="{FF2B5EF4-FFF2-40B4-BE49-F238E27FC236}">
                <a16:creationId xmlns:a16="http://schemas.microsoft.com/office/drawing/2014/main" id="{FEF0C73C-DBD8-97E8-5070-114553A3631C}"/>
              </a:ext>
            </a:extLst>
          </p:cNvPr>
          <p:cNvSpPr/>
          <p:nvPr/>
        </p:nvSpPr>
        <p:spPr>
          <a:xfrm>
            <a:off x="393068" y="1485435"/>
            <a:ext cx="3505614" cy="2092247"/>
          </a:xfrm>
          <a:custGeom>
            <a:avLst/>
            <a:gdLst>
              <a:gd name="connsiteX0" fmla="*/ 0 w 3835400"/>
              <a:gd name="connsiteY0" fmla="*/ 0 h 2571820"/>
              <a:gd name="connsiteX1" fmla="*/ 317500 w 3835400"/>
              <a:gd name="connsiteY1" fmla="*/ 190500 h 2571820"/>
              <a:gd name="connsiteX2" fmla="*/ 635000 w 3835400"/>
              <a:gd name="connsiteY2" fmla="*/ 641350 h 2571820"/>
              <a:gd name="connsiteX3" fmla="*/ 958850 w 3835400"/>
              <a:gd name="connsiteY3" fmla="*/ 1276350 h 2571820"/>
              <a:gd name="connsiteX4" fmla="*/ 1276350 w 3835400"/>
              <a:gd name="connsiteY4" fmla="*/ 1924050 h 2571820"/>
              <a:gd name="connsiteX5" fmla="*/ 1600200 w 3835400"/>
              <a:gd name="connsiteY5" fmla="*/ 2343150 h 2571820"/>
              <a:gd name="connsiteX6" fmla="*/ 1917700 w 3835400"/>
              <a:gd name="connsiteY6" fmla="*/ 2571750 h 2571820"/>
              <a:gd name="connsiteX7" fmla="*/ 2235200 w 3835400"/>
              <a:gd name="connsiteY7" fmla="*/ 2362200 h 2571820"/>
              <a:gd name="connsiteX8" fmla="*/ 2559050 w 3835400"/>
              <a:gd name="connsiteY8" fmla="*/ 1924050 h 2571820"/>
              <a:gd name="connsiteX9" fmla="*/ 2876550 w 3835400"/>
              <a:gd name="connsiteY9" fmla="*/ 1282700 h 2571820"/>
              <a:gd name="connsiteX10" fmla="*/ 3206750 w 3835400"/>
              <a:gd name="connsiteY10" fmla="*/ 641350 h 2571820"/>
              <a:gd name="connsiteX11" fmla="*/ 3517900 w 3835400"/>
              <a:gd name="connsiteY11" fmla="*/ 190500 h 2571820"/>
              <a:gd name="connsiteX12" fmla="*/ 3835400 w 3835400"/>
              <a:gd name="connsiteY12" fmla="*/ 0 h 2571820"/>
              <a:gd name="connsiteX0" fmla="*/ 0 w 3835400"/>
              <a:gd name="connsiteY0" fmla="*/ 0 h 2571820"/>
              <a:gd name="connsiteX1" fmla="*/ 126443 w 3835400"/>
              <a:gd name="connsiteY1" fmla="*/ 34143 h 2571820"/>
              <a:gd name="connsiteX2" fmla="*/ 317500 w 3835400"/>
              <a:gd name="connsiteY2" fmla="*/ 190500 h 2571820"/>
              <a:gd name="connsiteX3" fmla="*/ 635000 w 3835400"/>
              <a:gd name="connsiteY3" fmla="*/ 641350 h 2571820"/>
              <a:gd name="connsiteX4" fmla="*/ 958850 w 3835400"/>
              <a:gd name="connsiteY4" fmla="*/ 1276350 h 2571820"/>
              <a:gd name="connsiteX5" fmla="*/ 1276350 w 3835400"/>
              <a:gd name="connsiteY5" fmla="*/ 1924050 h 2571820"/>
              <a:gd name="connsiteX6" fmla="*/ 1600200 w 3835400"/>
              <a:gd name="connsiteY6" fmla="*/ 2343150 h 2571820"/>
              <a:gd name="connsiteX7" fmla="*/ 1917700 w 3835400"/>
              <a:gd name="connsiteY7" fmla="*/ 2571750 h 2571820"/>
              <a:gd name="connsiteX8" fmla="*/ 2235200 w 3835400"/>
              <a:gd name="connsiteY8" fmla="*/ 2362200 h 2571820"/>
              <a:gd name="connsiteX9" fmla="*/ 2559050 w 3835400"/>
              <a:gd name="connsiteY9" fmla="*/ 1924050 h 2571820"/>
              <a:gd name="connsiteX10" fmla="*/ 2876550 w 3835400"/>
              <a:gd name="connsiteY10" fmla="*/ 1282700 h 2571820"/>
              <a:gd name="connsiteX11" fmla="*/ 3206750 w 3835400"/>
              <a:gd name="connsiteY11" fmla="*/ 641350 h 2571820"/>
              <a:gd name="connsiteX12" fmla="*/ 3517900 w 3835400"/>
              <a:gd name="connsiteY12" fmla="*/ 190500 h 2571820"/>
              <a:gd name="connsiteX13" fmla="*/ 3835400 w 3835400"/>
              <a:gd name="connsiteY13" fmla="*/ 0 h 2571820"/>
              <a:gd name="connsiteX0" fmla="*/ 0 w 4309144"/>
              <a:gd name="connsiteY0" fmla="*/ 318300 h 2571820"/>
              <a:gd name="connsiteX1" fmla="*/ 600187 w 4309144"/>
              <a:gd name="connsiteY1" fmla="*/ 34143 h 2571820"/>
              <a:gd name="connsiteX2" fmla="*/ 791244 w 4309144"/>
              <a:gd name="connsiteY2" fmla="*/ 190500 h 2571820"/>
              <a:gd name="connsiteX3" fmla="*/ 1108744 w 4309144"/>
              <a:gd name="connsiteY3" fmla="*/ 641350 h 2571820"/>
              <a:gd name="connsiteX4" fmla="*/ 1432594 w 4309144"/>
              <a:gd name="connsiteY4" fmla="*/ 1276350 h 2571820"/>
              <a:gd name="connsiteX5" fmla="*/ 1750094 w 4309144"/>
              <a:gd name="connsiteY5" fmla="*/ 1924050 h 2571820"/>
              <a:gd name="connsiteX6" fmla="*/ 2073944 w 4309144"/>
              <a:gd name="connsiteY6" fmla="*/ 2343150 h 2571820"/>
              <a:gd name="connsiteX7" fmla="*/ 2391444 w 4309144"/>
              <a:gd name="connsiteY7" fmla="*/ 2571750 h 2571820"/>
              <a:gd name="connsiteX8" fmla="*/ 2708944 w 4309144"/>
              <a:gd name="connsiteY8" fmla="*/ 2362200 h 2571820"/>
              <a:gd name="connsiteX9" fmla="*/ 3032794 w 4309144"/>
              <a:gd name="connsiteY9" fmla="*/ 1924050 h 2571820"/>
              <a:gd name="connsiteX10" fmla="*/ 3350294 w 4309144"/>
              <a:gd name="connsiteY10" fmla="*/ 1282700 h 2571820"/>
              <a:gd name="connsiteX11" fmla="*/ 3680494 w 4309144"/>
              <a:gd name="connsiteY11" fmla="*/ 641350 h 2571820"/>
              <a:gd name="connsiteX12" fmla="*/ 3991644 w 4309144"/>
              <a:gd name="connsiteY12" fmla="*/ 190500 h 2571820"/>
              <a:gd name="connsiteX13" fmla="*/ 4309144 w 4309144"/>
              <a:gd name="connsiteY13" fmla="*/ 0 h 2571820"/>
              <a:gd name="connsiteX0" fmla="*/ 0 w 4309144"/>
              <a:gd name="connsiteY0" fmla="*/ 318300 h 2571820"/>
              <a:gd name="connsiteX1" fmla="*/ 521229 w 4309144"/>
              <a:gd name="connsiteY1" fmla="*/ 24196 h 2571820"/>
              <a:gd name="connsiteX2" fmla="*/ 791244 w 4309144"/>
              <a:gd name="connsiteY2" fmla="*/ 190500 h 2571820"/>
              <a:gd name="connsiteX3" fmla="*/ 1108744 w 4309144"/>
              <a:gd name="connsiteY3" fmla="*/ 641350 h 2571820"/>
              <a:gd name="connsiteX4" fmla="*/ 1432594 w 4309144"/>
              <a:gd name="connsiteY4" fmla="*/ 1276350 h 2571820"/>
              <a:gd name="connsiteX5" fmla="*/ 1750094 w 4309144"/>
              <a:gd name="connsiteY5" fmla="*/ 1924050 h 2571820"/>
              <a:gd name="connsiteX6" fmla="*/ 2073944 w 4309144"/>
              <a:gd name="connsiteY6" fmla="*/ 2343150 h 2571820"/>
              <a:gd name="connsiteX7" fmla="*/ 2391444 w 4309144"/>
              <a:gd name="connsiteY7" fmla="*/ 2571750 h 2571820"/>
              <a:gd name="connsiteX8" fmla="*/ 2708944 w 4309144"/>
              <a:gd name="connsiteY8" fmla="*/ 2362200 h 2571820"/>
              <a:gd name="connsiteX9" fmla="*/ 3032794 w 4309144"/>
              <a:gd name="connsiteY9" fmla="*/ 1924050 h 2571820"/>
              <a:gd name="connsiteX10" fmla="*/ 3350294 w 4309144"/>
              <a:gd name="connsiteY10" fmla="*/ 1282700 h 2571820"/>
              <a:gd name="connsiteX11" fmla="*/ 3680494 w 4309144"/>
              <a:gd name="connsiteY11" fmla="*/ 641350 h 2571820"/>
              <a:gd name="connsiteX12" fmla="*/ 3991644 w 4309144"/>
              <a:gd name="connsiteY12" fmla="*/ 190500 h 2571820"/>
              <a:gd name="connsiteX13" fmla="*/ 4309144 w 4309144"/>
              <a:gd name="connsiteY13" fmla="*/ 0 h 2571820"/>
              <a:gd name="connsiteX0" fmla="*/ 0 w 4309144"/>
              <a:gd name="connsiteY0" fmla="*/ 318300 h 2571820"/>
              <a:gd name="connsiteX1" fmla="*/ 225138 w 4309144"/>
              <a:gd name="connsiteY1" fmla="*/ 133611 h 2571820"/>
              <a:gd name="connsiteX2" fmla="*/ 521229 w 4309144"/>
              <a:gd name="connsiteY2" fmla="*/ 24196 h 2571820"/>
              <a:gd name="connsiteX3" fmla="*/ 791244 w 4309144"/>
              <a:gd name="connsiteY3" fmla="*/ 190500 h 2571820"/>
              <a:gd name="connsiteX4" fmla="*/ 1108744 w 4309144"/>
              <a:gd name="connsiteY4" fmla="*/ 641350 h 2571820"/>
              <a:gd name="connsiteX5" fmla="*/ 1432594 w 4309144"/>
              <a:gd name="connsiteY5" fmla="*/ 1276350 h 2571820"/>
              <a:gd name="connsiteX6" fmla="*/ 1750094 w 4309144"/>
              <a:gd name="connsiteY6" fmla="*/ 1924050 h 2571820"/>
              <a:gd name="connsiteX7" fmla="*/ 2073944 w 4309144"/>
              <a:gd name="connsiteY7" fmla="*/ 2343150 h 2571820"/>
              <a:gd name="connsiteX8" fmla="*/ 2391444 w 4309144"/>
              <a:gd name="connsiteY8" fmla="*/ 2571750 h 2571820"/>
              <a:gd name="connsiteX9" fmla="*/ 2708944 w 4309144"/>
              <a:gd name="connsiteY9" fmla="*/ 2362200 h 2571820"/>
              <a:gd name="connsiteX10" fmla="*/ 3032794 w 4309144"/>
              <a:gd name="connsiteY10" fmla="*/ 1924050 h 2571820"/>
              <a:gd name="connsiteX11" fmla="*/ 3350294 w 4309144"/>
              <a:gd name="connsiteY11" fmla="*/ 1282700 h 2571820"/>
              <a:gd name="connsiteX12" fmla="*/ 3680494 w 4309144"/>
              <a:gd name="connsiteY12" fmla="*/ 641350 h 2571820"/>
              <a:gd name="connsiteX13" fmla="*/ 3991644 w 4309144"/>
              <a:gd name="connsiteY13" fmla="*/ 190500 h 2571820"/>
              <a:gd name="connsiteX14" fmla="*/ 4309144 w 4309144"/>
              <a:gd name="connsiteY14" fmla="*/ 0 h 2571820"/>
              <a:gd name="connsiteX0" fmla="*/ 0 w 4289405"/>
              <a:gd name="connsiteY0" fmla="*/ 308353 h 2571820"/>
              <a:gd name="connsiteX1" fmla="*/ 205399 w 4289405"/>
              <a:gd name="connsiteY1" fmla="*/ 133611 h 2571820"/>
              <a:gd name="connsiteX2" fmla="*/ 501490 w 4289405"/>
              <a:gd name="connsiteY2" fmla="*/ 24196 h 2571820"/>
              <a:gd name="connsiteX3" fmla="*/ 771505 w 4289405"/>
              <a:gd name="connsiteY3" fmla="*/ 190500 h 2571820"/>
              <a:gd name="connsiteX4" fmla="*/ 1089005 w 4289405"/>
              <a:gd name="connsiteY4" fmla="*/ 641350 h 2571820"/>
              <a:gd name="connsiteX5" fmla="*/ 1412855 w 4289405"/>
              <a:gd name="connsiteY5" fmla="*/ 1276350 h 2571820"/>
              <a:gd name="connsiteX6" fmla="*/ 1730355 w 4289405"/>
              <a:gd name="connsiteY6" fmla="*/ 1924050 h 2571820"/>
              <a:gd name="connsiteX7" fmla="*/ 2054205 w 4289405"/>
              <a:gd name="connsiteY7" fmla="*/ 2343150 h 2571820"/>
              <a:gd name="connsiteX8" fmla="*/ 2371705 w 4289405"/>
              <a:gd name="connsiteY8" fmla="*/ 2571750 h 2571820"/>
              <a:gd name="connsiteX9" fmla="*/ 2689205 w 4289405"/>
              <a:gd name="connsiteY9" fmla="*/ 2362200 h 2571820"/>
              <a:gd name="connsiteX10" fmla="*/ 3013055 w 4289405"/>
              <a:gd name="connsiteY10" fmla="*/ 1924050 h 2571820"/>
              <a:gd name="connsiteX11" fmla="*/ 3330555 w 4289405"/>
              <a:gd name="connsiteY11" fmla="*/ 1282700 h 2571820"/>
              <a:gd name="connsiteX12" fmla="*/ 3660755 w 4289405"/>
              <a:gd name="connsiteY12" fmla="*/ 641350 h 2571820"/>
              <a:gd name="connsiteX13" fmla="*/ 3971905 w 4289405"/>
              <a:gd name="connsiteY13" fmla="*/ 190500 h 2571820"/>
              <a:gd name="connsiteX14" fmla="*/ 4289405 w 4289405"/>
              <a:gd name="connsiteY14" fmla="*/ 0 h 2571820"/>
              <a:gd name="connsiteX0" fmla="*/ 0 w 4289405"/>
              <a:gd name="connsiteY0" fmla="*/ 308353 h 2571820"/>
              <a:gd name="connsiteX1" fmla="*/ 116572 w 4289405"/>
              <a:gd name="connsiteY1" fmla="*/ 193291 h 2571820"/>
              <a:gd name="connsiteX2" fmla="*/ 501490 w 4289405"/>
              <a:gd name="connsiteY2" fmla="*/ 24196 h 2571820"/>
              <a:gd name="connsiteX3" fmla="*/ 771505 w 4289405"/>
              <a:gd name="connsiteY3" fmla="*/ 190500 h 2571820"/>
              <a:gd name="connsiteX4" fmla="*/ 1089005 w 4289405"/>
              <a:gd name="connsiteY4" fmla="*/ 641350 h 2571820"/>
              <a:gd name="connsiteX5" fmla="*/ 1412855 w 4289405"/>
              <a:gd name="connsiteY5" fmla="*/ 1276350 h 2571820"/>
              <a:gd name="connsiteX6" fmla="*/ 1730355 w 4289405"/>
              <a:gd name="connsiteY6" fmla="*/ 1924050 h 2571820"/>
              <a:gd name="connsiteX7" fmla="*/ 2054205 w 4289405"/>
              <a:gd name="connsiteY7" fmla="*/ 2343150 h 2571820"/>
              <a:gd name="connsiteX8" fmla="*/ 2371705 w 4289405"/>
              <a:gd name="connsiteY8" fmla="*/ 2571750 h 2571820"/>
              <a:gd name="connsiteX9" fmla="*/ 2689205 w 4289405"/>
              <a:gd name="connsiteY9" fmla="*/ 2362200 h 2571820"/>
              <a:gd name="connsiteX10" fmla="*/ 3013055 w 4289405"/>
              <a:gd name="connsiteY10" fmla="*/ 1924050 h 2571820"/>
              <a:gd name="connsiteX11" fmla="*/ 3330555 w 4289405"/>
              <a:gd name="connsiteY11" fmla="*/ 1282700 h 2571820"/>
              <a:gd name="connsiteX12" fmla="*/ 3660755 w 4289405"/>
              <a:gd name="connsiteY12" fmla="*/ 641350 h 2571820"/>
              <a:gd name="connsiteX13" fmla="*/ 3971905 w 4289405"/>
              <a:gd name="connsiteY13" fmla="*/ 190500 h 2571820"/>
              <a:gd name="connsiteX14" fmla="*/ 4289405 w 4289405"/>
              <a:gd name="connsiteY14" fmla="*/ 0 h 2571820"/>
              <a:gd name="connsiteX0" fmla="*/ 0 w 4348624"/>
              <a:gd name="connsiteY0" fmla="*/ 417768 h 2571820"/>
              <a:gd name="connsiteX1" fmla="*/ 175791 w 4348624"/>
              <a:gd name="connsiteY1" fmla="*/ 193291 h 2571820"/>
              <a:gd name="connsiteX2" fmla="*/ 560709 w 4348624"/>
              <a:gd name="connsiteY2" fmla="*/ 24196 h 2571820"/>
              <a:gd name="connsiteX3" fmla="*/ 830724 w 4348624"/>
              <a:gd name="connsiteY3" fmla="*/ 190500 h 2571820"/>
              <a:gd name="connsiteX4" fmla="*/ 1148224 w 4348624"/>
              <a:gd name="connsiteY4" fmla="*/ 641350 h 2571820"/>
              <a:gd name="connsiteX5" fmla="*/ 1472074 w 4348624"/>
              <a:gd name="connsiteY5" fmla="*/ 1276350 h 2571820"/>
              <a:gd name="connsiteX6" fmla="*/ 1789574 w 4348624"/>
              <a:gd name="connsiteY6" fmla="*/ 1924050 h 2571820"/>
              <a:gd name="connsiteX7" fmla="*/ 2113424 w 4348624"/>
              <a:gd name="connsiteY7" fmla="*/ 2343150 h 2571820"/>
              <a:gd name="connsiteX8" fmla="*/ 2430924 w 4348624"/>
              <a:gd name="connsiteY8" fmla="*/ 2571750 h 2571820"/>
              <a:gd name="connsiteX9" fmla="*/ 2748424 w 4348624"/>
              <a:gd name="connsiteY9" fmla="*/ 2362200 h 2571820"/>
              <a:gd name="connsiteX10" fmla="*/ 3072274 w 4348624"/>
              <a:gd name="connsiteY10" fmla="*/ 1924050 h 2571820"/>
              <a:gd name="connsiteX11" fmla="*/ 3389774 w 4348624"/>
              <a:gd name="connsiteY11" fmla="*/ 1282700 h 2571820"/>
              <a:gd name="connsiteX12" fmla="*/ 3719974 w 4348624"/>
              <a:gd name="connsiteY12" fmla="*/ 641350 h 2571820"/>
              <a:gd name="connsiteX13" fmla="*/ 4031124 w 4348624"/>
              <a:gd name="connsiteY13" fmla="*/ 190500 h 2571820"/>
              <a:gd name="connsiteX14" fmla="*/ 4348624 w 4348624"/>
              <a:gd name="connsiteY14" fmla="*/ 0 h 2571820"/>
              <a:gd name="connsiteX0" fmla="*/ 0 w 4348624"/>
              <a:gd name="connsiteY0" fmla="*/ 417768 h 2571820"/>
              <a:gd name="connsiteX1" fmla="*/ 175791 w 4348624"/>
              <a:gd name="connsiteY1" fmla="*/ 193291 h 2571820"/>
              <a:gd name="connsiteX2" fmla="*/ 560709 w 4348624"/>
              <a:gd name="connsiteY2" fmla="*/ 24196 h 2571820"/>
              <a:gd name="connsiteX3" fmla="*/ 830724 w 4348624"/>
              <a:gd name="connsiteY3" fmla="*/ 190500 h 2571820"/>
              <a:gd name="connsiteX4" fmla="*/ 1148224 w 4348624"/>
              <a:gd name="connsiteY4" fmla="*/ 641350 h 2571820"/>
              <a:gd name="connsiteX5" fmla="*/ 1472074 w 4348624"/>
              <a:gd name="connsiteY5" fmla="*/ 1276350 h 2571820"/>
              <a:gd name="connsiteX6" fmla="*/ 1789574 w 4348624"/>
              <a:gd name="connsiteY6" fmla="*/ 1924050 h 2571820"/>
              <a:gd name="connsiteX7" fmla="*/ 2113424 w 4348624"/>
              <a:gd name="connsiteY7" fmla="*/ 2343150 h 2571820"/>
              <a:gd name="connsiteX8" fmla="*/ 2430924 w 4348624"/>
              <a:gd name="connsiteY8" fmla="*/ 2571750 h 2571820"/>
              <a:gd name="connsiteX9" fmla="*/ 2748424 w 4348624"/>
              <a:gd name="connsiteY9" fmla="*/ 2362200 h 2571820"/>
              <a:gd name="connsiteX10" fmla="*/ 3072274 w 4348624"/>
              <a:gd name="connsiteY10" fmla="*/ 1924050 h 2571820"/>
              <a:gd name="connsiteX11" fmla="*/ 3389774 w 4348624"/>
              <a:gd name="connsiteY11" fmla="*/ 1282700 h 2571820"/>
              <a:gd name="connsiteX12" fmla="*/ 3719974 w 4348624"/>
              <a:gd name="connsiteY12" fmla="*/ 641350 h 2571820"/>
              <a:gd name="connsiteX13" fmla="*/ 4031124 w 4348624"/>
              <a:gd name="connsiteY13" fmla="*/ 190500 h 2571820"/>
              <a:gd name="connsiteX14" fmla="*/ 4348624 w 4348624"/>
              <a:gd name="connsiteY14" fmla="*/ 0 h 2571820"/>
              <a:gd name="connsiteX0" fmla="*/ 0 w 4348624"/>
              <a:gd name="connsiteY0" fmla="*/ 417768 h 2571820"/>
              <a:gd name="connsiteX1" fmla="*/ 175791 w 4348624"/>
              <a:gd name="connsiteY1" fmla="*/ 193291 h 2571820"/>
              <a:gd name="connsiteX2" fmla="*/ 560709 w 4348624"/>
              <a:gd name="connsiteY2" fmla="*/ 24196 h 2571820"/>
              <a:gd name="connsiteX3" fmla="*/ 830724 w 4348624"/>
              <a:gd name="connsiteY3" fmla="*/ 190500 h 2571820"/>
              <a:gd name="connsiteX4" fmla="*/ 1148224 w 4348624"/>
              <a:gd name="connsiteY4" fmla="*/ 641350 h 2571820"/>
              <a:gd name="connsiteX5" fmla="*/ 1472074 w 4348624"/>
              <a:gd name="connsiteY5" fmla="*/ 1276350 h 2571820"/>
              <a:gd name="connsiteX6" fmla="*/ 1789574 w 4348624"/>
              <a:gd name="connsiteY6" fmla="*/ 1924050 h 2571820"/>
              <a:gd name="connsiteX7" fmla="*/ 2113424 w 4348624"/>
              <a:gd name="connsiteY7" fmla="*/ 2343150 h 2571820"/>
              <a:gd name="connsiteX8" fmla="*/ 2430924 w 4348624"/>
              <a:gd name="connsiteY8" fmla="*/ 2571750 h 2571820"/>
              <a:gd name="connsiteX9" fmla="*/ 2748424 w 4348624"/>
              <a:gd name="connsiteY9" fmla="*/ 2362200 h 2571820"/>
              <a:gd name="connsiteX10" fmla="*/ 3072274 w 4348624"/>
              <a:gd name="connsiteY10" fmla="*/ 1924050 h 2571820"/>
              <a:gd name="connsiteX11" fmla="*/ 3389774 w 4348624"/>
              <a:gd name="connsiteY11" fmla="*/ 1282700 h 2571820"/>
              <a:gd name="connsiteX12" fmla="*/ 3719974 w 4348624"/>
              <a:gd name="connsiteY12" fmla="*/ 641350 h 2571820"/>
              <a:gd name="connsiteX13" fmla="*/ 4031124 w 4348624"/>
              <a:gd name="connsiteY13" fmla="*/ 190500 h 2571820"/>
              <a:gd name="connsiteX14" fmla="*/ 4348624 w 4348624"/>
              <a:gd name="connsiteY14" fmla="*/ 0 h 2571820"/>
              <a:gd name="connsiteX0" fmla="*/ 0 w 4348624"/>
              <a:gd name="connsiteY0" fmla="*/ 417768 h 2571820"/>
              <a:gd name="connsiteX1" fmla="*/ 175791 w 4348624"/>
              <a:gd name="connsiteY1" fmla="*/ 193291 h 2571820"/>
              <a:gd name="connsiteX2" fmla="*/ 560709 w 4348624"/>
              <a:gd name="connsiteY2" fmla="*/ 24196 h 2571820"/>
              <a:gd name="connsiteX3" fmla="*/ 830724 w 4348624"/>
              <a:gd name="connsiteY3" fmla="*/ 190500 h 2571820"/>
              <a:gd name="connsiteX4" fmla="*/ 1148224 w 4348624"/>
              <a:gd name="connsiteY4" fmla="*/ 641350 h 2571820"/>
              <a:gd name="connsiteX5" fmla="*/ 1472074 w 4348624"/>
              <a:gd name="connsiteY5" fmla="*/ 1276350 h 2571820"/>
              <a:gd name="connsiteX6" fmla="*/ 1789574 w 4348624"/>
              <a:gd name="connsiteY6" fmla="*/ 1924050 h 2571820"/>
              <a:gd name="connsiteX7" fmla="*/ 2113424 w 4348624"/>
              <a:gd name="connsiteY7" fmla="*/ 2343150 h 2571820"/>
              <a:gd name="connsiteX8" fmla="*/ 2430924 w 4348624"/>
              <a:gd name="connsiteY8" fmla="*/ 2571750 h 2571820"/>
              <a:gd name="connsiteX9" fmla="*/ 2748424 w 4348624"/>
              <a:gd name="connsiteY9" fmla="*/ 2362200 h 2571820"/>
              <a:gd name="connsiteX10" fmla="*/ 3072274 w 4348624"/>
              <a:gd name="connsiteY10" fmla="*/ 1924050 h 2571820"/>
              <a:gd name="connsiteX11" fmla="*/ 3389774 w 4348624"/>
              <a:gd name="connsiteY11" fmla="*/ 1282700 h 2571820"/>
              <a:gd name="connsiteX12" fmla="*/ 3719974 w 4348624"/>
              <a:gd name="connsiteY12" fmla="*/ 641350 h 2571820"/>
              <a:gd name="connsiteX13" fmla="*/ 4031124 w 4348624"/>
              <a:gd name="connsiteY13" fmla="*/ 190500 h 2571820"/>
              <a:gd name="connsiteX14" fmla="*/ 4348624 w 4348624"/>
              <a:gd name="connsiteY14" fmla="*/ 0 h 2571820"/>
              <a:gd name="connsiteX0" fmla="*/ 0 w 4348624"/>
              <a:gd name="connsiteY0" fmla="*/ 417768 h 2571820"/>
              <a:gd name="connsiteX1" fmla="*/ 313968 w 4348624"/>
              <a:gd name="connsiteY1" fmla="*/ 63983 h 2571820"/>
              <a:gd name="connsiteX2" fmla="*/ 560709 w 4348624"/>
              <a:gd name="connsiteY2" fmla="*/ 24196 h 2571820"/>
              <a:gd name="connsiteX3" fmla="*/ 830724 w 4348624"/>
              <a:gd name="connsiteY3" fmla="*/ 190500 h 2571820"/>
              <a:gd name="connsiteX4" fmla="*/ 1148224 w 4348624"/>
              <a:gd name="connsiteY4" fmla="*/ 641350 h 2571820"/>
              <a:gd name="connsiteX5" fmla="*/ 1472074 w 4348624"/>
              <a:gd name="connsiteY5" fmla="*/ 1276350 h 2571820"/>
              <a:gd name="connsiteX6" fmla="*/ 1789574 w 4348624"/>
              <a:gd name="connsiteY6" fmla="*/ 1924050 h 2571820"/>
              <a:gd name="connsiteX7" fmla="*/ 2113424 w 4348624"/>
              <a:gd name="connsiteY7" fmla="*/ 2343150 h 2571820"/>
              <a:gd name="connsiteX8" fmla="*/ 2430924 w 4348624"/>
              <a:gd name="connsiteY8" fmla="*/ 2571750 h 2571820"/>
              <a:gd name="connsiteX9" fmla="*/ 2748424 w 4348624"/>
              <a:gd name="connsiteY9" fmla="*/ 2362200 h 2571820"/>
              <a:gd name="connsiteX10" fmla="*/ 3072274 w 4348624"/>
              <a:gd name="connsiteY10" fmla="*/ 1924050 h 2571820"/>
              <a:gd name="connsiteX11" fmla="*/ 3389774 w 4348624"/>
              <a:gd name="connsiteY11" fmla="*/ 1282700 h 2571820"/>
              <a:gd name="connsiteX12" fmla="*/ 3719974 w 4348624"/>
              <a:gd name="connsiteY12" fmla="*/ 641350 h 2571820"/>
              <a:gd name="connsiteX13" fmla="*/ 4031124 w 4348624"/>
              <a:gd name="connsiteY13" fmla="*/ 190500 h 2571820"/>
              <a:gd name="connsiteX14" fmla="*/ 4348624 w 4348624"/>
              <a:gd name="connsiteY14" fmla="*/ 0 h 2571820"/>
              <a:gd name="connsiteX0" fmla="*/ 0 w 4259796"/>
              <a:gd name="connsiteY0" fmla="*/ 278513 h 2571820"/>
              <a:gd name="connsiteX1" fmla="*/ 225140 w 4259796"/>
              <a:gd name="connsiteY1" fmla="*/ 63983 h 2571820"/>
              <a:gd name="connsiteX2" fmla="*/ 471881 w 4259796"/>
              <a:gd name="connsiteY2" fmla="*/ 24196 h 2571820"/>
              <a:gd name="connsiteX3" fmla="*/ 741896 w 4259796"/>
              <a:gd name="connsiteY3" fmla="*/ 190500 h 2571820"/>
              <a:gd name="connsiteX4" fmla="*/ 1059396 w 4259796"/>
              <a:gd name="connsiteY4" fmla="*/ 641350 h 2571820"/>
              <a:gd name="connsiteX5" fmla="*/ 1383246 w 4259796"/>
              <a:gd name="connsiteY5" fmla="*/ 1276350 h 2571820"/>
              <a:gd name="connsiteX6" fmla="*/ 1700746 w 4259796"/>
              <a:gd name="connsiteY6" fmla="*/ 1924050 h 2571820"/>
              <a:gd name="connsiteX7" fmla="*/ 2024596 w 4259796"/>
              <a:gd name="connsiteY7" fmla="*/ 2343150 h 2571820"/>
              <a:gd name="connsiteX8" fmla="*/ 2342096 w 4259796"/>
              <a:gd name="connsiteY8" fmla="*/ 2571750 h 2571820"/>
              <a:gd name="connsiteX9" fmla="*/ 2659596 w 4259796"/>
              <a:gd name="connsiteY9" fmla="*/ 2362200 h 2571820"/>
              <a:gd name="connsiteX10" fmla="*/ 2983446 w 4259796"/>
              <a:gd name="connsiteY10" fmla="*/ 1924050 h 2571820"/>
              <a:gd name="connsiteX11" fmla="*/ 3300946 w 4259796"/>
              <a:gd name="connsiteY11" fmla="*/ 1282700 h 2571820"/>
              <a:gd name="connsiteX12" fmla="*/ 3631146 w 4259796"/>
              <a:gd name="connsiteY12" fmla="*/ 641350 h 2571820"/>
              <a:gd name="connsiteX13" fmla="*/ 3942296 w 4259796"/>
              <a:gd name="connsiteY13" fmla="*/ 190500 h 2571820"/>
              <a:gd name="connsiteX14" fmla="*/ 4259796 w 4259796"/>
              <a:gd name="connsiteY14" fmla="*/ 0 h 2571820"/>
              <a:gd name="connsiteX0" fmla="*/ 0 w 4259796"/>
              <a:gd name="connsiteY0" fmla="*/ 278513 h 2571820"/>
              <a:gd name="connsiteX1" fmla="*/ 225140 w 4259796"/>
              <a:gd name="connsiteY1" fmla="*/ 63983 h 2571820"/>
              <a:gd name="connsiteX2" fmla="*/ 440015 w 4259796"/>
              <a:gd name="connsiteY2" fmla="*/ 12153 h 2571820"/>
              <a:gd name="connsiteX3" fmla="*/ 741896 w 4259796"/>
              <a:gd name="connsiteY3" fmla="*/ 190500 h 2571820"/>
              <a:gd name="connsiteX4" fmla="*/ 1059396 w 4259796"/>
              <a:gd name="connsiteY4" fmla="*/ 641350 h 2571820"/>
              <a:gd name="connsiteX5" fmla="*/ 1383246 w 4259796"/>
              <a:gd name="connsiteY5" fmla="*/ 1276350 h 2571820"/>
              <a:gd name="connsiteX6" fmla="*/ 1700746 w 4259796"/>
              <a:gd name="connsiteY6" fmla="*/ 1924050 h 2571820"/>
              <a:gd name="connsiteX7" fmla="*/ 2024596 w 4259796"/>
              <a:gd name="connsiteY7" fmla="*/ 2343150 h 2571820"/>
              <a:gd name="connsiteX8" fmla="*/ 2342096 w 4259796"/>
              <a:gd name="connsiteY8" fmla="*/ 2571750 h 2571820"/>
              <a:gd name="connsiteX9" fmla="*/ 2659596 w 4259796"/>
              <a:gd name="connsiteY9" fmla="*/ 2362200 h 2571820"/>
              <a:gd name="connsiteX10" fmla="*/ 2983446 w 4259796"/>
              <a:gd name="connsiteY10" fmla="*/ 1924050 h 2571820"/>
              <a:gd name="connsiteX11" fmla="*/ 3300946 w 4259796"/>
              <a:gd name="connsiteY11" fmla="*/ 1282700 h 2571820"/>
              <a:gd name="connsiteX12" fmla="*/ 3631146 w 4259796"/>
              <a:gd name="connsiteY12" fmla="*/ 641350 h 2571820"/>
              <a:gd name="connsiteX13" fmla="*/ 3942296 w 4259796"/>
              <a:gd name="connsiteY13" fmla="*/ 190500 h 2571820"/>
              <a:gd name="connsiteX14" fmla="*/ 4259796 w 4259796"/>
              <a:gd name="connsiteY14" fmla="*/ 0 h 2571820"/>
              <a:gd name="connsiteX0" fmla="*/ 0 w 4259796"/>
              <a:gd name="connsiteY0" fmla="*/ 278513 h 2571820"/>
              <a:gd name="connsiteX1" fmla="*/ 209207 w 4259796"/>
              <a:gd name="connsiteY1" fmla="*/ 80040 h 2571820"/>
              <a:gd name="connsiteX2" fmla="*/ 440015 w 4259796"/>
              <a:gd name="connsiteY2" fmla="*/ 12153 h 2571820"/>
              <a:gd name="connsiteX3" fmla="*/ 741896 w 4259796"/>
              <a:gd name="connsiteY3" fmla="*/ 190500 h 2571820"/>
              <a:gd name="connsiteX4" fmla="*/ 1059396 w 4259796"/>
              <a:gd name="connsiteY4" fmla="*/ 641350 h 2571820"/>
              <a:gd name="connsiteX5" fmla="*/ 1383246 w 4259796"/>
              <a:gd name="connsiteY5" fmla="*/ 1276350 h 2571820"/>
              <a:gd name="connsiteX6" fmla="*/ 1700746 w 4259796"/>
              <a:gd name="connsiteY6" fmla="*/ 1924050 h 2571820"/>
              <a:gd name="connsiteX7" fmla="*/ 2024596 w 4259796"/>
              <a:gd name="connsiteY7" fmla="*/ 2343150 h 2571820"/>
              <a:gd name="connsiteX8" fmla="*/ 2342096 w 4259796"/>
              <a:gd name="connsiteY8" fmla="*/ 2571750 h 2571820"/>
              <a:gd name="connsiteX9" fmla="*/ 2659596 w 4259796"/>
              <a:gd name="connsiteY9" fmla="*/ 2362200 h 2571820"/>
              <a:gd name="connsiteX10" fmla="*/ 2983446 w 4259796"/>
              <a:gd name="connsiteY10" fmla="*/ 1924050 h 2571820"/>
              <a:gd name="connsiteX11" fmla="*/ 3300946 w 4259796"/>
              <a:gd name="connsiteY11" fmla="*/ 1282700 h 2571820"/>
              <a:gd name="connsiteX12" fmla="*/ 3631146 w 4259796"/>
              <a:gd name="connsiteY12" fmla="*/ 641350 h 2571820"/>
              <a:gd name="connsiteX13" fmla="*/ 3942296 w 4259796"/>
              <a:gd name="connsiteY13" fmla="*/ 190500 h 2571820"/>
              <a:gd name="connsiteX14" fmla="*/ 4259796 w 4259796"/>
              <a:gd name="connsiteY14" fmla="*/ 0 h 2571820"/>
              <a:gd name="connsiteX0" fmla="*/ 0 w 4259796"/>
              <a:gd name="connsiteY0" fmla="*/ 278513 h 2571820"/>
              <a:gd name="connsiteX1" fmla="*/ 209207 w 4259796"/>
              <a:gd name="connsiteY1" fmla="*/ 80040 h 2571820"/>
              <a:gd name="connsiteX2" fmla="*/ 440015 w 4259796"/>
              <a:gd name="connsiteY2" fmla="*/ 12153 h 2571820"/>
              <a:gd name="connsiteX3" fmla="*/ 741896 w 4259796"/>
              <a:gd name="connsiteY3" fmla="*/ 190500 h 2571820"/>
              <a:gd name="connsiteX4" fmla="*/ 1059396 w 4259796"/>
              <a:gd name="connsiteY4" fmla="*/ 641350 h 2571820"/>
              <a:gd name="connsiteX5" fmla="*/ 1383246 w 4259796"/>
              <a:gd name="connsiteY5" fmla="*/ 1276350 h 2571820"/>
              <a:gd name="connsiteX6" fmla="*/ 1700746 w 4259796"/>
              <a:gd name="connsiteY6" fmla="*/ 1924050 h 2571820"/>
              <a:gd name="connsiteX7" fmla="*/ 2024596 w 4259796"/>
              <a:gd name="connsiteY7" fmla="*/ 2343150 h 2571820"/>
              <a:gd name="connsiteX8" fmla="*/ 2342096 w 4259796"/>
              <a:gd name="connsiteY8" fmla="*/ 2571750 h 2571820"/>
              <a:gd name="connsiteX9" fmla="*/ 2659596 w 4259796"/>
              <a:gd name="connsiteY9" fmla="*/ 2362200 h 2571820"/>
              <a:gd name="connsiteX10" fmla="*/ 2983446 w 4259796"/>
              <a:gd name="connsiteY10" fmla="*/ 1924050 h 2571820"/>
              <a:gd name="connsiteX11" fmla="*/ 3300946 w 4259796"/>
              <a:gd name="connsiteY11" fmla="*/ 1282700 h 2571820"/>
              <a:gd name="connsiteX12" fmla="*/ 3631146 w 4259796"/>
              <a:gd name="connsiteY12" fmla="*/ 641350 h 2571820"/>
              <a:gd name="connsiteX13" fmla="*/ 3942296 w 4259796"/>
              <a:gd name="connsiteY13" fmla="*/ 190500 h 2571820"/>
              <a:gd name="connsiteX14" fmla="*/ 4259796 w 4259796"/>
              <a:gd name="connsiteY14" fmla="*/ 0 h 2571820"/>
              <a:gd name="connsiteX0" fmla="*/ 0 w 4259796"/>
              <a:gd name="connsiteY0" fmla="*/ 278513 h 2571820"/>
              <a:gd name="connsiteX1" fmla="*/ 209207 w 4259796"/>
              <a:gd name="connsiteY1" fmla="*/ 80040 h 2571820"/>
              <a:gd name="connsiteX2" fmla="*/ 440015 w 4259796"/>
              <a:gd name="connsiteY2" fmla="*/ 12153 h 2571820"/>
              <a:gd name="connsiteX3" fmla="*/ 741896 w 4259796"/>
              <a:gd name="connsiteY3" fmla="*/ 190500 h 2571820"/>
              <a:gd name="connsiteX4" fmla="*/ 1059396 w 4259796"/>
              <a:gd name="connsiteY4" fmla="*/ 641350 h 2571820"/>
              <a:gd name="connsiteX5" fmla="*/ 1383246 w 4259796"/>
              <a:gd name="connsiteY5" fmla="*/ 1276350 h 2571820"/>
              <a:gd name="connsiteX6" fmla="*/ 1700746 w 4259796"/>
              <a:gd name="connsiteY6" fmla="*/ 1924050 h 2571820"/>
              <a:gd name="connsiteX7" fmla="*/ 2024596 w 4259796"/>
              <a:gd name="connsiteY7" fmla="*/ 2343150 h 2571820"/>
              <a:gd name="connsiteX8" fmla="*/ 2342096 w 4259796"/>
              <a:gd name="connsiteY8" fmla="*/ 2571750 h 2571820"/>
              <a:gd name="connsiteX9" fmla="*/ 2659596 w 4259796"/>
              <a:gd name="connsiteY9" fmla="*/ 2362200 h 2571820"/>
              <a:gd name="connsiteX10" fmla="*/ 2983446 w 4259796"/>
              <a:gd name="connsiteY10" fmla="*/ 1924050 h 2571820"/>
              <a:gd name="connsiteX11" fmla="*/ 3300946 w 4259796"/>
              <a:gd name="connsiteY11" fmla="*/ 1282700 h 2571820"/>
              <a:gd name="connsiteX12" fmla="*/ 3631146 w 4259796"/>
              <a:gd name="connsiteY12" fmla="*/ 641350 h 2571820"/>
              <a:gd name="connsiteX13" fmla="*/ 3942296 w 4259796"/>
              <a:gd name="connsiteY13" fmla="*/ 190500 h 2571820"/>
              <a:gd name="connsiteX14" fmla="*/ 4259796 w 4259796"/>
              <a:gd name="connsiteY14" fmla="*/ 0 h 2571820"/>
              <a:gd name="connsiteX0" fmla="*/ 0 w 4259796"/>
              <a:gd name="connsiteY0" fmla="*/ 278513 h 2571820"/>
              <a:gd name="connsiteX1" fmla="*/ 209207 w 4259796"/>
              <a:gd name="connsiteY1" fmla="*/ 80040 h 2571820"/>
              <a:gd name="connsiteX2" fmla="*/ 440015 w 4259796"/>
              <a:gd name="connsiteY2" fmla="*/ 12153 h 2571820"/>
              <a:gd name="connsiteX3" fmla="*/ 741896 w 4259796"/>
              <a:gd name="connsiteY3" fmla="*/ 190500 h 2571820"/>
              <a:gd name="connsiteX4" fmla="*/ 1059396 w 4259796"/>
              <a:gd name="connsiteY4" fmla="*/ 641350 h 2571820"/>
              <a:gd name="connsiteX5" fmla="*/ 1383246 w 4259796"/>
              <a:gd name="connsiteY5" fmla="*/ 1276350 h 2571820"/>
              <a:gd name="connsiteX6" fmla="*/ 1700746 w 4259796"/>
              <a:gd name="connsiteY6" fmla="*/ 1924050 h 2571820"/>
              <a:gd name="connsiteX7" fmla="*/ 2024596 w 4259796"/>
              <a:gd name="connsiteY7" fmla="*/ 2343150 h 2571820"/>
              <a:gd name="connsiteX8" fmla="*/ 2342096 w 4259796"/>
              <a:gd name="connsiteY8" fmla="*/ 2571750 h 2571820"/>
              <a:gd name="connsiteX9" fmla="*/ 2659596 w 4259796"/>
              <a:gd name="connsiteY9" fmla="*/ 2362200 h 2571820"/>
              <a:gd name="connsiteX10" fmla="*/ 2983446 w 4259796"/>
              <a:gd name="connsiteY10" fmla="*/ 1924050 h 2571820"/>
              <a:gd name="connsiteX11" fmla="*/ 3300946 w 4259796"/>
              <a:gd name="connsiteY11" fmla="*/ 1282700 h 2571820"/>
              <a:gd name="connsiteX12" fmla="*/ 3631146 w 4259796"/>
              <a:gd name="connsiteY12" fmla="*/ 641350 h 2571820"/>
              <a:gd name="connsiteX13" fmla="*/ 3942296 w 4259796"/>
              <a:gd name="connsiteY13" fmla="*/ 190500 h 2571820"/>
              <a:gd name="connsiteX14" fmla="*/ 4259796 w 4259796"/>
              <a:gd name="connsiteY14" fmla="*/ 0 h 2571820"/>
              <a:gd name="connsiteX0" fmla="*/ 0 w 4275727"/>
              <a:gd name="connsiteY0" fmla="*/ 306613 h 2571820"/>
              <a:gd name="connsiteX1" fmla="*/ 225138 w 4275727"/>
              <a:gd name="connsiteY1" fmla="*/ 80040 h 2571820"/>
              <a:gd name="connsiteX2" fmla="*/ 455946 w 4275727"/>
              <a:gd name="connsiteY2" fmla="*/ 12153 h 2571820"/>
              <a:gd name="connsiteX3" fmla="*/ 757827 w 4275727"/>
              <a:gd name="connsiteY3" fmla="*/ 190500 h 2571820"/>
              <a:gd name="connsiteX4" fmla="*/ 1075327 w 4275727"/>
              <a:gd name="connsiteY4" fmla="*/ 641350 h 2571820"/>
              <a:gd name="connsiteX5" fmla="*/ 1399177 w 4275727"/>
              <a:gd name="connsiteY5" fmla="*/ 1276350 h 2571820"/>
              <a:gd name="connsiteX6" fmla="*/ 1716677 w 4275727"/>
              <a:gd name="connsiteY6" fmla="*/ 1924050 h 2571820"/>
              <a:gd name="connsiteX7" fmla="*/ 2040527 w 4275727"/>
              <a:gd name="connsiteY7" fmla="*/ 2343150 h 2571820"/>
              <a:gd name="connsiteX8" fmla="*/ 2358027 w 4275727"/>
              <a:gd name="connsiteY8" fmla="*/ 2571750 h 2571820"/>
              <a:gd name="connsiteX9" fmla="*/ 2675527 w 4275727"/>
              <a:gd name="connsiteY9" fmla="*/ 2362200 h 2571820"/>
              <a:gd name="connsiteX10" fmla="*/ 2999377 w 4275727"/>
              <a:gd name="connsiteY10" fmla="*/ 1924050 h 2571820"/>
              <a:gd name="connsiteX11" fmla="*/ 3316877 w 4275727"/>
              <a:gd name="connsiteY11" fmla="*/ 1282700 h 2571820"/>
              <a:gd name="connsiteX12" fmla="*/ 3647077 w 4275727"/>
              <a:gd name="connsiteY12" fmla="*/ 641350 h 2571820"/>
              <a:gd name="connsiteX13" fmla="*/ 3958227 w 4275727"/>
              <a:gd name="connsiteY13" fmla="*/ 190500 h 2571820"/>
              <a:gd name="connsiteX14" fmla="*/ 4275727 w 4275727"/>
              <a:gd name="connsiteY14" fmla="*/ 0 h 2571820"/>
              <a:gd name="connsiteX0" fmla="*/ 0 w 4275727"/>
              <a:gd name="connsiteY0" fmla="*/ 306613 h 2571820"/>
              <a:gd name="connsiteX1" fmla="*/ 225138 w 4275727"/>
              <a:gd name="connsiteY1" fmla="*/ 80040 h 2571820"/>
              <a:gd name="connsiteX2" fmla="*/ 455946 w 4275727"/>
              <a:gd name="connsiteY2" fmla="*/ 12153 h 2571820"/>
              <a:gd name="connsiteX3" fmla="*/ 757827 w 4275727"/>
              <a:gd name="connsiteY3" fmla="*/ 190500 h 2571820"/>
              <a:gd name="connsiteX4" fmla="*/ 1075327 w 4275727"/>
              <a:gd name="connsiteY4" fmla="*/ 641350 h 2571820"/>
              <a:gd name="connsiteX5" fmla="*/ 1399177 w 4275727"/>
              <a:gd name="connsiteY5" fmla="*/ 1276350 h 2571820"/>
              <a:gd name="connsiteX6" fmla="*/ 1716677 w 4275727"/>
              <a:gd name="connsiteY6" fmla="*/ 1924050 h 2571820"/>
              <a:gd name="connsiteX7" fmla="*/ 2040527 w 4275727"/>
              <a:gd name="connsiteY7" fmla="*/ 2343150 h 2571820"/>
              <a:gd name="connsiteX8" fmla="*/ 2358027 w 4275727"/>
              <a:gd name="connsiteY8" fmla="*/ 2571750 h 2571820"/>
              <a:gd name="connsiteX9" fmla="*/ 2675527 w 4275727"/>
              <a:gd name="connsiteY9" fmla="*/ 2362200 h 2571820"/>
              <a:gd name="connsiteX10" fmla="*/ 2999377 w 4275727"/>
              <a:gd name="connsiteY10" fmla="*/ 1924050 h 2571820"/>
              <a:gd name="connsiteX11" fmla="*/ 3316877 w 4275727"/>
              <a:gd name="connsiteY11" fmla="*/ 1282700 h 2571820"/>
              <a:gd name="connsiteX12" fmla="*/ 3647077 w 4275727"/>
              <a:gd name="connsiteY12" fmla="*/ 641350 h 2571820"/>
              <a:gd name="connsiteX13" fmla="*/ 3958227 w 4275727"/>
              <a:gd name="connsiteY13" fmla="*/ 190500 h 2571820"/>
              <a:gd name="connsiteX14" fmla="*/ 4275727 w 4275727"/>
              <a:gd name="connsiteY14" fmla="*/ 0 h 257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75727" h="2571820">
                <a:moveTo>
                  <a:pt x="0" y="306613"/>
                </a:moveTo>
                <a:cubicBezTo>
                  <a:pt x="47133" y="254364"/>
                  <a:pt x="132203" y="152788"/>
                  <a:pt x="225138" y="80040"/>
                </a:cubicBezTo>
                <a:cubicBezTo>
                  <a:pt x="339715" y="17239"/>
                  <a:pt x="363240" y="9303"/>
                  <a:pt x="455946" y="12153"/>
                </a:cubicBezTo>
                <a:cubicBezTo>
                  <a:pt x="479565" y="15003"/>
                  <a:pt x="654597" y="85634"/>
                  <a:pt x="757827" y="190500"/>
                </a:cubicBezTo>
                <a:cubicBezTo>
                  <a:pt x="861057" y="295366"/>
                  <a:pt x="968435" y="460375"/>
                  <a:pt x="1075327" y="641350"/>
                </a:cubicBezTo>
                <a:cubicBezTo>
                  <a:pt x="1182219" y="822325"/>
                  <a:pt x="1292285" y="1062567"/>
                  <a:pt x="1399177" y="1276350"/>
                </a:cubicBezTo>
                <a:cubicBezTo>
                  <a:pt x="1506069" y="1490133"/>
                  <a:pt x="1609785" y="1746250"/>
                  <a:pt x="1716677" y="1924050"/>
                </a:cubicBezTo>
                <a:cubicBezTo>
                  <a:pt x="1823569" y="2101850"/>
                  <a:pt x="1933635" y="2235200"/>
                  <a:pt x="2040527" y="2343150"/>
                </a:cubicBezTo>
                <a:cubicBezTo>
                  <a:pt x="2147419" y="2451100"/>
                  <a:pt x="2252194" y="2568575"/>
                  <a:pt x="2358027" y="2571750"/>
                </a:cubicBezTo>
                <a:cubicBezTo>
                  <a:pt x="2463860" y="2574925"/>
                  <a:pt x="2568635" y="2470150"/>
                  <a:pt x="2675527" y="2362200"/>
                </a:cubicBezTo>
                <a:cubicBezTo>
                  <a:pt x="2782419" y="2254250"/>
                  <a:pt x="2892485" y="2103967"/>
                  <a:pt x="2999377" y="1924050"/>
                </a:cubicBezTo>
                <a:cubicBezTo>
                  <a:pt x="3106269" y="1744133"/>
                  <a:pt x="3208927" y="1496483"/>
                  <a:pt x="3316877" y="1282700"/>
                </a:cubicBezTo>
                <a:cubicBezTo>
                  <a:pt x="3424827" y="1068917"/>
                  <a:pt x="3540185" y="823383"/>
                  <a:pt x="3647077" y="641350"/>
                </a:cubicBezTo>
                <a:cubicBezTo>
                  <a:pt x="3753969" y="459317"/>
                  <a:pt x="3853452" y="297392"/>
                  <a:pt x="3958227" y="190500"/>
                </a:cubicBezTo>
                <a:cubicBezTo>
                  <a:pt x="4063002" y="83608"/>
                  <a:pt x="4169364" y="41804"/>
                  <a:pt x="4275727" y="0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hlinkClick r:id="rId2"/>
            <a:extLst>
              <a:ext uri="{FF2B5EF4-FFF2-40B4-BE49-F238E27FC236}">
                <a16:creationId xmlns:a16="http://schemas.microsoft.com/office/drawing/2014/main" id="{70DB0C77-8366-2C28-6B2B-D2F9A21FFDC0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hlinkClick r:id="rId2"/>
            <a:extLst>
              <a:ext uri="{FF2B5EF4-FFF2-40B4-BE49-F238E27FC236}">
                <a16:creationId xmlns:a16="http://schemas.microsoft.com/office/drawing/2014/main" id="{3E8F3F60-B7FE-28FB-34E8-B7681AB51DBE}"/>
              </a:ext>
            </a:extLst>
          </p:cNvPr>
          <p:cNvSpPr/>
          <p:nvPr/>
        </p:nvSpPr>
        <p:spPr>
          <a:xfrm>
            <a:off x="862796" y="654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Freeform 12">
            <a:extLst>
              <a:ext uri="{FF2B5EF4-FFF2-40B4-BE49-F238E27FC236}">
                <a16:creationId xmlns:a16="http://schemas.microsoft.com/office/drawing/2014/main" id="{347A83B0-CB9E-9C3D-AF10-3FAE7D84D584}"/>
              </a:ext>
            </a:extLst>
          </p:cNvPr>
          <p:cNvSpPr/>
          <p:nvPr/>
        </p:nvSpPr>
        <p:spPr>
          <a:xfrm>
            <a:off x="492166" y="1519051"/>
            <a:ext cx="3422235" cy="2060503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  <a:gd name="connsiteX0" fmla="*/ 0 w 3842724"/>
              <a:gd name="connsiteY0" fmla="*/ 1279046 h 2558142"/>
              <a:gd name="connsiteX1" fmla="*/ 102595 w 3842724"/>
              <a:gd name="connsiteY1" fmla="*/ 1030771 h 2558142"/>
              <a:gd name="connsiteX2" fmla="*/ 325369 w 3842724"/>
              <a:gd name="connsiteY2" fmla="*/ 639527 h 2558142"/>
              <a:gd name="connsiteX3" fmla="*/ 645129 w 3842724"/>
              <a:gd name="connsiteY3" fmla="*/ 179522 h 2558142"/>
              <a:gd name="connsiteX4" fmla="*/ 964888 w 3842724"/>
              <a:gd name="connsiteY4" fmla="*/ 8 h 2558142"/>
              <a:gd name="connsiteX5" fmla="*/ 1284648 w 3842724"/>
              <a:gd name="connsiteY5" fmla="*/ 185132 h 2558142"/>
              <a:gd name="connsiteX6" fmla="*/ 1604407 w 3842724"/>
              <a:gd name="connsiteY6" fmla="*/ 633917 h 2558142"/>
              <a:gd name="connsiteX7" fmla="*/ 1924167 w 3842724"/>
              <a:gd name="connsiteY7" fmla="*/ 1279046 h 2558142"/>
              <a:gd name="connsiteX8" fmla="*/ 2243927 w 3842724"/>
              <a:gd name="connsiteY8" fmla="*/ 1918565 h 2558142"/>
              <a:gd name="connsiteX9" fmla="*/ 2558076 w 3842724"/>
              <a:gd name="connsiteY9" fmla="*/ 2339301 h 2558142"/>
              <a:gd name="connsiteX10" fmla="*/ 2883446 w 3842724"/>
              <a:gd name="connsiteY10" fmla="*/ 2558084 h 2558142"/>
              <a:gd name="connsiteX11" fmla="*/ 3203205 w 3842724"/>
              <a:gd name="connsiteY11" fmla="*/ 2356130 h 2558142"/>
              <a:gd name="connsiteX12" fmla="*/ 3522965 w 3842724"/>
              <a:gd name="connsiteY12" fmla="*/ 1918565 h 2558142"/>
              <a:gd name="connsiteX13" fmla="*/ 3842724 w 3842724"/>
              <a:gd name="connsiteY13" fmla="*/ 1284655 h 2558142"/>
              <a:gd name="connsiteX0" fmla="*/ 0 w 4081542"/>
              <a:gd name="connsiteY0" fmla="*/ 1890328 h 2558142"/>
              <a:gd name="connsiteX1" fmla="*/ 341413 w 4081542"/>
              <a:gd name="connsiteY1" fmla="*/ 1030771 h 2558142"/>
              <a:gd name="connsiteX2" fmla="*/ 564187 w 4081542"/>
              <a:gd name="connsiteY2" fmla="*/ 639527 h 2558142"/>
              <a:gd name="connsiteX3" fmla="*/ 883947 w 4081542"/>
              <a:gd name="connsiteY3" fmla="*/ 179522 h 2558142"/>
              <a:gd name="connsiteX4" fmla="*/ 1203706 w 4081542"/>
              <a:gd name="connsiteY4" fmla="*/ 8 h 2558142"/>
              <a:gd name="connsiteX5" fmla="*/ 1523466 w 4081542"/>
              <a:gd name="connsiteY5" fmla="*/ 185132 h 2558142"/>
              <a:gd name="connsiteX6" fmla="*/ 1843225 w 4081542"/>
              <a:gd name="connsiteY6" fmla="*/ 633917 h 2558142"/>
              <a:gd name="connsiteX7" fmla="*/ 2162985 w 4081542"/>
              <a:gd name="connsiteY7" fmla="*/ 1279046 h 2558142"/>
              <a:gd name="connsiteX8" fmla="*/ 2482745 w 4081542"/>
              <a:gd name="connsiteY8" fmla="*/ 1918565 h 2558142"/>
              <a:gd name="connsiteX9" fmla="*/ 2796894 w 4081542"/>
              <a:gd name="connsiteY9" fmla="*/ 2339301 h 2558142"/>
              <a:gd name="connsiteX10" fmla="*/ 3122264 w 4081542"/>
              <a:gd name="connsiteY10" fmla="*/ 2558084 h 2558142"/>
              <a:gd name="connsiteX11" fmla="*/ 3442023 w 4081542"/>
              <a:gd name="connsiteY11" fmla="*/ 2356130 h 2558142"/>
              <a:gd name="connsiteX12" fmla="*/ 3761783 w 4081542"/>
              <a:gd name="connsiteY12" fmla="*/ 1918565 h 2558142"/>
              <a:gd name="connsiteX13" fmla="*/ 4081542 w 4081542"/>
              <a:gd name="connsiteY13" fmla="*/ 1284655 h 2558142"/>
              <a:gd name="connsiteX0" fmla="*/ 0 w 4081542"/>
              <a:gd name="connsiteY0" fmla="*/ 1890328 h 2558142"/>
              <a:gd name="connsiteX1" fmla="*/ 256120 w 4081542"/>
              <a:gd name="connsiteY1" fmla="*/ 1240355 h 2558142"/>
              <a:gd name="connsiteX2" fmla="*/ 564187 w 4081542"/>
              <a:gd name="connsiteY2" fmla="*/ 639527 h 2558142"/>
              <a:gd name="connsiteX3" fmla="*/ 883947 w 4081542"/>
              <a:gd name="connsiteY3" fmla="*/ 179522 h 2558142"/>
              <a:gd name="connsiteX4" fmla="*/ 1203706 w 4081542"/>
              <a:gd name="connsiteY4" fmla="*/ 8 h 2558142"/>
              <a:gd name="connsiteX5" fmla="*/ 1523466 w 4081542"/>
              <a:gd name="connsiteY5" fmla="*/ 185132 h 2558142"/>
              <a:gd name="connsiteX6" fmla="*/ 1843225 w 4081542"/>
              <a:gd name="connsiteY6" fmla="*/ 633917 h 2558142"/>
              <a:gd name="connsiteX7" fmla="*/ 2162985 w 4081542"/>
              <a:gd name="connsiteY7" fmla="*/ 1279046 h 2558142"/>
              <a:gd name="connsiteX8" fmla="*/ 2482745 w 4081542"/>
              <a:gd name="connsiteY8" fmla="*/ 1918565 h 2558142"/>
              <a:gd name="connsiteX9" fmla="*/ 2796894 w 4081542"/>
              <a:gd name="connsiteY9" fmla="*/ 2339301 h 2558142"/>
              <a:gd name="connsiteX10" fmla="*/ 3122264 w 4081542"/>
              <a:gd name="connsiteY10" fmla="*/ 2558084 h 2558142"/>
              <a:gd name="connsiteX11" fmla="*/ 3442023 w 4081542"/>
              <a:gd name="connsiteY11" fmla="*/ 2356130 h 2558142"/>
              <a:gd name="connsiteX12" fmla="*/ 3761783 w 4081542"/>
              <a:gd name="connsiteY12" fmla="*/ 1918565 h 2558142"/>
              <a:gd name="connsiteX13" fmla="*/ 4081542 w 4081542"/>
              <a:gd name="connsiteY13" fmla="*/ 1284655 h 2558142"/>
              <a:gd name="connsiteX0" fmla="*/ 0 w 4149776"/>
              <a:gd name="connsiteY0" fmla="*/ 1942724 h 2558142"/>
              <a:gd name="connsiteX1" fmla="*/ 324354 w 4149776"/>
              <a:gd name="connsiteY1" fmla="*/ 1240355 h 2558142"/>
              <a:gd name="connsiteX2" fmla="*/ 632421 w 4149776"/>
              <a:gd name="connsiteY2" fmla="*/ 639527 h 2558142"/>
              <a:gd name="connsiteX3" fmla="*/ 952181 w 4149776"/>
              <a:gd name="connsiteY3" fmla="*/ 179522 h 2558142"/>
              <a:gd name="connsiteX4" fmla="*/ 1271940 w 4149776"/>
              <a:gd name="connsiteY4" fmla="*/ 8 h 2558142"/>
              <a:gd name="connsiteX5" fmla="*/ 1591700 w 4149776"/>
              <a:gd name="connsiteY5" fmla="*/ 185132 h 2558142"/>
              <a:gd name="connsiteX6" fmla="*/ 1911459 w 4149776"/>
              <a:gd name="connsiteY6" fmla="*/ 633917 h 2558142"/>
              <a:gd name="connsiteX7" fmla="*/ 2231219 w 4149776"/>
              <a:gd name="connsiteY7" fmla="*/ 1279046 h 2558142"/>
              <a:gd name="connsiteX8" fmla="*/ 2550979 w 4149776"/>
              <a:gd name="connsiteY8" fmla="*/ 1918565 h 2558142"/>
              <a:gd name="connsiteX9" fmla="*/ 2865128 w 4149776"/>
              <a:gd name="connsiteY9" fmla="*/ 2339301 h 2558142"/>
              <a:gd name="connsiteX10" fmla="*/ 3190498 w 4149776"/>
              <a:gd name="connsiteY10" fmla="*/ 2558084 h 2558142"/>
              <a:gd name="connsiteX11" fmla="*/ 3510257 w 4149776"/>
              <a:gd name="connsiteY11" fmla="*/ 2356130 h 2558142"/>
              <a:gd name="connsiteX12" fmla="*/ 3830017 w 4149776"/>
              <a:gd name="connsiteY12" fmla="*/ 1918565 h 2558142"/>
              <a:gd name="connsiteX13" fmla="*/ 4149776 w 4149776"/>
              <a:gd name="connsiteY13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49776" h="2558142">
                <a:moveTo>
                  <a:pt x="0" y="1942724"/>
                </a:moveTo>
                <a:cubicBezTo>
                  <a:pt x="17099" y="1901345"/>
                  <a:pt x="270126" y="1346941"/>
                  <a:pt x="324354" y="1240355"/>
                </a:cubicBezTo>
                <a:cubicBezTo>
                  <a:pt x="378582" y="1133769"/>
                  <a:pt x="527783" y="816332"/>
                  <a:pt x="632421" y="639527"/>
                </a:cubicBezTo>
                <a:cubicBezTo>
                  <a:pt x="737059" y="462722"/>
                  <a:pt x="845595" y="286108"/>
                  <a:pt x="952181" y="179522"/>
                </a:cubicBezTo>
                <a:cubicBezTo>
                  <a:pt x="1058767" y="72936"/>
                  <a:pt x="1165354" y="-927"/>
                  <a:pt x="1271940" y="8"/>
                </a:cubicBezTo>
                <a:cubicBezTo>
                  <a:pt x="1378526" y="943"/>
                  <a:pt x="1485114" y="79481"/>
                  <a:pt x="1591700" y="185132"/>
                </a:cubicBezTo>
                <a:cubicBezTo>
                  <a:pt x="1698286" y="290783"/>
                  <a:pt x="1804873" y="451598"/>
                  <a:pt x="1911459" y="633917"/>
                </a:cubicBezTo>
                <a:cubicBezTo>
                  <a:pt x="2018045" y="816236"/>
                  <a:pt x="2231219" y="1279046"/>
                  <a:pt x="2231219" y="1279046"/>
                </a:cubicBezTo>
                <a:cubicBezTo>
                  <a:pt x="2337806" y="1493154"/>
                  <a:pt x="2445328" y="1741856"/>
                  <a:pt x="2550979" y="1918565"/>
                </a:cubicBezTo>
                <a:cubicBezTo>
                  <a:pt x="2656630" y="2095274"/>
                  <a:pt x="2758542" y="2232715"/>
                  <a:pt x="2865128" y="2339301"/>
                </a:cubicBezTo>
                <a:cubicBezTo>
                  <a:pt x="2971714" y="2445887"/>
                  <a:pt x="3082977" y="2555279"/>
                  <a:pt x="3190498" y="2558084"/>
                </a:cubicBezTo>
                <a:cubicBezTo>
                  <a:pt x="3298019" y="2560889"/>
                  <a:pt x="3403671" y="2462716"/>
                  <a:pt x="3510257" y="2356130"/>
                </a:cubicBezTo>
                <a:cubicBezTo>
                  <a:pt x="3616843" y="2249544"/>
                  <a:pt x="3723431" y="2097144"/>
                  <a:pt x="3830017" y="1918565"/>
                </a:cubicBezTo>
                <a:cubicBezTo>
                  <a:pt x="3936603" y="1739986"/>
                  <a:pt x="4043190" y="1497828"/>
                  <a:pt x="4149776" y="1284655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Freeform 12">
            <a:extLst>
              <a:ext uri="{FF2B5EF4-FFF2-40B4-BE49-F238E27FC236}">
                <a16:creationId xmlns:a16="http://schemas.microsoft.com/office/drawing/2014/main" id="{C0A4F97F-DAEA-E0B9-C45A-5A8C0083D1A3}"/>
              </a:ext>
            </a:extLst>
          </p:cNvPr>
          <p:cNvSpPr/>
          <p:nvPr/>
        </p:nvSpPr>
        <p:spPr>
          <a:xfrm>
            <a:off x="3894189" y="1515033"/>
            <a:ext cx="3169016" cy="2060503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42724" h="2558142">
                <a:moveTo>
                  <a:pt x="0" y="1279046"/>
                </a:moveTo>
                <a:cubicBezTo>
                  <a:pt x="70123" y="1153760"/>
                  <a:pt x="217848" y="822781"/>
                  <a:pt x="325369" y="639527"/>
                </a:cubicBezTo>
                <a:cubicBezTo>
                  <a:pt x="432890" y="456273"/>
                  <a:pt x="538543" y="286108"/>
                  <a:pt x="645129" y="179522"/>
                </a:cubicBezTo>
                <a:cubicBezTo>
                  <a:pt x="751715" y="72936"/>
                  <a:pt x="858302" y="-927"/>
                  <a:pt x="964888" y="8"/>
                </a:cubicBezTo>
                <a:cubicBezTo>
                  <a:pt x="1071474" y="943"/>
                  <a:pt x="1178062" y="79481"/>
                  <a:pt x="1284648" y="185132"/>
                </a:cubicBezTo>
                <a:cubicBezTo>
                  <a:pt x="1391234" y="290783"/>
                  <a:pt x="1497821" y="451598"/>
                  <a:pt x="1604407" y="633917"/>
                </a:cubicBezTo>
                <a:cubicBezTo>
                  <a:pt x="1710993" y="816236"/>
                  <a:pt x="1924167" y="1279046"/>
                  <a:pt x="1924167" y="1279046"/>
                </a:cubicBezTo>
                <a:cubicBezTo>
                  <a:pt x="2030754" y="1493154"/>
                  <a:pt x="2138276" y="1741856"/>
                  <a:pt x="2243927" y="1918565"/>
                </a:cubicBezTo>
                <a:cubicBezTo>
                  <a:pt x="2349578" y="2095274"/>
                  <a:pt x="2451490" y="2232715"/>
                  <a:pt x="2558076" y="2339301"/>
                </a:cubicBezTo>
                <a:cubicBezTo>
                  <a:pt x="2664662" y="2445887"/>
                  <a:pt x="2775925" y="2555279"/>
                  <a:pt x="2883446" y="2558084"/>
                </a:cubicBezTo>
                <a:cubicBezTo>
                  <a:pt x="2990967" y="2560889"/>
                  <a:pt x="3096619" y="2462716"/>
                  <a:pt x="3203205" y="2356130"/>
                </a:cubicBezTo>
                <a:cubicBezTo>
                  <a:pt x="3309791" y="2249544"/>
                  <a:pt x="3416379" y="2097144"/>
                  <a:pt x="3522965" y="1918565"/>
                </a:cubicBezTo>
                <a:cubicBezTo>
                  <a:pt x="3629551" y="1739986"/>
                  <a:pt x="3736138" y="1497828"/>
                  <a:pt x="3842724" y="1284655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60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-0.08663 -0.000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-4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-0.08767 0.0025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2" y="11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08559 -4.81481E-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8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88" grpId="0"/>
      <p:bldP spid="203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76" grpId="0" animBg="1"/>
      <p:bldP spid="77" grpId="0" animBg="1"/>
      <p:bldP spid="80" grpId="0" animBg="1"/>
      <p:bldP spid="80" grpId="1" animBg="1"/>
      <p:bldP spid="83" grpId="0"/>
      <p:bldP spid="84" grpId="0"/>
      <p:bldP spid="75" grpId="0" animBg="1"/>
      <p:bldP spid="81" grpId="0" animBg="1"/>
      <p:bldP spid="81" grpId="1" animBg="1"/>
      <p:bldP spid="82" grpId="0" animBg="1"/>
      <p:bldP spid="8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789296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3686</TotalTime>
  <Words>821</Words>
  <Application>Microsoft Office PowerPoint</Application>
  <PresentationFormat>On-screen Show (4:3)</PresentationFormat>
  <Paragraphs>314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coordinates axes in trigonometry</dc:title>
  <dc:creator>Orlando Hurtado</dc:creator>
  <cp:lastModifiedBy>Orlando Hurtado</cp:lastModifiedBy>
  <cp:revision>127</cp:revision>
  <dcterms:created xsi:type="dcterms:W3CDTF">2017-01-23T17:51:08Z</dcterms:created>
  <dcterms:modified xsi:type="dcterms:W3CDTF">2022-07-12T23:18:55Z</dcterms:modified>
</cp:coreProperties>
</file>