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5"/>
  </p:notesMasterIdLst>
  <p:handoutMasterIdLst>
    <p:handoutMasterId r:id="rId16"/>
  </p:handoutMasterIdLst>
  <p:sldIdLst>
    <p:sldId id="256" r:id="rId2"/>
    <p:sldId id="303" r:id="rId3"/>
    <p:sldId id="292" r:id="rId4"/>
    <p:sldId id="279" r:id="rId5"/>
    <p:sldId id="304" r:id="rId6"/>
    <p:sldId id="305" r:id="rId7"/>
    <p:sldId id="306" r:id="rId8"/>
    <p:sldId id="308" r:id="rId9"/>
    <p:sldId id="309" r:id="rId10"/>
    <p:sldId id="300" r:id="rId11"/>
    <p:sldId id="310" r:id="rId12"/>
    <p:sldId id="311" r:id="rId13"/>
    <p:sldId id="298" r:id="rId14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2B2BFF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8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9A4014-90B4-4497-AE8A-0EC95DB44493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55131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9A4014-90B4-4497-AE8A-0EC95DB44493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0570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9A4014-90B4-4497-AE8A-0EC95DB44493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27286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9A4014-90B4-4497-AE8A-0EC95DB44493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78652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9A4014-90B4-4497-AE8A-0EC95DB44493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53821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8 July 2022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03504" y="6484958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D25A0B3-DB5E-468E-B7CC-6E23E87BBA3E}"/>
              </a:ext>
            </a:extLst>
          </p:cNvPr>
          <p:cNvSpPr/>
          <p:nvPr userDrawn="1"/>
        </p:nvSpPr>
        <p:spPr>
          <a:xfrm>
            <a:off x="603504" y="6484958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45A2AA-D470-4BDD-A881-915AD4F91552}"/>
              </a:ext>
            </a:extLst>
          </p:cNvPr>
          <p:cNvSpPr/>
          <p:nvPr userDrawn="1"/>
        </p:nvSpPr>
        <p:spPr>
          <a:xfrm>
            <a:off x="603504" y="6484958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7/8/2022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27B7E0E-1CF7-4187-BFDD-A246107BCDE4}"/>
              </a:ext>
            </a:extLst>
          </p:cNvPr>
          <p:cNvSpPr/>
          <p:nvPr userDrawn="1"/>
        </p:nvSpPr>
        <p:spPr>
          <a:xfrm>
            <a:off x="603504" y="6484958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8 July 2022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/>
              <a:t>Axes intercepts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609600" y="3200400"/>
            <a:ext cx="7696200" cy="1828800"/>
          </a:xfrm>
        </p:spPr>
        <p:txBody>
          <a:bodyPr>
            <a:normAutofit/>
          </a:bodyPr>
          <a:lstStyle/>
          <a:p>
            <a:pPr marL="633413" indent="-633413" algn="l"/>
            <a:r>
              <a:rPr lang="en-US" dirty="0"/>
              <a:t>LO: To be able to identify the axes intercepts in quadratic functions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CC98B44E-E3D0-4DCB-8CC1-6C62D2C806C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78D335F0-BCDE-4A98-AE30-2C5D6866227A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4095D939-AF70-D7CF-FDF0-20A82243E790}"/>
              </a:ext>
            </a:extLst>
          </p:cNvPr>
          <p:cNvGrpSpPr/>
          <p:nvPr/>
        </p:nvGrpSpPr>
        <p:grpSpPr>
          <a:xfrm>
            <a:off x="5850664" y="1498712"/>
            <a:ext cx="3152775" cy="4519612"/>
            <a:chOff x="5850664" y="1498712"/>
            <a:chExt cx="3152775" cy="451961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77F5381-F424-D163-5C9D-9539A900418F}"/>
                </a:ext>
              </a:extLst>
            </p:cNvPr>
            <p:cNvGrpSpPr/>
            <p:nvPr/>
          </p:nvGrpSpPr>
          <p:grpSpPr>
            <a:xfrm>
              <a:off x="5850664" y="1498712"/>
              <a:ext cx="3152775" cy="4519612"/>
              <a:chOff x="5850664" y="1498712"/>
              <a:chExt cx="3152775" cy="4519612"/>
            </a:xfrm>
          </p:grpSpPr>
          <p:grpSp>
            <p:nvGrpSpPr>
              <p:cNvPr id="10242" name="Group 2"/>
              <p:cNvGrpSpPr>
                <a:grpSpLocks/>
              </p:cNvGrpSpPr>
              <p:nvPr/>
            </p:nvGrpSpPr>
            <p:grpSpPr bwMode="auto">
              <a:xfrm>
                <a:off x="5850664" y="1498712"/>
                <a:ext cx="3152775" cy="4519612"/>
                <a:chOff x="113" y="981"/>
                <a:chExt cx="1986" cy="2847"/>
              </a:xfrm>
            </p:grpSpPr>
            <p:sp>
              <p:nvSpPr>
                <p:cNvPr id="10482" name="Rectangle 3"/>
                <p:cNvSpPr>
                  <a:spLocks noChangeArrowheads="1"/>
                </p:cNvSpPr>
                <p:nvPr/>
              </p:nvSpPr>
              <p:spPr bwMode="auto">
                <a:xfrm>
                  <a:off x="113" y="981"/>
                  <a:ext cx="1986" cy="2847"/>
                </a:xfrm>
                <a:prstGeom prst="rect">
                  <a:avLst/>
                </a:prstGeom>
                <a:solidFill>
                  <a:srgbClr val="D5DCE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483" name="Rectangle 4"/>
                <p:cNvSpPr>
                  <a:spLocks noChangeArrowheads="1"/>
                </p:cNvSpPr>
                <p:nvPr/>
              </p:nvSpPr>
              <p:spPr bwMode="auto">
                <a:xfrm>
                  <a:off x="226" y="1094"/>
                  <a:ext cx="1760" cy="26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0244" name="Line 222"/>
              <p:cNvSpPr>
                <a:spLocks noChangeShapeType="1"/>
              </p:cNvSpPr>
              <p:nvPr/>
            </p:nvSpPr>
            <p:spPr bwMode="auto">
              <a:xfrm>
                <a:off x="6014176" y="3756137"/>
                <a:ext cx="28194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246" name="Line 224"/>
              <p:cNvSpPr>
                <a:spLocks noChangeShapeType="1"/>
              </p:cNvSpPr>
              <p:nvPr/>
            </p:nvSpPr>
            <p:spPr bwMode="auto">
              <a:xfrm>
                <a:off x="6974680" y="1745218"/>
                <a:ext cx="0" cy="41148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7881076" y="1698737"/>
                <a:ext cx="0" cy="411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/>
              <p:nvPr/>
            </p:nvCxnSpPr>
            <p:spPr>
              <a:xfrm>
                <a:off x="8338276" y="1698737"/>
                <a:ext cx="0" cy="411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/>
              <p:cNvCxnSpPr/>
              <p:nvPr/>
            </p:nvCxnSpPr>
            <p:spPr>
              <a:xfrm>
                <a:off x="8795476" y="1698737"/>
                <a:ext cx="0" cy="411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/>
              <p:cNvCxnSpPr/>
              <p:nvPr/>
            </p:nvCxnSpPr>
            <p:spPr>
              <a:xfrm>
                <a:off x="7416430" y="1733040"/>
                <a:ext cx="0" cy="411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>
                <a:off x="6509476" y="1689212"/>
                <a:ext cx="0" cy="411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/>
              <p:nvPr/>
            </p:nvCxnSpPr>
            <p:spPr>
              <a:xfrm>
                <a:off x="6052276" y="1698737"/>
                <a:ext cx="0" cy="411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/>
              <p:cNvCxnSpPr/>
              <p:nvPr/>
            </p:nvCxnSpPr>
            <p:spPr>
              <a:xfrm>
                <a:off x="6052276" y="3300524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Straight Connector 262"/>
              <p:cNvCxnSpPr/>
              <p:nvPr/>
            </p:nvCxnSpPr>
            <p:spPr>
              <a:xfrm>
                <a:off x="6052276" y="2841737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Straight Connector 263"/>
              <p:cNvCxnSpPr/>
              <p:nvPr/>
            </p:nvCxnSpPr>
            <p:spPr>
              <a:xfrm>
                <a:off x="6052276" y="2384537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/>
              <p:cNvCxnSpPr/>
              <p:nvPr/>
            </p:nvCxnSpPr>
            <p:spPr>
              <a:xfrm>
                <a:off x="6064976" y="1927337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/>
              <p:cNvCxnSpPr/>
              <p:nvPr/>
            </p:nvCxnSpPr>
            <p:spPr>
              <a:xfrm>
                <a:off x="6064976" y="4213337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/>
              <p:cNvCxnSpPr/>
              <p:nvPr/>
            </p:nvCxnSpPr>
            <p:spPr>
              <a:xfrm>
                <a:off x="6064976" y="4670537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Connector 267"/>
              <p:cNvCxnSpPr/>
              <p:nvPr/>
            </p:nvCxnSpPr>
            <p:spPr>
              <a:xfrm>
                <a:off x="6064976" y="5127737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Straight Connector 268"/>
              <p:cNvCxnSpPr/>
              <p:nvPr/>
            </p:nvCxnSpPr>
            <p:spPr>
              <a:xfrm>
                <a:off x="6042751" y="5584937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245" name="Text Box 223"/>
            <p:cNvSpPr txBox="1">
              <a:spLocks noChangeArrowheads="1"/>
            </p:cNvSpPr>
            <p:nvPr/>
          </p:nvSpPr>
          <p:spPr bwMode="auto">
            <a:xfrm>
              <a:off x="8575622" y="3700894"/>
              <a:ext cx="3111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1" i="1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x</a:t>
              </a:r>
              <a:endParaRPr kumimoji="0" lang="en-GB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253" name="Text Box 231"/>
            <p:cNvSpPr txBox="1">
              <a:spLocks noChangeArrowheads="1"/>
            </p:cNvSpPr>
            <p:nvPr/>
          </p:nvSpPr>
          <p:spPr bwMode="auto">
            <a:xfrm>
              <a:off x="6673536" y="1534602"/>
              <a:ext cx="2968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1" i="1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y</a:t>
              </a:r>
              <a:endParaRPr kumimoji="0" lang="en-GB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247" name="Rectangle 225"/>
          <p:cNvSpPr>
            <a:spLocks noGrp="1" noChangeArrowheads="1"/>
          </p:cNvSpPr>
          <p:nvPr>
            <p:ph type="title" idx="4294967295"/>
          </p:nvPr>
        </p:nvSpPr>
        <p:spPr>
          <a:xfrm>
            <a:off x="53065" y="106151"/>
            <a:ext cx="8229600" cy="4667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</a:pPr>
            <a:r>
              <a:rPr lang="en-US" altLang="en-US" sz="2800" b="1" dirty="0"/>
              <a:t>Axes intercepts</a:t>
            </a:r>
            <a:endParaRPr lang="en-GB" altLang="en-US" sz="2800" b="1" dirty="0"/>
          </a:p>
        </p:txBody>
      </p:sp>
      <p:sp>
        <p:nvSpPr>
          <p:cNvPr id="10252" name="Text Box 230"/>
          <p:cNvSpPr txBox="1">
            <a:spLocks noChangeArrowheads="1"/>
          </p:cNvSpPr>
          <p:nvPr/>
        </p:nvSpPr>
        <p:spPr bwMode="auto">
          <a:xfrm>
            <a:off x="194237" y="461638"/>
            <a:ext cx="88966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Sketch the graph of the function </a:t>
            </a:r>
            <a:r>
              <a:rPr lang="en-GB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dirty="0">
                <a:solidFill>
                  <a:srgbClr val="2B2BFF"/>
                </a:solidFill>
              </a:rPr>
              <a:t> (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en-US" dirty="0">
                <a:solidFill>
                  <a:srgbClr val="2B2BFF"/>
                </a:solidFill>
              </a:rPr>
              <a:t> = 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baseline="30000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en-US" dirty="0"/>
              <a:t>by considering:</a:t>
            </a:r>
            <a:endParaRPr kumimoji="0" lang="en-GB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64817" name="Text Box 241"/>
          <p:cNvSpPr txBox="1">
            <a:spLocks noChangeArrowheads="1"/>
          </p:cNvSpPr>
          <p:nvPr/>
        </p:nvSpPr>
        <p:spPr bwMode="auto">
          <a:xfrm>
            <a:off x="6216586" y="892149"/>
            <a:ext cx="28846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(c) The value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64293" y="5297541"/>
            <a:ext cx="54879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3700" marR="0" lvl="0" indent="-393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(c)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cs typeface="Times New Roman" panose="02020603050405020304" pitchFamily="18" charset="0"/>
              </a:rPr>
              <a:t>a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1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which is &gt; 0, so the parabola opens upwards.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" name="Rectangle 50">
            <a:hlinkClick r:id="rId3"/>
            <a:extLst>
              <a:ext uri="{FF2B5EF4-FFF2-40B4-BE49-F238E27FC236}">
                <a16:creationId xmlns:a16="http://schemas.microsoft.com/office/drawing/2014/main" id="{14CAEC9A-27BA-4700-BA75-E7B8C9DABE6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hlinkClick r:id="rId3"/>
            <a:extLst>
              <a:ext uri="{FF2B5EF4-FFF2-40B4-BE49-F238E27FC236}">
                <a16:creationId xmlns:a16="http://schemas.microsoft.com/office/drawing/2014/main" id="{796CC726-4F67-4FB1-A4DB-A90407341902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E1DDA5FB-01B5-400E-8B73-8BBBB2D160F0}"/>
              </a:ext>
            </a:extLst>
          </p:cNvPr>
          <p:cNvSpPr/>
          <p:nvPr/>
        </p:nvSpPr>
        <p:spPr>
          <a:xfrm>
            <a:off x="6080526" y="1666709"/>
            <a:ext cx="2710910" cy="3924887"/>
          </a:xfrm>
          <a:custGeom>
            <a:avLst/>
            <a:gdLst>
              <a:gd name="connsiteX0" fmla="*/ 0 w 2250831"/>
              <a:gd name="connsiteY0" fmla="*/ 0 h 3114082"/>
              <a:gd name="connsiteX1" fmla="*/ 450166 w 2250831"/>
              <a:gd name="connsiteY1" fmla="*/ 2067951 h 3114082"/>
              <a:gd name="connsiteX2" fmla="*/ 914400 w 2250831"/>
              <a:gd name="connsiteY2" fmla="*/ 3010486 h 3114082"/>
              <a:gd name="connsiteX3" fmla="*/ 1350499 w 2250831"/>
              <a:gd name="connsiteY3" fmla="*/ 2982351 h 3114082"/>
              <a:gd name="connsiteX4" fmla="*/ 1786597 w 2250831"/>
              <a:gd name="connsiteY4" fmla="*/ 2053883 h 3114082"/>
              <a:gd name="connsiteX5" fmla="*/ 2250831 w 2250831"/>
              <a:gd name="connsiteY5" fmla="*/ 14068 h 3114082"/>
              <a:gd name="connsiteX0" fmla="*/ 0 w 2449862"/>
              <a:gd name="connsiteY0" fmla="*/ 945930 h 4060012"/>
              <a:gd name="connsiteX1" fmla="*/ 450166 w 2449862"/>
              <a:gd name="connsiteY1" fmla="*/ 3013881 h 4060012"/>
              <a:gd name="connsiteX2" fmla="*/ 914400 w 2449862"/>
              <a:gd name="connsiteY2" fmla="*/ 3956416 h 4060012"/>
              <a:gd name="connsiteX3" fmla="*/ 1350499 w 2449862"/>
              <a:gd name="connsiteY3" fmla="*/ 3928281 h 4060012"/>
              <a:gd name="connsiteX4" fmla="*/ 1786597 w 2449862"/>
              <a:gd name="connsiteY4" fmla="*/ 2999813 h 4060012"/>
              <a:gd name="connsiteX5" fmla="*/ 2449862 w 2449862"/>
              <a:gd name="connsiteY5" fmla="*/ 0 h 4060012"/>
              <a:gd name="connsiteX0" fmla="*/ 0 w 2635625"/>
              <a:gd name="connsiteY0" fmla="*/ 42403 h 4060012"/>
              <a:gd name="connsiteX1" fmla="*/ 635929 w 2635625"/>
              <a:gd name="connsiteY1" fmla="*/ 3013881 h 4060012"/>
              <a:gd name="connsiteX2" fmla="*/ 1100163 w 2635625"/>
              <a:gd name="connsiteY2" fmla="*/ 3956416 h 4060012"/>
              <a:gd name="connsiteX3" fmla="*/ 1536262 w 2635625"/>
              <a:gd name="connsiteY3" fmla="*/ 3928281 h 4060012"/>
              <a:gd name="connsiteX4" fmla="*/ 1972360 w 2635625"/>
              <a:gd name="connsiteY4" fmla="*/ 2999813 h 4060012"/>
              <a:gd name="connsiteX5" fmla="*/ 2635625 w 2635625"/>
              <a:gd name="connsiteY5" fmla="*/ 0 h 4060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35625" h="4060012">
                <a:moveTo>
                  <a:pt x="0" y="42403"/>
                </a:moveTo>
                <a:cubicBezTo>
                  <a:pt x="148883" y="825504"/>
                  <a:pt x="452568" y="2361545"/>
                  <a:pt x="635929" y="3013881"/>
                </a:cubicBezTo>
                <a:cubicBezTo>
                  <a:pt x="819290" y="3666217"/>
                  <a:pt x="950108" y="3804016"/>
                  <a:pt x="1100163" y="3956416"/>
                </a:cubicBezTo>
                <a:cubicBezTo>
                  <a:pt x="1250218" y="4108816"/>
                  <a:pt x="1390896" y="4087715"/>
                  <a:pt x="1536262" y="3928281"/>
                </a:cubicBezTo>
                <a:cubicBezTo>
                  <a:pt x="1681628" y="3768847"/>
                  <a:pt x="1822305" y="3494527"/>
                  <a:pt x="1972360" y="2999813"/>
                </a:cubicBezTo>
                <a:cubicBezTo>
                  <a:pt x="2122415" y="2505099"/>
                  <a:pt x="2478535" y="772550"/>
                  <a:pt x="2635625" y="0"/>
                </a:cubicBez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 Box 227">
            <a:extLst>
              <a:ext uri="{FF2B5EF4-FFF2-40B4-BE49-F238E27FC236}">
                <a16:creationId xmlns:a16="http://schemas.microsoft.com/office/drawing/2014/main" id="{01BF7F32-2092-4292-B9EB-973483A4D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4800" y="3377650"/>
            <a:ext cx="7232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altLang="en-US" sz="1800" dirty="0">
                <a:solidFill>
                  <a:srgbClr val="FF0000"/>
                </a:solidFill>
              </a:rPr>
              <a:t>3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0)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" name="Text Box 227">
            <a:extLst>
              <a:ext uri="{FF2B5EF4-FFF2-40B4-BE49-F238E27FC236}">
                <a16:creationId xmlns:a16="http://schemas.microsoft.com/office/drawing/2014/main" id="{CD6A785E-8764-4A76-864F-FCF9F6733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6072" y="3788738"/>
            <a:ext cx="85151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altLang="en-US" sz="1800" dirty="0">
                <a:solidFill>
                  <a:srgbClr val="FF0000"/>
                </a:solidFill>
              </a:rPr>
              <a:t>–1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0)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Text Box 241">
            <a:extLst>
              <a:ext uri="{FF2B5EF4-FFF2-40B4-BE49-F238E27FC236}">
                <a16:creationId xmlns:a16="http://schemas.microsoft.com/office/drawing/2014/main" id="{3BFBEDED-E907-6418-8F64-0BE1164CF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510" y="891310"/>
            <a:ext cx="28888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(a) The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y-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intercept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241">
            <a:extLst>
              <a:ext uri="{FF2B5EF4-FFF2-40B4-BE49-F238E27FC236}">
                <a16:creationId xmlns:a16="http://schemas.microsoft.com/office/drawing/2014/main" id="{EFC354E4-6326-4199-2D0D-6742AC5DE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2690" y="872633"/>
            <a:ext cx="28914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(b) The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x-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intercepts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 Box 241">
            <a:extLst>
              <a:ext uri="{FF2B5EF4-FFF2-40B4-BE49-F238E27FC236}">
                <a16:creationId xmlns:a16="http://schemas.microsoft.com/office/drawing/2014/main" id="{C6324899-6ED8-EC25-4120-22FFC735B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188" y="1351317"/>
            <a:ext cx="52668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(a) 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occurs when </a:t>
            </a:r>
            <a:r>
              <a:rPr kumimoji="0" lang="en-US" altLang="en-US" sz="2400" b="0" i="1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0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7" name="Text Box 227">
            <a:extLst>
              <a:ext uri="{FF2B5EF4-FFF2-40B4-BE49-F238E27FC236}">
                <a16:creationId xmlns:a16="http://schemas.microsoft.com/office/drawing/2014/main" id="{384F27F7-1309-06CC-8408-4773015A0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2929" y="1724370"/>
            <a:ext cx="25362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</a:rPr>
              <a:t>(0)</a:t>
            </a:r>
            <a:r>
              <a:rPr lang="en-US" altLang="en-US" baseline="30000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</a:rPr>
              <a:t>2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" name="Text Box 227">
            <a:extLst>
              <a:ext uri="{FF2B5EF4-FFF2-40B4-BE49-F238E27FC236}">
                <a16:creationId xmlns:a16="http://schemas.microsoft.com/office/drawing/2014/main" id="{9290E260-A2BB-56F2-0269-58ECA1675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6724" y="2207595"/>
            <a:ext cx="9781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9" name="Text Box 227">
            <a:extLst>
              <a:ext uri="{FF2B5EF4-FFF2-40B4-BE49-F238E27FC236}">
                <a16:creationId xmlns:a16="http://schemas.microsoft.com/office/drawing/2014/main" id="{05BA443B-B040-8259-5DFA-6FD68DF47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54" y="2509251"/>
            <a:ext cx="10214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–3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0" name="Text Box 241">
            <a:extLst>
              <a:ext uri="{FF2B5EF4-FFF2-40B4-BE49-F238E27FC236}">
                <a16:creationId xmlns:a16="http://schemas.microsoft.com/office/drawing/2014/main" id="{16B43B48-5BAD-B002-3D43-6D6102583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366" y="2551901"/>
            <a:ext cx="29666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-intercepts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3" name="Text Box 227">
            <a:extLst>
              <a:ext uri="{FF2B5EF4-FFF2-40B4-BE49-F238E27FC236}">
                <a16:creationId xmlns:a16="http://schemas.microsoft.com/office/drawing/2014/main" id="{86234386-1957-FA12-64A2-D7DDDF7B3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7540" y="4829438"/>
            <a:ext cx="8869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800" dirty="0">
                <a:solidFill>
                  <a:srgbClr val="FF0000"/>
                </a:solidFill>
              </a:rPr>
              <a:t>(0, –3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CA53EB0E-05A3-A3F3-8A0C-E78AFF3CBCCB}"/>
              </a:ext>
            </a:extLst>
          </p:cNvPr>
          <p:cNvSpPr/>
          <p:nvPr/>
        </p:nvSpPr>
        <p:spPr>
          <a:xfrm>
            <a:off x="6924673" y="5066570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 Box 241">
            <a:extLst>
              <a:ext uri="{FF2B5EF4-FFF2-40B4-BE49-F238E27FC236}">
                <a16:creationId xmlns:a16="http://schemas.microsoft.com/office/drawing/2014/main" id="{DEAAE6CE-10E8-0371-52DD-E55C0DF59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729" y="3021406"/>
            <a:ext cx="52424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(b) 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occurs when </a:t>
            </a:r>
            <a:r>
              <a:rPr kumimoji="0" lang="en-US" altLang="en-US" sz="2400" b="0" i="1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0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6" name="Text Box 227">
            <a:extLst>
              <a:ext uri="{FF2B5EF4-FFF2-40B4-BE49-F238E27FC236}">
                <a16:creationId xmlns:a16="http://schemas.microsoft.com/office/drawing/2014/main" id="{A898D91F-6640-342E-CF23-D030DFCA2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7226" y="3415167"/>
            <a:ext cx="20633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baseline="30000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7" name="Text Box 227">
            <a:extLst>
              <a:ext uri="{FF2B5EF4-FFF2-40B4-BE49-F238E27FC236}">
                <a16:creationId xmlns:a16="http://schemas.microsoft.com/office/drawing/2014/main" id="{CBF9A1DD-353D-C3EC-029F-AF5E7A4B9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6994" y="3819457"/>
            <a:ext cx="15456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</a:rPr>
              <a:t>(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dirty="0">
                <a:solidFill>
                  <a:srgbClr val="2B2BFF"/>
                </a:solidFill>
              </a:rPr>
              <a:t>)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</a:endParaRPr>
          </a:p>
        </p:txBody>
      </p:sp>
      <p:sp>
        <p:nvSpPr>
          <p:cNvPr id="58" name="Text Box 227">
            <a:extLst>
              <a:ext uri="{FF2B5EF4-FFF2-40B4-BE49-F238E27FC236}">
                <a16:creationId xmlns:a16="http://schemas.microsoft.com/office/drawing/2014/main" id="{857A83F5-ACDB-A2D8-6363-E264D7AAC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5669" y="4178741"/>
            <a:ext cx="9557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" name="Text Box 227">
            <a:extLst>
              <a:ext uri="{FF2B5EF4-FFF2-40B4-BE49-F238E27FC236}">
                <a16:creationId xmlns:a16="http://schemas.microsoft.com/office/drawing/2014/main" id="{986156F9-2016-852A-5CD8-CBC5FE02F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4440" y="4240874"/>
            <a:ext cx="8018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2" name="Text Box 241">
            <a:extLst>
              <a:ext uri="{FF2B5EF4-FFF2-40B4-BE49-F238E27FC236}">
                <a16:creationId xmlns:a16="http://schemas.microsoft.com/office/drawing/2014/main" id="{AE8A9991-FC1D-6CE0-398D-46B9CF661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2304" y="4212343"/>
            <a:ext cx="533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Text Box 227">
            <a:extLst>
              <a:ext uri="{FF2B5EF4-FFF2-40B4-BE49-F238E27FC236}">
                <a16:creationId xmlns:a16="http://schemas.microsoft.com/office/drawing/2014/main" id="{5716AC1D-56CE-569B-057A-F3088AB68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8874" y="4614687"/>
            <a:ext cx="8851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0)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Text Box 227">
            <a:extLst>
              <a:ext uri="{FF2B5EF4-FFF2-40B4-BE49-F238E27FC236}">
                <a16:creationId xmlns:a16="http://schemas.microsoft.com/office/drawing/2014/main" id="{78737FE9-AF3E-FC7C-BB09-402F5E975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9201" y="4600158"/>
            <a:ext cx="10390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–</a:t>
            </a:r>
            <a:r>
              <a:rPr kumimoji="0" lang="en-US" alt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0)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5" name="Text Box 241">
            <a:extLst>
              <a:ext uri="{FF2B5EF4-FFF2-40B4-BE49-F238E27FC236}">
                <a16:creationId xmlns:a16="http://schemas.microsoft.com/office/drawing/2014/main" id="{130E6580-5F50-D122-7465-3B2B3EB0B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600" y="4611577"/>
            <a:ext cx="29666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-intercepts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are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6" name="Text Box 227">
            <a:extLst>
              <a:ext uri="{FF2B5EF4-FFF2-40B4-BE49-F238E27FC236}">
                <a16:creationId xmlns:a16="http://schemas.microsoft.com/office/drawing/2014/main" id="{39F7188A-C4FF-49EF-D4A0-5ED211533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3707" y="3816081"/>
            <a:ext cx="10070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rgbClr val="2B2BFF"/>
                </a:solidFill>
              </a:rPr>
              <a:t>(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+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solidFill>
                  <a:srgbClr val="2B2BFF"/>
                </a:solidFill>
              </a:rPr>
              <a:t>)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2A9E6D51-04BA-1852-A59E-10830FF1FBDE}"/>
              </a:ext>
            </a:extLst>
          </p:cNvPr>
          <p:cNvSpPr/>
          <p:nvPr/>
        </p:nvSpPr>
        <p:spPr>
          <a:xfrm>
            <a:off x="8284584" y="3716172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C2F075DD-162D-8D24-0D2D-33750394E1C1}"/>
              </a:ext>
            </a:extLst>
          </p:cNvPr>
          <p:cNvSpPr/>
          <p:nvPr/>
        </p:nvSpPr>
        <p:spPr>
          <a:xfrm>
            <a:off x="6459144" y="3700894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A27A63A-2957-5166-63D9-4FE8D714267C}"/>
              </a:ext>
            </a:extLst>
          </p:cNvPr>
          <p:cNvSpPr txBox="1"/>
          <p:nvPr/>
        </p:nvSpPr>
        <p:spPr>
          <a:xfrm>
            <a:off x="6966676" y="1973147"/>
            <a:ext cx="20650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000" i="1" dirty="0">
                <a:solidFill>
                  <a:srgbClr val="2B2BFF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000" dirty="0">
                <a:solidFill>
                  <a:srgbClr val="2B2BFF"/>
                </a:solidFill>
              </a:rPr>
              <a:t> (</a:t>
            </a:r>
            <a:r>
              <a:rPr lang="en-US" altLang="en-US" sz="2000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000" dirty="0">
                <a:solidFill>
                  <a:srgbClr val="2B2B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en-US" sz="2000" dirty="0">
                <a:solidFill>
                  <a:srgbClr val="2B2BFF"/>
                </a:solidFill>
              </a:rPr>
              <a:t> = </a:t>
            </a:r>
            <a:r>
              <a:rPr lang="en-US" altLang="en-US" sz="2000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000" baseline="30000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000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sz="2000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000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sz="2000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sz="2000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endParaRPr lang="en-GB" sz="20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0BCF269-4A40-3927-434A-C205A9063F67}"/>
              </a:ext>
            </a:extLst>
          </p:cNvPr>
          <p:cNvSpPr txBox="1"/>
          <p:nvPr/>
        </p:nvSpPr>
        <p:spPr>
          <a:xfrm>
            <a:off x="346188" y="6110056"/>
            <a:ext cx="47084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Sketching the graph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0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" grpId="0" animBg="1"/>
      <p:bldP spid="60" grpId="0"/>
      <p:bldP spid="61" grpId="0"/>
      <p:bldP spid="46" grpId="0"/>
      <p:bldP spid="47" grpId="0"/>
      <p:bldP spid="48" grpId="0"/>
      <p:bldP spid="49" grpId="0"/>
      <p:bldP spid="50" grpId="0"/>
      <p:bldP spid="53" grpId="0"/>
      <p:bldP spid="54" grpId="0" animBg="1"/>
      <p:bldP spid="55" grpId="0"/>
      <p:bldP spid="56" grpId="0"/>
      <p:bldP spid="57" grpId="0"/>
      <p:bldP spid="58" grpId="0"/>
      <p:bldP spid="59" grpId="0"/>
      <p:bldP spid="62" grpId="0"/>
      <p:bldP spid="63" grpId="0"/>
      <p:bldP spid="64" grpId="0"/>
      <p:bldP spid="65" grpId="0"/>
      <p:bldP spid="66" grpId="0"/>
      <p:bldP spid="67" grpId="0" animBg="1"/>
      <p:bldP spid="68" grpId="0" animBg="1"/>
      <p:bldP spid="69" grpId="0"/>
      <p:bldP spid="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4095D939-AF70-D7CF-FDF0-20A82243E790}"/>
              </a:ext>
            </a:extLst>
          </p:cNvPr>
          <p:cNvGrpSpPr/>
          <p:nvPr/>
        </p:nvGrpSpPr>
        <p:grpSpPr>
          <a:xfrm>
            <a:off x="5850664" y="1498712"/>
            <a:ext cx="3152775" cy="4519612"/>
            <a:chOff x="5850664" y="1498712"/>
            <a:chExt cx="3152775" cy="451961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77F5381-F424-D163-5C9D-9539A900418F}"/>
                </a:ext>
              </a:extLst>
            </p:cNvPr>
            <p:cNvGrpSpPr/>
            <p:nvPr/>
          </p:nvGrpSpPr>
          <p:grpSpPr>
            <a:xfrm>
              <a:off x="5850664" y="1498712"/>
              <a:ext cx="3152775" cy="4519612"/>
              <a:chOff x="5850664" y="1498712"/>
              <a:chExt cx="3152775" cy="4519612"/>
            </a:xfrm>
          </p:grpSpPr>
          <p:grpSp>
            <p:nvGrpSpPr>
              <p:cNvPr id="10242" name="Group 2"/>
              <p:cNvGrpSpPr>
                <a:grpSpLocks/>
              </p:cNvGrpSpPr>
              <p:nvPr/>
            </p:nvGrpSpPr>
            <p:grpSpPr bwMode="auto">
              <a:xfrm>
                <a:off x="5850664" y="1498712"/>
                <a:ext cx="3152775" cy="4519612"/>
                <a:chOff x="113" y="981"/>
                <a:chExt cx="1986" cy="2847"/>
              </a:xfrm>
            </p:grpSpPr>
            <p:sp>
              <p:nvSpPr>
                <p:cNvPr id="10482" name="Rectangle 3"/>
                <p:cNvSpPr>
                  <a:spLocks noChangeArrowheads="1"/>
                </p:cNvSpPr>
                <p:nvPr/>
              </p:nvSpPr>
              <p:spPr bwMode="auto">
                <a:xfrm>
                  <a:off x="113" y="981"/>
                  <a:ext cx="1986" cy="2847"/>
                </a:xfrm>
                <a:prstGeom prst="rect">
                  <a:avLst/>
                </a:prstGeom>
                <a:solidFill>
                  <a:srgbClr val="D5DCE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483" name="Rectangle 4"/>
                <p:cNvSpPr>
                  <a:spLocks noChangeArrowheads="1"/>
                </p:cNvSpPr>
                <p:nvPr/>
              </p:nvSpPr>
              <p:spPr bwMode="auto">
                <a:xfrm>
                  <a:off x="226" y="1094"/>
                  <a:ext cx="1760" cy="26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0244" name="Line 222"/>
              <p:cNvSpPr>
                <a:spLocks noChangeShapeType="1"/>
              </p:cNvSpPr>
              <p:nvPr/>
            </p:nvSpPr>
            <p:spPr bwMode="auto">
              <a:xfrm>
                <a:off x="6014176" y="3756137"/>
                <a:ext cx="28194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246" name="Line 224"/>
              <p:cNvSpPr>
                <a:spLocks noChangeShapeType="1"/>
              </p:cNvSpPr>
              <p:nvPr/>
            </p:nvSpPr>
            <p:spPr bwMode="auto">
              <a:xfrm>
                <a:off x="6974680" y="1745218"/>
                <a:ext cx="0" cy="41148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7881076" y="1698737"/>
                <a:ext cx="0" cy="411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/>
              <p:nvPr/>
            </p:nvCxnSpPr>
            <p:spPr>
              <a:xfrm>
                <a:off x="8338276" y="1698737"/>
                <a:ext cx="0" cy="411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/>
              <p:cNvCxnSpPr/>
              <p:nvPr/>
            </p:nvCxnSpPr>
            <p:spPr>
              <a:xfrm>
                <a:off x="8795476" y="1698737"/>
                <a:ext cx="0" cy="411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/>
              <p:cNvCxnSpPr/>
              <p:nvPr/>
            </p:nvCxnSpPr>
            <p:spPr>
              <a:xfrm>
                <a:off x="7416430" y="1733040"/>
                <a:ext cx="0" cy="411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>
                <a:off x="6509476" y="1689212"/>
                <a:ext cx="0" cy="411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/>
              <p:nvPr/>
            </p:nvCxnSpPr>
            <p:spPr>
              <a:xfrm>
                <a:off x="6052276" y="1698737"/>
                <a:ext cx="0" cy="411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/>
              <p:cNvCxnSpPr/>
              <p:nvPr/>
            </p:nvCxnSpPr>
            <p:spPr>
              <a:xfrm>
                <a:off x="6052276" y="3300524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Straight Connector 262"/>
              <p:cNvCxnSpPr/>
              <p:nvPr/>
            </p:nvCxnSpPr>
            <p:spPr>
              <a:xfrm>
                <a:off x="6052276" y="2841737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Straight Connector 263"/>
              <p:cNvCxnSpPr/>
              <p:nvPr/>
            </p:nvCxnSpPr>
            <p:spPr>
              <a:xfrm>
                <a:off x="6052276" y="2384537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/>
              <p:cNvCxnSpPr/>
              <p:nvPr/>
            </p:nvCxnSpPr>
            <p:spPr>
              <a:xfrm>
                <a:off x="6064976" y="1927337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/>
              <p:cNvCxnSpPr/>
              <p:nvPr/>
            </p:nvCxnSpPr>
            <p:spPr>
              <a:xfrm>
                <a:off x="6064976" y="4213337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/>
              <p:cNvCxnSpPr/>
              <p:nvPr/>
            </p:nvCxnSpPr>
            <p:spPr>
              <a:xfrm>
                <a:off x="6064976" y="4670537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Connector 267"/>
              <p:cNvCxnSpPr/>
              <p:nvPr/>
            </p:nvCxnSpPr>
            <p:spPr>
              <a:xfrm>
                <a:off x="6064976" y="5127737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Straight Connector 268"/>
              <p:cNvCxnSpPr/>
              <p:nvPr/>
            </p:nvCxnSpPr>
            <p:spPr>
              <a:xfrm>
                <a:off x="6042751" y="5584937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245" name="Text Box 223"/>
            <p:cNvSpPr txBox="1">
              <a:spLocks noChangeArrowheads="1"/>
            </p:cNvSpPr>
            <p:nvPr/>
          </p:nvSpPr>
          <p:spPr bwMode="auto">
            <a:xfrm>
              <a:off x="8575622" y="3700894"/>
              <a:ext cx="3111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1" i="1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x</a:t>
              </a:r>
              <a:endParaRPr kumimoji="0" lang="en-GB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253" name="Text Box 231"/>
            <p:cNvSpPr txBox="1">
              <a:spLocks noChangeArrowheads="1"/>
            </p:cNvSpPr>
            <p:nvPr/>
          </p:nvSpPr>
          <p:spPr bwMode="auto">
            <a:xfrm>
              <a:off x="6673536" y="1534602"/>
              <a:ext cx="2968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1" i="1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y</a:t>
              </a:r>
              <a:endParaRPr kumimoji="0" lang="en-GB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247" name="Rectangle 225"/>
          <p:cNvSpPr>
            <a:spLocks noGrp="1" noChangeArrowheads="1"/>
          </p:cNvSpPr>
          <p:nvPr>
            <p:ph type="title" idx="4294967295"/>
          </p:nvPr>
        </p:nvSpPr>
        <p:spPr>
          <a:xfrm>
            <a:off x="53065" y="106151"/>
            <a:ext cx="8229600" cy="4667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</a:pPr>
            <a:r>
              <a:rPr lang="en-US" altLang="en-US" sz="2800" b="1" dirty="0"/>
              <a:t>Axes intercepts</a:t>
            </a:r>
            <a:endParaRPr lang="en-GB" altLang="en-US" sz="2800" b="1" dirty="0"/>
          </a:p>
        </p:txBody>
      </p:sp>
      <p:sp>
        <p:nvSpPr>
          <p:cNvPr id="10252" name="Text Box 230"/>
          <p:cNvSpPr txBox="1">
            <a:spLocks noChangeArrowheads="1"/>
          </p:cNvSpPr>
          <p:nvPr/>
        </p:nvSpPr>
        <p:spPr bwMode="auto">
          <a:xfrm>
            <a:off x="194237" y="461638"/>
            <a:ext cx="88966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</a:rPr>
              <a:t>Sketch the graph of the function </a:t>
            </a:r>
            <a:r>
              <a:rPr lang="en-GB" altLang="en-US" sz="2200" i="1" dirty="0">
                <a:solidFill>
                  <a:srgbClr val="2B2BFF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200" dirty="0">
                <a:solidFill>
                  <a:srgbClr val="2B2BFF"/>
                </a:solidFill>
              </a:rPr>
              <a:t> (</a:t>
            </a:r>
            <a:r>
              <a:rPr lang="en-US" altLang="en-US" sz="2200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200" dirty="0">
                <a:solidFill>
                  <a:srgbClr val="2B2B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en-US" sz="2200" dirty="0">
                <a:solidFill>
                  <a:srgbClr val="2B2BFF"/>
                </a:solidFill>
              </a:rPr>
              <a:t> = </a:t>
            </a:r>
            <a:r>
              <a:rPr lang="en-US" altLang="en-US" sz="2200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sz="2200" dirty="0">
                <a:solidFill>
                  <a:srgbClr val="2B2BFF"/>
                </a:solidFill>
              </a:rPr>
              <a:t>2(</a:t>
            </a:r>
            <a:r>
              <a:rPr lang="en-US" altLang="en-US" sz="2200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sz="2200" dirty="0">
                <a:solidFill>
                  <a:srgbClr val="2B2BFF"/>
                </a:solidFill>
                <a:latin typeface="Times New Roman" panose="02020603050405020304" pitchFamily="18" charset="0"/>
              </a:rPr>
              <a:t>+</a:t>
            </a:r>
            <a:r>
              <a:rPr lang="en-US" altLang="en-US" sz="2200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>
                <a:solidFill>
                  <a:srgbClr val="2B2BFF"/>
                </a:solidFill>
              </a:rPr>
              <a:t>1)(</a:t>
            </a:r>
            <a:r>
              <a:rPr lang="en-US" altLang="en-US" sz="2200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sz="2200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sz="2200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>
                <a:solidFill>
                  <a:srgbClr val="2B2BFF"/>
                </a:solidFill>
              </a:rPr>
              <a:t>2)</a:t>
            </a:r>
            <a:r>
              <a:rPr lang="en-US" altLang="en-US" sz="2200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/>
              <a:t>by considering:</a:t>
            </a:r>
            <a:endParaRPr kumimoji="0" lang="en-GB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</a:endParaRPr>
          </a:p>
        </p:txBody>
      </p:sp>
      <p:sp>
        <p:nvSpPr>
          <p:cNvPr id="664817" name="Text Box 241"/>
          <p:cNvSpPr txBox="1">
            <a:spLocks noChangeArrowheads="1"/>
          </p:cNvSpPr>
          <p:nvPr/>
        </p:nvSpPr>
        <p:spPr bwMode="auto">
          <a:xfrm>
            <a:off x="6216586" y="892149"/>
            <a:ext cx="28846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(c) The value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2587" y="4887504"/>
            <a:ext cx="54879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3700" lvl="0" indent="-393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(c)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cs typeface="Times New Roman" panose="02020603050405020304" pitchFamily="18" charset="0"/>
              </a:rPr>
              <a:t>a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</a:rPr>
              <a:t>–2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which is &lt; 0, so the parabola opens downwards.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" name="Rectangle 50">
            <a:hlinkClick r:id="rId3"/>
            <a:extLst>
              <a:ext uri="{FF2B5EF4-FFF2-40B4-BE49-F238E27FC236}">
                <a16:creationId xmlns:a16="http://schemas.microsoft.com/office/drawing/2014/main" id="{14CAEC9A-27BA-4700-BA75-E7B8C9DABE6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hlinkClick r:id="rId3"/>
            <a:extLst>
              <a:ext uri="{FF2B5EF4-FFF2-40B4-BE49-F238E27FC236}">
                <a16:creationId xmlns:a16="http://schemas.microsoft.com/office/drawing/2014/main" id="{796CC726-4F67-4FB1-A4DB-A90407341902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E1DDA5FB-01B5-400E-8B73-8BBBB2D160F0}"/>
              </a:ext>
            </a:extLst>
          </p:cNvPr>
          <p:cNvSpPr/>
          <p:nvPr/>
        </p:nvSpPr>
        <p:spPr>
          <a:xfrm flipV="1">
            <a:off x="6231664" y="1733037"/>
            <a:ext cx="1960687" cy="3949317"/>
          </a:xfrm>
          <a:custGeom>
            <a:avLst/>
            <a:gdLst>
              <a:gd name="connsiteX0" fmla="*/ 0 w 2250831"/>
              <a:gd name="connsiteY0" fmla="*/ 0 h 3114082"/>
              <a:gd name="connsiteX1" fmla="*/ 450166 w 2250831"/>
              <a:gd name="connsiteY1" fmla="*/ 2067951 h 3114082"/>
              <a:gd name="connsiteX2" fmla="*/ 914400 w 2250831"/>
              <a:gd name="connsiteY2" fmla="*/ 3010486 h 3114082"/>
              <a:gd name="connsiteX3" fmla="*/ 1350499 w 2250831"/>
              <a:gd name="connsiteY3" fmla="*/ 2982351 h 3114082"/>
              <a:gd name="connsiteX4" fmla="*/ 1786597 w 2250831"/>
              <a:gd name="connsiteY4" fmla="*/ 2053883 h 3114082"/>
              <a:gd name="connsiteX5" fmla="*/ 2250831 w 2250831"/>
              <a:gd name="connsiteY5" fmla="*/ 14068 h 3114082"/>
              <a:gd name="connsiteX0" fmla="*/ 0 w 2449862"/>
              <a:gd name="connsiteY0" fmla="*/ 945930 h 4060012"/>
              <a:gd name="connsiteX1" fmla="*/ 450166 w 2449862"/>
              <a:gd name="connsiteY1" fmla="*/ 3013881 h 4060012"/>
              <a:gd name="connsiteX2" fmla="*/ 914400 w 2449862"/>
              <a:gd name="connsiteY2" fmla="*/ 3956416 h 4060012"/>
              <a:gd name="connsiteX3" fmla="*/ 1350499 w 2449862"/>
              <a:gd name="connsiteY3" fmla="*/ 3928281 h 4060012"/>
              <a:gd name="connsiteX4" fmla="*/ 1786597 w 2449862"/>
              <a:gd name="connsiteY4" fmla="*/ 2999813 h 4060012"/>
              <a:gd name="connsiteX5" fmla="*/ 2449862 w 2449862"/>
              <a:gd name="connsiteY5" fmla="*/ 0 h 4060012"/>
              <a:gd name="connsiteX0" fmla="*/ 0 w 2635625"/>
              <a:gd name="connsiteY0" fmla="*/ 42403 h 4060012"/>
              <a:gd name="connsiteX1" fmla="*/ 635929 w 2635625"/>
              <a:gd name="connsiteY1" fmla="*/ 3013881 h 4060012"/>
              <a:gd name="connsiteX2" fmla="*/ 1100163 w 2635625"/>
              <a:gd name="connsiteY2" fmla="*/ 3956416 h 4060012"/>
              <a:gd name="connsiteX3" fmla="*/ 1536262 w 2635625"/>
              <a:gd name="connsiteY3" fmla="*/ 3928281 h 4060012"/>
              <a:gd name="connsiteX4" fmla="*/ 1972360 w 2635625"/>
              <a:gd name="connsiteY4" fmla="*/ 2999813 h 4060012"/>
              <a:gd name="connsiteX5" fmla="*/ 2635625 w 2635625"/>
              <a:gd name="connsiteY5" fmla="*/ 0 h 4060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35625" h="4060012">
                <a:moveTo>
                  <a:pt x="0" y="42403"/>
                </a:moveTo>
                <a:cubicBezTo>
                  <a:pt x="148883" y="825504"/>
                  <a:pt x="452568" y="2361545"/>
                  <a:pt x="635929" y="3013881"/>
                </a:cubicBezTo>
                <a:cubicBezTo>
                  <a:pt x="819290" y="3666217"/>
                  <a:pt x="950108" y="3804016"/>
                  <a:pt x="1100163" y="3956416"/>
                </a:cubicBezTo>
                <a:cubicBezTo>
                  <a:pt x="1250218" y="4108816"/>
                  <a:pt x="1390896" y="4087715"/>
                  <a:pt x="1536262" y="3928281"/>
                </a:cubicBezTo>
                <a:cubicBezTo>
                  <a:pt x="1681628" y="3768847"/>
                  <a:pt x="1822305" y="3494527"/>
                  <a:pt x="1972360" y="2999813"/>
                </a:cubicBezTo>
                <a:cubicBezTo>
                  <a:pt x="2122415" y="2505099"/>
                  <a:pt x="2478535" y="772550"/>
                  <a:pt x="2635625" y="0"/>
                </a:cubicBez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 Box 227">
            <a:extLst>
              <a:ext uri="{FF2B5EF4-FFF2-40B4-BE49-F238E27FC236}">
                <a16:creationId xmlns:a16="http://schemas.microsoft.com/office/drawing/2014/main" id="{01BF7F32-2092-4292-B9EB-973483A4D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3478" y="3375524"/>
            <a:ext cx="7232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altLang="en-US" sz="1800" dirty="0">
                <a:solidFill>
                  <a:srgbClr val="FF0000"/>
                </a:solidFill>
              </a:rPr>
              <a:t>2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0)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" name="Text Box 227">
            <a:extLst>
              <a:ext uri="{FF2B5EF4-FFF2-40B4-BE49-F238E27FC236}">
                <a16:creationId xmlns:a16="http://schemas.microsoft.com/office/drawing/2014/main" id="{CD6A785E-8764-4A76-864F-FCF9F6733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6072" y="3788738"/>
            <a:ext cx="85151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altLang="en-US" sz="1800" dirty="0">
                <a:solidFill>
                  <a:srgbClr val="FF0000"/>
                </a:solidFill>
              </a:rPr>
              <a:t>–1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0)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Text Box 241">
            <a:extLst>
              <a:ext uri="{FF2B5EF4-FFF2-40B4-BE49-F238E27FC236}">
                <a16:creationId xmlns:a16="http://schemas.microsoft.com/office/drawing/2014/main" id="{3BFBEDED-E907-6418-8F64-0BE1164CF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510" y="891310"/>
            <a:ext cx="28888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(a) The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y-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intercept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241">
            <a:extLst>
              <a:ext uri="{FF2B5EF4-FFF2-40B4-BE49-F238E27FC236}">
                <a16:creationId xmlns:a16="http://schemas.microsoft.com/office/drawing/2014/main" id="{EFC354E4-6326-4199-2D0D-6742AC5DE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2690" y="872633"/>
            <a:ext cx="28914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(b) The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x-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intercepts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 Box 241">
            <a:extLst>
              <a:ext uri="{FF2B5EF4-FFF2-40B4-BE49-F238E27FC236}">
                <a16:creationId xmlns:a16="http://schemas.microsoft.com/office/drawing/2014/main" id="{C6324899-6ED8-EC25-4120-22FFC735B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188" y="1351317"/>
            <a:ext cx="52668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(a) 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occurs when </a:t>
            </a:r>
            <a:r>
              <a:rPr kumimoji="0" lang="en-US" altLang="en-US" sz="2400" b="0" i="1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0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7" name="Text Box 227">
            <a:extLst>
              <a:ext uri="{FF2B5EF4-FFF2-40B4-BE49-F238E27FC236}">
                <a16:creationId xmlns:a16="http://schemas.microsoft.com/office/drawing/2014/main" id="{384F27F7-1309-06CC-8408-4773015A0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2929" y="1724370"/>
            <a:ext cx="27270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dirty="0">
                <a:solidFill>
                  <a:srgbClr val="2B2BFF"/>
                </a:solidFill>
              </a:rPr>
              <a:t>2(0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+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</a:rPr>
              <a:t>1)(0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</a:rPr>
              <a:t>2)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" name="Text Box 227">
            <a:extLst>
              <a:ext uri="{FF2B5EF4-FFF2-40B4-BE49-F238E27FC236}">
                <a16:creationId xmlns:a16="http://schemas.microsoft.com/office/drawing/2014/main" id="{9290E260-A2BB-56F2-0269-58ECA1675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6274" y="2207967"/>
            <a:ext cx="8418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</a:rPr>
              <a:t>4</a:t>
            </a:r>
            <a:endParaRPr lang="en-GB" altLang="en-US" dirty="0">
              <a:solidFill>
                <a:srgbClr val="2B2BFF"/>
              </a:solidFill>
            </a:endParaRPr>
          </a:p>
        </p:txBody>
      </p:sp>
      <p:sp>
        <p:nvSpPr>
          <p:cNvPr id="49" name="Text Box 227">
            <a:extLst>
              <a:ext uri="{FF2B5EF4-FFF2-40B4-BE49-F238E27FC236}">
                <a16:creationId xmlns:a16="http://schemas.microsoft.com/office/drawing/2014/main" id="{05BA443B-B040-8259-5DFA-6FD68DF47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54" y="2509251"/>
            <a:ext cx="8675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0" name="Text Box 241">
            <a:extLst>
              <a:ext uri="{FF2B5EF4-FFF2-40B4-BE49-F238E27FC236}">
                <a16:creationId xmlns:a16="http://schemas.microsoft.com/office/drawing/2014/main" id="{16B43B48-5BAD-B002-3D43-6D6102583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366" y="2551901"/>
            <a:ext cx="29666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-intercepts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3" name="Text Box 227">
            <a:extLst>
              <a:ext uri="{FF2B5EF4-FFF2-40B4-BE49-F238E27FC236}">
                <a16:creationId xmlns:a16="http://schemas.microsoft.com/office/drawing/2014/main" id="{86234386-1957-FA12-64A2-D7DDDF7B3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740" y="1856240"/>
            <a:ext cx="8869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800" dirty="0">
                <a:solidFill>
                  <a:srgbClr val="FF0000"/>
                </a:solidFill>
              </a:rPr>
              <a:t>(0, 4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CA53EB0E-05A3-A3F3-8A0C-E78AFF3CBCCB}"/>
              </a:ext>
            </a:extLst>
          </p:cNvPr>
          <p:cNvSpPr/>
          <p:nvPr/>
        </p:nvSpPr>
        <p:spPr>
          <a:xfrm>
            <a:off x="6924673" y="1859391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 Box 241">
            <a:extLst>
              <a:ext uri="{FF2B5EF4-FFF2-40B4-BE49-F238E27FC236}">
                <a16:creationId xmlns:a16="http://schemas.microsoft.com/office/drawing/2014/main" id="{DEAAE6CE-10E8-0371-52DD-E55C0DF59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729" y="3021406"/>
            <a:ext cx="52424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(b) 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occurs when </a:t>
            </a:r>
            <a:r>
              <a:rPr kumimoji="0" lang="en-US" altLang="en-US" sz="2400" b="0" i="1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0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6" name="Text Box 227">
            <a:extLst>
              <a:ext uri="{FF2B5EF4-FFF2-40B4-BE49-F238E27FC236}">
                <a16:creationId xmlns:a16="http://schemas.microsoft.com/office/drawing/2014/main" id="{A898D91F-6640-342E-CF23-D030DFCA2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7226" y="3415167"/>
            <a:ext cx="26741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dirty="0">
                <a:solidFill>
                  <a:srgbClr val="2B2BFF"/>
                </a:solidFill>
              </a:rPr>
              <a:t>2(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+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</a:rPr>
              <a:t>1)(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</a:rPr>
              <a:t>2)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8" name="Text Box 227">
            <a:extLst>
              <a:ext uri="{FF2B5EF4-FFF2-40B4-BE49-F238E27FC236}">
                <a16:creationId xmlns:a16="http://schemas.microsoft.com/office/drawing/2014/main" id="{857A83F5-ACDB-A2D8-6363-E264D7AAC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8253" y="3892484"/>
            <a:ext cx="9557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" name="Text Box 227">
            <a:extLst>
              <a:ext uri="{FF2B5EF4-FFF2-40B4-BE49-F238E27FC236}">
                <a16:creationId xmlns:a16="http://schemas.microsoft.com/office/drawing/2014/main" id="{986156F9-2016-852A-5CD8-CBC5FE02F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0162" y="3870117"/>
            <a:ext cx="8018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2" name="Text Box 241">
            <a:extLst>
              <a:ext uri="{FF2B5EF4-FFF2-40B4-BE49-F238E27FC236}">
                <a16:creationId xmlns:a16="http://schemas.microsoft.com/office/drawing/2014/main" id="{AE8A9991-FC1D-6CE0-398D-46B9CF661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6663" y="3883243"/>
            <a:ext cx="533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Text Box 227">
            <a:extLst>
              <a:ext uri="{FF2B5EF4-FFF2-40B4-BE49-F238E27FC236}">
                <a16:creationId xmlns:a16="http://schemas.microsoft.com/office/drawing/2014/main" id="{5716AC1D-56CE-569B-057A-F3088AB68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9392" y="4327789"/>
            <a:ext cx="8851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0)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Text Box 227">
            <a:extLst>
              <a:ext uri="{FF2B5EF4-FFF2-40B4-BE49-F238E27FC236}">
                <a16:creationId xmlns:a16="http://schemas.microsoft.com/office/drawing/2014/main" id="{78737FE9-AF3E-FC7C-BB09-402F5E975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4330" y="4327788"/>
            <a:ext cx="10390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–</a:t>
            </a:r>
            <a:r>
              <a:rPr kumimoji="0" lang="en-US" alt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0)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5" name="Text Box 241">
            <a:extLst>
              <a:ext uri="{FF2B5EF4-FFF2-40B4-BE49-F238E27FC236}">
                <a16:creationId xmlns:a16="http://schemas.microsoft.com/office/drawing/2014/main" id="{130E6580-5F50-D122-7465-3B2B3EB0B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815" y="4365648"/>
            <a:ext cx="29666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-intercepts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are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2A9E6D51-04BA-1852-A59E-10830FF1FBDE}"/>
              </a:ext>
            </a:extLst>
          </p:cNvPr>
          <p:cNvSpPr/>
          <p:nvPr/>
        </p:nvSpPr>
        <p:spPr>
          <a:xfrm>
            <a:off x="7820812" y="3716098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C2F075DD-162D-8D24-0D2D-33750394E1C1}"/>
              </a:ext>
            </a:extLst>
          </p:cNvPr>
          <p:cNvSpPr/>
          <p:nvPr/>
        </p:nvSpPr>
        <p:spPr>
          <a:xfrm>
            <a:off x="6459144" y="3700894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A27A63A-2957-5166-63D9-4FE8D714267C}"/>
              </a:ext>
            </a:extLst>
          </p:cNvPr>
          <p:cNvSpPr txBox="1"/>
          <p:nvPr/>
        </p:nvSpPr>
        <p:spPr>
          <a:xfrm>
            <a:off x="6459144" y="5451004"/>
            <a:ext cx="25056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000" i="1" dirty="0">
                <a:solidFill>
                  <a:srgbClr val="2B2BFF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000" dirty="0">
                <a:solidFill>
                  <a:srgbClr val="2B2BFF"/>
                </a:solidFill>
              </a:rPr>
              <a:t> (</a:t>
            </a:r>
            <a:r>
              <a:rPr lang="en-US" altLang="en-US" sz="2000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000" dirty="0">
                <a:solidFill>
                  <a:srgbClr val="2B2B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en-US" sz="2000" dirty="0">
                <a:solidFill>
                  <a:srgbClr val="2B2BFF"/>
                </a:solidFill>
              </a:rPr>
              <a:t> = –2(</a:t>
            </a:r>
            <a:r>
              <a:rPr lang="en-US" altLang="en-US" sz="2000" i="1" dirty="0">
                <a:solidFill>
                  <a:srgbClr val="2B2BFF"/>
                </a:solidFill>
              </a:rPr>
              <a:t>x </a:t>
            </a:r>
            <a:r>
              <a:rPr lang="en-US" altLang="en-US" sz="2000" dirty="0">
                <a:solidFill>
                  <a:srgbClr val="2B2BFF"/>
                </a:solidFill>
              </a:rPr>
              <a:t>+</a:t>
            </a:r>
            <a:r>
              <a:rPr lang="en-US" altLang="en-US" sz="2000" i="1" dirty="0">
                <a:solidFill>
                  <a:srgbClr val="2B2BFF"/>
                </a:solidFill>
              </a:rPr>
              <a:t> </a:t>
            </a:r>
            <a:r>
              <a:rPr lang="en-US" altLang="en-US" sz="2000" dirty="0">
                <a:solidFill>
                  <a:srgbClr val="2B2BFF"/>
                </a:solidFill>
              </a:rPr>
              <a:t>1)(</a:t>
            </a:r>
            <a:r>
              <a:rPr lang="en-US" altLang="en-US" sz="2000" i="1" dirty="0">
                <a:solidFill>
                  <a:srgbClr val="2B2BFF"/>
                </a:solidFill>
              </a:rPr>
              <a:t>x </a:t>
            </a:r>
            <a:r>
              <a:rPr lang="en-US" altLang="en-US" sz="2000" dirty="0">
                <a:solidFill>
                  <a:srgbClr val="2B2BFF"/>
                </a:solidFill>
              </a:rPr>
              <a:t>–</a:t>
            </a:r>
            <a:r>
              <a:rPr lang="en-US" altLang="en-US" sz="2000" i="1" dirty="0">
                <a:solidFill>
                  <a:srgbClr val="2B2BFF"/>
                </a:solidFill>
              </a:rPr>
              <a:t> </a:t>
            </a:r>
            <a:r>
              <a:rPr lang="en-US" altLang="en-US" sz="2000" dirty="0">
                <a:solidFill>
                  <a:srgbClr val="2B2BFF"/>
                </a:solidFill>
              </a:rPr>
              <a:t>2)</a:t>
            </a:r>
            <a:r>
              <a:rPr lang="en-US" altLang="en-US" sz="2000" dirty="0">
                <a:solidFill>
                  <a:srgbClr val="2B2BFF"/>
                </a:solidFill>
                <a:cs typeface="Times New Roman" panose="02020603050405020304" pitchFamily="18" charset="0"/>
              </a:rPr>
              <a:t> </a:t>
            </a:r>
            <a:endParaRPr lang="en-GB" sz="20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0BCF269-4A40-3927-434A-C205A9063F67}"/>
              </a:ext>
            </a:extLst>
          </p:cNvPr>
          <p:cNvSpPr txBox="1"/>
          <p:nvPr/>
        </p:nvSpPr>
        <p:spPr>
          <a:xfrm>
            <a:off x="439806" y="5893303"/>
            <a:ext cx="47084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Sketching the graph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62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" grpId="0" animBg="1"/>
      <p:bldP spid="60" grpId="0"/>
      <p:bldP spid="61" grpId="0"/>
      <p:bldP spid="46" grpId="0"/>
      <p:bldP spid="47" grpId="0"/>
      <p:bldP spid="48" grpId="0"/>
      <p:bldP spid="49" grpId="0"/>
      <p:bldP spid="50" grpId="0"/>
      <p:bldP spid="53" grpId="0"/>
      <p:bldP spid="54" grpId="0" animBg="1"/>
      <p:bldP spid="55" grpId="0"/>
      <p:bldP spid="56" grpId="0"/>
      <p:bldP spid="58" grpId="0"/>
      <p:bldP spid="59" grpId="0"/>
      <p:bldP spid="62" grpId="0"/>
      <p:bldP spid="63" grpId="0"/>
      <p:bldP spid="64" grpId="0"/>
      <p:bldP spid="65" grpId="0"/>
      <p:bldP spid="67" grpId="0" animBg="1"/>
      <p:bldP spid="68" grpId="0" animBg="1"/>
      <p:bldP spid="69" grpId="0"/>
      <p:bldP spid="7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4095D939-AF70-D7CF-FDF0-20A82243E790}"/>
              </a:ext>
            </a:extLst>
          </p:cNvPr>
          <p:cNvGrpSpPr/>
          <p:nvPr/>
        </p:nvGrpSpPr>
        <p:grpSpPr>
          <a:xfrm>
            <a:off x="5850664" y="1465800"/>
            <a:ext cx="3152775" cy="4552524"/>
            <a:chOff x="5850664" y="1465800"/>
            <a:chExt cx="3152775" cy="4552524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77F5381-F424-D163-5C9D-9539A900418F}"/>
                </a:ext>
              </a:extLst>
            </p:cNvPr>
            <p:cNvGrpSpPr/>
            <p:nvPr/>
          </p:nvGrpSpPr>
          <p:grpSpPr>
            <a:xfrm>
              <a:off x="5850664" y="1498712"/>
              <a:ext cx="3152775" cy="4519612"/>
              <a:chOff x="5850664" y="1498712"/>
              <a:chExt cx="3152775" cy="4519612"/>
            </a:xfrm>
          </p:grpSpPr>
          <p:grpSp>
            <p:nvGrpSpPr>
              <p:cNvPr id="10242" name="Group 2"/>
              <p:cNvGrpSpPr>
                <a:grpSpLocks/>
              </p:cNvGrpSpPr>
              <p:nvPr/>
            </p:nvGrpSpPr>
            <p:grpSpPr bwMode="auto">
              <a:xfrm>
                <a:off x="5850664" y="1498712"/>
                <a:ext cx="3152775" cy="4519612"/>
                <a:chOff x="113" y="981"/>
                <a:chExt cx="1986" cy="2847"/>
              </a:xfrm>
            </p:grpSpPr>
            <p:sp>
              <p:nvSpPr>
                <p:cNvPr id="10482" name="Rectangle 3"/>
                <p:cNvSpPr>
                  <a:spLocks noChangeArrowheads="1"/>
                </p:cNvSpPr>
                <p:nvPr/>
              </p:nvSpPr>
              <p:spPr bwMode="auto">
                <a:xfrm>
                  <a:off x="113" y="981"/>
                  <a:ext cx="1986" cy="2847"/>
                </a:xfrm>
                <a:prstGeom prst="rect">
                  <a:avLst/>
                </a:prstGeom>
                <a:solidFill>
                  <a:srgbClr val="D5DCE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483" name="Rectangle 4"/>
                <p:cNvSpPr>
                  <a:spLocks noChangeArrowheads="1"/>
                </p:cNvSpPr>
                <p:nvPr/>
              </p:nvSpPr>
              <p:spPr bwMode="auto">
                <a:xfrm>
                  <a:off x="226" y="1094"/>
                  <a:ext cx="1760" cy="26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0244" name="Line 222"/>
              <p:cNvSpPr>
                <a:spLocks noChangeShapeType="1"/>
              </p:cNvSpPr>
              <p:nvPr/>
            </p:nvSpPr>
            <p:spPr bwMode="auto">
              <a:xfrm>
                <a:off x="6052276" y="4674008"/>
                <a:ext cx="28194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246" name="Line 224"/>
              <p:cNvSpPr>
                <a:spLocks noChangeShapeType="1"/>
              </p:cNvSpPr>
              <p:nvPr/>
            </p:nvSpPr>
            <p:spPr bwMode="auto">
              <a:xfrm>
                <a:off x="6504864" y="1731338"/>
                <a:ext cx="0" cy="41148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7881076" y="1698737"/>
                <a:ext cx="0" cy="411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/>
              <p:nvPr/>
            </p:nvCxnSpPr>
            <p:spPr>
              <a:xfrm>
                <a:off x="8338276" y="1698737"/>
                <a:ext cx="0" cy="411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/>
              <p:cNvCxnSpPr/>
              <p:nvPr/>
            </p:nvCxnSpPr>
            <p:spPr>
              <a:xfrm>
                <a:off x="8795476" y="1698737"/>
                <a:ext cx="0" cy="411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/>
              <p:cNvCxnSpPr/>
              <p:nvPr/>
            </p:nvCxnSpPr>
            <p:spPr>
              <a:xfrm>
                <a:off x="7416430" y="1733040"/>
                <a:ext cx="0" cy="411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>
                <a:off x="6966676" y="1666709"/>
                <a:ext cx="0" cy="411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/>
              <p:nvPr/>
            </p:nvCxnSpPr>
            <p:spPr>
              <a:xfrm>
                <a:off x="6052276" y="1698737"/>
                <a:ext cx="0" cy="411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/>
              <p:cNvCxnSpPr/>
              <p:nvPr/>
            </p:nvCxnSpPr>
            <p:spPr>
              <a:xfrm>
                <a:off x="6052276" y="3300524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Straight Connector 262"/>
              <p:cNvCxnSpPr/>
              <p:nvPr/>
            </p:nvCxnSpPr>
            <p:spPr>
              <a:xfrm>
                <a:off x="6052276" y="2841737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Straight Connector 263"/>
              <p:cNvCxnSpPr/>
              <p:nvPr/>
            </p:nvCxnSpPr>
            <p:spPr>
              <a:xfrm>
                <a:off x="6052276" y="2384537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/>
              <p:cNvCxnSpPr/>
              <p:nvPr/>
            </p:nvCxnSpPr>
            <p:spPr>
              <a:xfrm>
                <a:off x="6064976" y="1927337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/>
              <p:cNvCxnSpPr/>
              <p:nvPr/>
            </p:nvCxnSpPr>
            <p:spPr>
              <a:xfrm>
                <a:off x="6064976" y="4213337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/>
              <p:cNvCxnSpPr/>
              <p:nvPr/>
            </p:nvCxnSpPr>
            <p:spPr>
              <a:xfrm>
                <a:off x="6030052" y="3746612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Connector 267"/>
              <p:cNvCxnSpPr/>
              <p:nvPr/>
            </p:nvCxnSpPr>
            <p:spPr>
              <a:xfrm>
                <a:off x="6064976" y="5127737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Straight Connector 268"/>
              <p:cNvCxnSpPr/>
              <p:nvPr/>
            </p:nvCxnSpPr>
            <p:spPr>
              <a:xfrm>
                <a:off x="6042751" y="5584937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245" name="Text Box 223"/>
            <p:cNvSpPr txBox="1">
              <a:spLocks noChangeArrowheads="1"/>
            </p:cNvSpPr>
            <p:nvPr/>
          </p:nvSpPr>
          <p:spPr bwMode="auto">
            <a:xfrm>
              <a:off x="8548548" y="4657583"/>
              <a:ext cx="3111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1" i="1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x</a:t>
              </a:r>
              <a:endParaRPr kumimoji="0" lang="en-GB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253" name="Text Box 231"/>
            <p:cNvSpPr txBox="1">
              <a:spLocks noChangeArrowheads="1"/>
            </p:cNvSpPr>
            <p:nvPr/>
          </p:nvSpPr>
          <p:spPr bwMode="auto">
            <a:xfrm>
              <a:off x="6250748" y="1465800"/>
              <a:ext cx="2968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1" i="1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y</a:t>
              </a:r>
              <a:endParaRPr kumimoji="0" lang="en-GB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247" name="Rectangle 225"/>
          <p:cNvSpPr>
            <a:spLocks noGrp="1" noChangeArrowheads="1"/>
          </p:cNvSpPr>
          <p:nvPr>
            <p:ph type="title" idx="4294967295"/>
          </p:nvPr>
        </p:nvSpPr>
        <p:spPr>
          <a:xfrm>
            <a:off x="53065" y="106151"/>
            <a:ext cx="8229600" cy="4667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</a:pPr>
            <a:r>
              <a:rPr lang="en-US" altLang="en-US" sz="2800" b="1" dirty="0"/>
              <a:t>Axes intercepts</a:t>
            </a:r>
            <a:endParaRPr lang="en-GB" altLang="en-US" sz="2800" b="1" dirty="0"/>
          </a:p>
        </p:txBody>
      </p:sp>
      <p:sp>
        <p:nvSpPr>
          <p:cNvPr id="10252" name="Text Box 230"/>
          <p:cNvSpPr txBox="1">
            <a:spLocks noChangeArrowheads="1"/>
          </p:cNvSpPr>
          <p:nvPr/>
        </p:nvSpPr>
        <p:spPr bwMode="auto">
          <a:xfrm>
            <a:off x="194237" y="461638"/>
            <a:ext cx="88966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Sketch the graph of the function </a:t>
            </a:r>
            <a:r>
              <a:rPr lang="en-GB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dirty="0">
                <a:solidFill>
                  <a:srgbClr val="2B2BFF"/>
                </a:solidFill>
              </a:rPr>
              <a:t> (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en-US" dirty="0">
                <a:solidFill>
                  <a:srgbClr val="2B2BFF"/>
                </a:solidFill>
              </a:rPr>
              <a:t> =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 2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en-US" altLang="en-US" baseline="30000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2B2BFF"/>
                </a:solidFill>
              </a:rPr>
              <a:t> </a:t>
            </a:r>
            <a:r>
              <a:rPr lang="en-US" altLang="en-US" dirty="0"/>
              <a:t>by considering:</a:t>
            </a:r>
            <a:endParaRPr kumimoji="0" lang="en-GB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64817" name="Text Box 241"/>
          <p:cNvSpPr txBox="1">
            <a:spLocks noChangeArrowheads="1"/>
          </p:cNvSpPr>
          <p:nvPr/>
        </p:nvSpPr>
        <p:spPr bwMode="auto">
          <a:xfrm>
            <a:off x="6216586" y="892149"/>
            <a:ext cx="28846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(c) The value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38931" y="5366010"/>
            <a:ext cx="54879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3700" marR="0" lvl="0" indent="-393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(c)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cs typeface="Times New Roman" panose="02020603050405020304" pitchFamily="18" charset="0"/>
              </a:rPr>
              <a:t>a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2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which is &gt; 0, so the parabola opens upwards.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" name="Rectangle 50">
            <a:hlinkClick r:id="rId3"/>
            <a:extLst>
              <a:ext uri="{FF2B5EF4-FFF2-40B4-BE49-F238E27FC236}">
                <a16:creationId xmlns:a16="http://schemas.microsoft.com/office/drawing/2014/main" id="{14CAEC9A-27BA-4700-BA75-E7B8C9DABE6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hlinkClick r:id="rId3"/>
            <a:extLst>
              <a:ext uri="{FF2B5EF4-FFF2-40B4-BE49-F238E27FC236}">
                <a16:creationId xmlns:a16="http://schemas.microsoft.com/office/drawing/2014/main" id="{796CC726-4F67-4FB1-A4DB-A90407341902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E1DDA5FB-01B5-400E-8B73-8BBBB2D160F0}"/>
              </a:ext>
            </a:extLst>
          </p:cNvPr>
          <p:cNvSpPr/>
          <p:nvPr/>
        </p:nvSpPr>
        <p:spPr>
          <a:xfrm>
            <a:off x="6454320" y="1646181"/>
            <a:ext cx="2353413" cy="3027828"/>
          </a:xfrm>
          <a:custGeom>
            <a:avLst/>
            <a:gdLst>
              <a:gd name="connsiteX0" fmla="*/ 0 w 2250831"/>
              <a:gd name="connsiteY0" fmla="*/ 0 h 3114082"/>
              <a:gd name="connsiteX1" fmla="*/ 450166 w 2250831"/>
              <a:gd name="connsiteY1" fmla="*/ 2067951 h 3114082"/>
              <a:gd name="connsiteX2" fmla="*/ 914400 w 2250831"/>
              <a:gd name="connsiteY2" fmla="*/ 3010486 h 3114082"/>
              <a:gd name="connsiteX3" fmla="*/ 1350499 w 2250831"/>
              <a:gd name="connsiteY3" fmla="*/ 2982351 h 3114082"/>
              <a:gd name="connsiteX4" fmla="*/ 1786597 w 2250831"/>
              <a:gd name="connsiteY4" fmla="*/ 2053883 h 3114082"/>
              <a:gd name="connsiteX5" fmla="*/ 2250831 w 2250831"/>
              <a:gd name="connsiteY5" fmla="*/ 14068 h 3114082"/>
              <a:gd name="connsiteX0" fmla="*/ 0 w 2449862"/>
              <a:gd name="connsiteY0" fmla="*/ 945930 h 4060012"/>
              <a:gd name="connsiteX1" fmla="*/ 450166 w 2449862"/>
              <a:gd name="connsiteY1" fmla="*/ 3013881 h 4060012"/>
              <a:gd name="connsiteX2" fmla="*/ 914400 w 2449862"/>
              <a:gd name="connsiteY2" fmla="*/ 3956416 h 4060012"/>
              <a:gd name="connsiteX3" fmla="*/ 1350499 w 2449862"/>
              <a:gd name="connsiteY3" fmla="*/ 3928281 h 4060012"/>
              <a:gd name="connsiteX4" fmla="*/ 1786597 w 2449862"/>
              <a:gd name="connsiteY4" fmla="*/ 2999813 h 4060012"/>
              <a:gd name="connsiteX5" fmla="*/ 2449862 w 2449862"/>
              <a:gd name="connsiteY5" fmla="*/ 0 h 4060012"/>
              <a:gd name="connsiteX0" fmla="*/ 0 w 2635625"/>
              <a:gd name="connsiteY0" fmla="*/ 42403 h 4060012"/>
              <a:gd name="connsiteX1" fmla="*/ 635929 w 2635625"/>
              <a:gd name="connsiteY1" fmla="*/ 3013881 h 4060012"/>
              <a:gd name="connsiteX2" fmla="*/ 1100163 w 2635625"/>
              <a:gd name="connsiteY2" fmla="*/ 3956416 h 4060012"/>
              <a:gd name="connsiteX3" fmla="*/ 1536262 w 2635625"/>
              <a:gd name="connsiteY3" fmla="*/ 3928281 h 4060012"/>
              <a:gd name="connsiteX4" fmla="*/ 1972360 w 2635625"/>
              <a:gd name="connsiteY4" fmla="*/ 2999813 h 4060012"/>
              <a:gd name="connsiteX5" fmla="*/ 2635625 w 2635625"/>
              <a:gd name="connsiteY5" fmla="*/ 0 h 4060012"/>
              <a:gd name="connsiteX0" fmla="*/ 0 w 2061412"/>
              <a:gd name="connsiteY0" fmla="*/ 0 h 4017609"/>
              <a:gd name="connsiteX1" fmla="*/ 635929 w 2061412"/>
              <a:gd name="connsiteY1" fmla="*/ 2971478 h 4017609"/>
              <a:gd name="connsiteX2" fmla="*/ 1100163 w 2061412"/>
              <a:gd name="connsiteY2" fmla="*/ 3914013 h 4017609"/>
              <a:gd name="connsiteX3" fmla="*/ 1536262 w 2061412"/>
              <a:gd name="connsiteY3" fmla="*/ 3885878 h 4017609"/>
              <a:gd name="connsiteX4" fmla="*/ 1972360 w 2061412"/>
              <a:gd name="connsiteY4" fmla="*/ 2957410 h 4017609"/>
              <a:gd name="connsiteX5" fmla="*/ 2061412 w 2061412"/>
              <a:gd name="connsiteY5" fmla="*/ 2497680 h 4017609"/>
              <a:gd name="connsiteX0" fmla="*/ 0 w 2061412"/>
              <a:gd name="connsiteY0" fmla="*/ 0 h 4017609"/>
              <a:gd name="connsiteX1" fmla="*/ 635929 w 2061412"/>
              <a:gd name="connsiteY1" fmla="*/ 2971478 h 4017609"/>
              <a:gd name="connsiteX2" fmla="*/ 1100163 w 2061412"/>
              <a:gd name="connsiteY2" fmla="*/ 3914013 h 4017609"/>
              <a:gd name="connsiteX3" fmla="*/ 1536262 w 2061412"/>
              <a:gd name="connsiteY3" fmla="*/ 3885878 h 4017609"/>
              <a:gd name="connsiteX4" fmla="*/ 1972360 w 2061412"/>
              <a:gd name="connsiteY4" fmla="*/ 2957410 h 4017609"/>
              <a:gd name="connsiteX5" fmla="*/ 2061412 w 2061412"/>
              <a:gd name="connsiteY5" fmla="*/ 2497680 h 4017609"/>
              <a:gd name="connsiteX0" fmla="*/ 0 w 1912117"/>
              <a:gd name="connsiteY0" fmla="*/ 0 h 3374748"/>
              <a:gd name="connsiteX1" fmla="*/ 486634 w 1912117"/>
              <a:gd name="connsiteY1" fmla="*/ 2328617 h 3374748"/>
              <a:gd name="connsiteX2" fmla="*/ 950868 w 1912117"/>
              <a:gd name="connsiteY2" fmla="*/ 3271152 h 3374748"/>
              <a:gd name="connsiteX3" fmla="*/ 1386967 w 1912117"/>
              <a:gd name="connsiteY3" fmla="*/ 3243017 h 3374748"/>
              <a:gd name="connsiteX4" fmla="*/ 1823065 w 1912117"/>
              <a:gd name="connsiteY4" fmla="*/ 2314549 h 3374748"/>
              <a:gd name="connsiteX5" fmla="*/ 1912117 w 1912117"/>
              <a:gd name="connsiteY5" fmla="*/ 1854819 h 3374748"/>
              <a:gd name="connsiteX0" fmla="*/ 0 w 2006061"/>
              <a:gd name="connsiteY0" fmla="*/ 0 h 3374748"/>
              <a:gd name="connsiteX1" fmla="*/ 486634 w 2006061"/>
              <a:gd name="connsiteY1" fmla="*/ 2328617 h 3374748"/>
              <a:gd name="connsiteX2" fmla="*/ 950868 w 2006061"/>
              <a:gd name="connsiteY2" fmla="*/ 3271152 h 3374748"/>
              <a:gd name="connsiteX3" fmla="*/ 1386967 w 2006061"/>
              <a:gd name="connsiteY3" fmla="*/ 3243017 h 3374748"/>
              <a:gd name="connsiteX4" fmla="*/ 1823065 w 2006061"/>
              <a:gd name="connsiteY4" fmla="*/ 2314549 h 3374748"/>
              <a:gd name="connsiteX5" fmla="*/ 1912117 w 2006061"/>
              <a:gd name="connsiteY5" fmla="*/ 1854819 h 3374748"/>
              <a:gd name="connsiteX0" fmla="*/ 0 w 1925901"/>
              <a:gd name="connsiteY0" fmla="*/ 0 h 3374748"/>
              <a:gd name="connsiteX1" fmla="*/ 486634 w 1925901"/>
              <a:gd name="connsiteY1" fmla="*/ 2328617 h 3374748"/>
              <a:gd name="connsiteX2" fmla="*/ 950868 w 1925901"/>
              <a:gd name="connsiteY2" fmla="*/ 3271152 h 3374748"/>
              <a:gd name="connsiteX3" fmla="*/ 1386967 w 1925901"/>
              <a:gd name="connsiteY3" fmla="*/ 3243017 h 3374748"/>
              <a:gd name="connsiteX4" fmla="*/ 1823065 w 1925901"/>
              <a:gd name="connsiteY4" fmla="*/ 2314549 h 3374748"/>
              <a:gd name="connsiteX5" fmla="*/ 1912117 w 1925901"/>
              <a:gd name="connsiteY5" fmla="*/ 1854819 h 3374748"/>
              <a:gd name="connsiteX0" fmla="*/ 0 w 1921223"/>
              <a:gd name="connsiteY0" fmla="*/ 0 h 3374748"/>
              <a:gd name="connsiteX1" fmla="*/ 486634 w 1921223"/>
              <a:gd name="connsiteY1" fmla="*/ 2328617 h 3374748"/>
              <a:gd name="connsiteX2" fmla="*/ 950868 w 1921223"/>
              <a:gd name="connsiteY2" fmla="*/ 3271152 h 3374748"/>
              <a:gd name="connsiteX3" fmla="*/ 1386967 w 1921223"/>
              <a:gd name="connsiteY3" fmla="*/ 3243017 h 3374748"/>
              <a:gd name="connsiteX4" fmla="*/ 1823065 w 1921223"/>
              <a:gd name="connsiteY4" fmla="*/ 2314549 h 3374748"/>
              <a:gd name="connsiteX5" fmla="*/ 1912117 w 1921223"/>
              <a:gd name="connsiteY5" fmla="*/ 1854819 h 3374748"/>
              <a:gd name="connsiteX0" fmla="*/ 0 w 1940468"/>
              <a:gd name="connsiteY0" fmla="*/ 0 h 3374748"/>
              <a:gd name="connsiteX1" fmla="*/ 486634 w 1940468"/>
              <a:gd name="connsiteY1" fmla="*/ 2328617 h 3374748"/>
              <a:gd name="connsiteX2" fmla="*/ 950868 w 1940468"/>
              <a:gd name="connsiteY2" fmla="*/ 3271152 h 3374748"/>
              <a:gd name="connsiteX3" fmla="*/ 1386967 w 1940468"/>
              <a:gd name="connsiteY3" fmla="*/ 3243017 h 3374748"/>
              <a:gd name="connsiteX4" fmla="*/ 1823065 w 1940468"/>
              <a:gd name="connsiteY4" fmla="*/ 2314549 h 3374748"/>
              <a:gd name="connsiteX5" fmla="*/ 1912117 w 1940468"/>
              <a:gd name="connsiteY5" fmla="*/ 1854819 h 3374748"/>
              <a:gd name="connsiteX0" fmla="*/ 0 w 1921224"/>
              <a:gd name="connsiteY0" fmla="*/ 0 h 3374748"/>
              <a:gd name="connsiteX1" fmla="*/ 486634 w 1921224"/>
              <a:gd name="connsiteY1" fmla="*/ 2328617 h 3374748"/>
              <a:gd name="connsiteX2" fmla="*/ 950868 w 1921224"/>
              <a:gd name="connsiteY2" fmla="*/ 3271152 h 3374748"/>
              <a:gd name="connsiteX3" fmla="*/ 1386967 w 1921224"/>
              <a:gd name="connsiteY3" fmla="*/ 3243017 h 3374748"/>
              <a:gd name="connsiteX4" fmla="*/ 1823065 w 1921224"/>
              <a:gd name="connsiteY4" fmla="*/ 2314549 h 3374748"/>
              <a:gd name="connsiteX5" fmla="*/ 1912117 w 1921224"/>
              <a:gd name="connsiteY5" fmla="*/ 1854819 h 3374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1224" h="3374748">
                <a:moveTo>
                  <a:pt x="0" y="0"/>
                </a:moveTo>
                <a:cubicBezTo>
                  <a:pt x="148883" y="783101"/>
                  <a:pt x="328156" y="1783425"/>
                  <a:pt x="486634" y="2328617"/>
                </a:cubicBezTo>
                <a:cubicBezTo>
                  <a:pt x="645112" y="2873809"/>
                  <a:pt x="800813" y="3118752"/>
                  <a:pt x="950868" y="3271152"/>
                </a:cubicBezTo>
                <a:cubicBezTo>
                  <a:pt x="1100923" y="3423552"/>
                  <a:pt x="1241601" y="3402451"/>
                  <a:pt x="1386967" y="3243017"/>
                </a:cubicBezTo>
                <a:cubicBezTo>
                  <a:pt x="1532333" y="3083583"/>
                  <a:pt x="1673010" y="2809263"/>
                  <a:pt x="1823065" y="2314549"/>
                </a:cubicBezTo>
                <a:cubicBezTo>
                  <a:pt x="1973120" y="1819835"/>
                  <a:pt x="1904323" y="1812035"/>
                  <a:pt x="1912117" y="1854819"/>
                </a:cubicBez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 Box 227">
            <a:extLst>
              <a:ext uri="{FF2B5EF4-FFF2-40B4-BE49-F238E27FC236}">
                <a16:creationId xmlns:a16="http://schemas.microsoft.com/office/drawing/2014/main" id="{CD6A785E-8764-4A76-864F-FCF9F6733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0978" y="4210499"/>
            <a:ext cx="7232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altLang="en-US" sz="1800" dirty="0">
                <a:solidFill>
                  <a:srgbClr val="FF0000"/>
                </a:solidFill>
              </a:rPr>
              <a:t>3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0)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Text Box 241">
            <a:extLst>
              <a:ext uri="{FF2B5EF4-FFF2-40B4-BE49-F238E27FC236}">
                <a16:creationId xmlns:a16="http://schemas.microsoft.com/office/drawing/2014/main" id="{3BFBEDED-E907-6418-8F64-0BE1164CF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510" y="891310"/>
            <a:ext cx="28888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(a) The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y-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intercept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241">
            <a:extLst>
              <a:ext uri="{FF2B5EF4-FFF2-40B4-BE49-F238E27FC236}">
                <a16:creationId xmlns:a16="http://schemas.microsoft.com/office/drawing/2014/main" id="{EFC354E4-6326-4199-2D0D-6742AC5DE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2690" y="872633"/>
            <a:ext cx="28914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(b) The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x-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intercepts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 Box 241">
            <a:extLst>
              <a:ext uri="{FF2B5EF4-FFF2-40B4-BE49-F238E27FC236}">
                <a16:creationId xmlns:a16="http://schemas.microsoft.com/office/drawing/2014/main" id="{C6324899-6ED8-EC25-4120-22FFC735B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188" y="1351317"/>
            <a:ext cx="52668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(a) 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occurs when </a:t>
            </a:r>
            <a:r>
              <a:rPr kumimoji="0" lang="en-US" altLang="en-US" sz="2400" b="0" i="1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0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7" name="Text Box 227">
            <a:extLst>
              <a:ext uri="{FF2B5EF4-FFF2-40B4-BE49-F238E27FC236}">
                <a16:creationId xmlns:a16="http://schemas.microsoft.com/office/drawing/2014/main" id="{384F27F7-1309-06CC-8408-4773015A0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2929" y="1724370"/>
            <a:ext cx="18069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en-US" altLang="en-US" baseline="30000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" name="Text Box 227">
            <a:extLst>
              <a:ext uri="{FF2B5EF4-FFF2-40B4-BE49-F238E27FC236}">
                <a16:creationId xmlns:a16="http://schemas.microsoft.com/office/drawing/2014/main" id="{9290E260-A2BB-56F2-0269-58ECA1675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6724" y="2207595"/>
            <a:ext cx="9781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18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9" name="Text Box 227">
            <a:extLst>
              <a:ext uri="{FF2B5EF4-FFF2-40B4-BE49-F238E27FC236}">
                <a16:creationId xmlns:a16="http://schemas.microsoft.com/office/drawing/2014/main" id="{05BA443B-B040-8259-5DFA-6FD68DF47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54" y="2509251"/>
            <a:ext cx="10214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0" name="Text Box 241">
            <a:extLst>
              <a:ext uri="{FF2B5EF4-FFF2-40B4-BE49-F238E27FC236}">
                <a16:creationId xmlns:a16="http://schemas.microsoft.com/office/drawing/2014/main" id="{16B43B48-5BAD-B002-3D43-6D6102583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366" y="2551901"/>
            <a:ext cx="29666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-intercepts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3" name="Text Box 227">
            <a:extLst>
              <a:ext uri="{FF2B5EF4-FFF2-40B4-BE49-F238E27FC236}">
                <a16:creationId xmlns:a16="http://schemas.microsoft.com/office/drawing/2014/main" id="{86234386-1957-FA12-64A2-D7DDDF7B3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2832" y="1592350"/>
            <a:ext cx="8869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800" dirty="0">
                <a:solidFill>
                  <a:srgbClr val="FF0000"/>
                </a:solidFill>
              </a:rPr>
              <a:t>(0, 18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CA53EB0E-05A3-A3F3-8A0C-E78AFF3CBCCB}"/>
              </a:ext>
            </a:extLst>
          </p:cNvPr>
          <p:cNvSpPr/>
          <p:nvPr/>
        </p:nvSpPr>
        <p:spPr>
          <a:xfrm>
            <a:off x="6446682" y="1860662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 Box 241">
            <a:extLst>
              <a:ext uri="{FF2B5EF4-FFF2-40B4-BE49-F238E27FC236}">
                <a16:creationId xmlns:a16="http://schemas.microsoft.com/office/drawing/2014/main" id="{DEAAE6CE-10E8-0371-52DD-E55C0DF59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729" y="3021406"/>
            <a:ext cx="52424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(b) 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occurs when </a:t>
            </a:r>
            <a:r>
              <a:rPr kumimoji="0" lang="en-US" altLang="en-US" sz="2400" b="0" i="1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0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6" name="Text Box 227">
            <a:extLst>
              <a:ext uri="{FF2B5EF4-FFF2-40B4-BE49-F238E27FC236}">
                <a16:creationId xmlns:a16="http://schemas.microsoft.com/office/drawing/2014/main" id="{A898D91F-6640-342E-CF23-D030DFCA2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7226" y="3415167"/>
            <a:ext cx="18245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en-US" altLang="en-US" baseline="30000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" name="Text Box 227">
            <a:extLst>
              <a:ext uri="{FF2B5EF4-FFF2-40B4-BE49-F238E27FC236}">
                <a16:creationId xmlns:a16="http://schemas.microsoft.com/office/drawing/2014/main" id="{986156F9-2016-852A-5CD8-CBC5FE02F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697" y="3788738"/>
            <a:ext cx="8018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Text Box 227">
            <a:extLst>
              <a:ext uri="{FF2B5EF4-FFF2-40B4-BE49-F238E27FC236}">
                <a16:creationId xmlns:a16="http://schemas.microsoft.com/office/drawing/2014/main" id="{5716AC1D-56CE-569B-057A-F3088AB68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0175" y="4159213"/>
            <a:ext cx="8851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0)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5" name="Text Box 241">
            <a:extLst>
              <a:ext uri="{FF2B5EF4-FFF2-40B4-BE49-F238E27FC236}">
                <a16:creationId xmlns:a16="http://schemas.microsoft.com/office/drawing/2014/main" id="{130E6580-5F50-D122-7465-3B2B3EB0B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901" y="4156103"/>
            <a:ext cx="29666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-intercepts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C2F075DD-162D-8D24-0D2D-33750394E1C1}"/>
              </a:ext>
            </a:extLst>
          </p:cNvPr>
          <p:cNvSpPr/>
          <p:nvPr/>
        </p:nvSpPr>
        <p:spPr>
          <a:xfrm>
            <a:off x="7839073" y="4630638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A27A63A-2957-5166-63D9-4FE8D714267C}"/>
              </a:ext>
            </a:extLst>
          </p:cNvPr>
          <p:cNvSpPr txBox="1"/>
          <p:nvPr/>
        </p:nvSpPr>
        <p:spPr>
          <a:xfrm>
            <a:off x="6767651" y="2381143"/>
            <a:ext cx="20650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000" i="1" dirty="0">
                <a:solidFill>
                  <a:srgbClr val="2B2BFF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000" dirty="0">
                <a:solidFill>
                  <a:srgbClr val="2B2BFF"/>
                </a:solidFill>
              </a:rPr>
              <a:t> (</a:t>
            </a:r>
            <a:r>
              <a:rPr lang="en-US" altLang="en-US" sz="2000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000" dirty="0">
                <a:solidFill>
                  <a:srgbClr val="2B2B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en-US" sz="2000" dirty="0">
                <a:solidFill>
                  <a:srgbClr val="2B2BFF"/>
                </a:solidFill>
              </a:rPr>
              <a:t> = 2</a:t>
            </a:r>
            <a:r>
              <a:rPr lang="en-US" altLang="en-US" sz="2000" dirty="0">
                <a:solidFill>
                  <a:srgbClr val="2B2BFF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000" i="1" dirty="0">
                <a:solidFill>
                  <a:srgbClr val="2B2BFF"/>
                </a:solidFill>
              </a:rPr>
              <a:t>x </a:t>
            </a:r>
            <a:r>
              <a:rPr lang="en-US" altLang="en-US" sz="2000" dirty="0">
                <a:solidFill>
                  <a:srgbClr val="2B2BFF"/>
                </a:solidFill>
              </a:rPr>
              <a:t>–</a:t>
            </a:r>
            <a:r>
              <a:rPr lang="en-US" altLang="en-US" sz="2000" i="1" dirty="0">
                <a:solidFill>
                  <a:srgbClr val="2B2BFF"/>
                </a:solidFill>
              </a:rPr>
              <a:t> </a:t>
            </a:r>
            <a:r>
              <a:rPr lang="en-US" altLang="en-US" sz="2000" dirty="0">
                <a:solidFill>
                  <a:srgbClr val="2B2BFF"/>
                </a:solidFill>
                <a:cs typeface="Times New Roman" panose="02020603050405020304" pitchFamily="18" charset="0"/>
              </a:rPr>
              <a:t>3)</a:t>
            </a:r>
            <a:r>
              <a:rPr lang="en-US" altLang="en-US" sz="2000" baseline="30000" dirty="0">
                <a:solidFill>
                  <a:srgbClr val="2B2BFF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000" dirty="0">
                <a:solidFill>
                  <a:srgbClr val="2B2BFF"/>
                </a:solidFill>
                <a:cs typeface="Times New Roman" panose="02020603050405020304" pitchFamily="18" charset="0"/>
              </a:rPr>
              <a:t> </a:t>
            </a:r>
            <a:endParaRPr lang="en-GB" sz="20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0BCF269-4A40-3927-434A-C205A9063F67}"/>
              </a:ext>
            </a:extLst>
          </p:cNvPr>
          <p:cNvSpPr txBox="1"/>
          <p:nvPr/>
        </p:nvSpPr>
        <p:spPr>
          <a:xfrm>
            <a:off x="346188" y="6110056"/>
            <a:ext cx="47084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Sketching the graph </a:t>
            </a:r>
            <a:endParaRPr lang="en-GB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10CEB67-3ECF-25FB-5AF2-BB27E4E8D420}"/>
              </a:ext>
            </a:extLst>
          </p:cNvPr>
          <p:cNvSpPr txBox="1"/>
          <p:nvPr/>
        </p:nvSpPr>
        <p:spPr>
          <a:xfrm>
            <a:off x="189533" y="4558080"/>
            <a:ext cx="55071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 is only one </a:t>
            </a:r>
            <a:r>
              <a:rPr lang="en-US" altLang="en-US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-intercept, which means the graph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touches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the </a:t>
            </a:r>
            <a:r>
              <a:rPr lang="en-US" altLang="en-US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-axis.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185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" grpId="0" animBg="1"/>
      <p:bldP spid="61" grpId="0"/>
      <p:bldP spid="46" grpId="0"/>
      <p:bldP spid="47" grpId="0"/>
      <p:bldP spid="48" grpId="0"/>
      <p:bldP spid="49" grpId="0"/>
      <p:bldP spid="50" grpId="0"/>
      <p:bldP spid="53" grpId="0"/>
      <p:bldP spid="54" grpId="0" animBg="1"/>
      <p:bldP spid="55" grpId="0"/>
      <p:bldP spid="56" grpId="0"/>
      <p:bldP spid="59" grpId="0"/>
      <p:bldP spid="63" grpId="0"/>
      <p:bldP spid="65" grpId="0"/>
      <p:bldP spid="68" grpId="0" animBg="1"/>
      <p:bldP spid="69" grpId="0"/>
      <p:bldP spid="70" grpId="0"/>
      <p:bldP spid="7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30">
            <a:extLst>
              <a:ext uri="{FF2B5EF4-FFF2-40B4-BE49-F238E27FC236}">
                <a16:creationId xmlns:a16="http://schemas.microsoft.com/office/drawing/2014/main" id="{1733A5C3-CC4D-53FA-790C-3484E9242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0099" y="1438421"/>
            <a:ext cx="54483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 </a:t>
            </a: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a function is a value </a:t>
            </a:r>
            <a:r>
              <a:rPr lang="en-US" altLang="en-US" dirty="0"/>
              <a:t>of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/>
              <a:t> where its graph meets the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/>
              <a:t>-axis.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7" name="Group 2">
            <a:extLst>
              <a:ext uri="{FF2B5EF4-FFF2-40B4-BE49-F238E27FC236}">
                <a16:creationId xmlns:a16="http://schemas.microsoft.com/office/drawing/2014/main" id="{2B5CE10D-E395-B88F-966D-A4A02E93942C}"/>
              </a:ext>
            </a:extLst>
          </p:cNvPr>
          <p:cNvGrpSpPr>
            <a:grpSpLocks/>
          </p:cNvGrpSpPr>
          <p:nvPr/>
        </p:nvGrpSpPr>
        <p:grpSpPr bwMode="auto">
          <a:xfrm>
            <a:off x="217488" y="1484313"/>
            <a:ext cx="3152775" cy="4519612"/>
            <a:chOff x="113" y="981"/>
            <a:chExt cx="1986" cy="2847"/>
          </a:xfrm>
        </p:grpSpPr>
        <p:sp>
          <p:nvSpPr>
            <p:cNvPr id="8" name="Rectangle 3">
              <a:extLst>
                <a:ext uri="{FF2B5EF4-FFF2-40B4-BE49-F238E27FC236}">
                  <a16:creationId xmlns:a16="http://schemas.microsoft.com/office/drawing/2014/main" id="{7947F88E-EDFB-F24B-F8EA-E1ADBF1180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" y="981"/>
              <a:ext cx="1986" cy="2847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" name="Rectangle 4">
              <a:extLst>
                <a:ext uri="{FF2B5EF4-FFF2-40B4-BE49-F238E27FC236}">
                  <a16:creationId xmlns:a16="http://schemas.microsoft.com/office/drawing/2014/main" id="{CE123F88-821C-04FC-ECA2-2D184FD9EA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" y="1094"/>
              <a:ext cx="1760" cy="26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" name="Line 222">
            <a:extLst>
              <a:ext uri="{FF2B5EF4-FFF2-40B4-BE49-F238E27FC236}">
                <a16:creationId xmlns:a16="http://schemas.microsoft.com/office/drawing/2014/main" id="{F5FCAE86-A6FA-E767-131C-FA6655D9B9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3741738"/>
            <a:ext cx="281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Text Box 223">
            <a:extLst>
              <a:ext uri="{FF2B5EF4-FFF2-40B4-BE49-F238E27FC236}">
                <a16:creationId xmlns:a16="http://schemas.microsoft.com/office/drawing/2014/main" id="{92845253-5723-B094-05EC-F62BFE91E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3850" y="3732213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endParaRPr kumimoji="0" lang="en-GB" altLang="en-US" sz="2000" b="1" i="1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Line 224">
            <a:extLst>
              <a:ext uri="{FF2B5EF4-FFF2-40B4-BE49-F238E27FC236}">
                <a16:creationId xmlns:a16="http://schemas.microsoft.com/office/drawing/2014/main" id="{2330D91A-E02F-00BA-4567-436ADA506F1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0700" y="1684338"/>
            <a:ext cx="0" cy="411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 Box 231">
            <a:extLst>
              <a:ext uri="{FF2B5EF4-FFF2-40B4-BE49-F238E27FC236}">
                <a16:creationId xmlns:a16="http://schemas.microsoft.com/office/drawing/2014/main" id="{95D21C3D-83AB-3DE3-A3B2-A1BC07770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560513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endParaRPr kumimoji="0" lang="en-GB" altLang="en-US" sz="2000" b="1" i="1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CFA7690-29B4-009C-22B5-71A59FC9EE04}"/>
              </a:ext>
            </a:extLst>
          </p:cNvPr>
          <p:cNvCxnSpPr/>
          <p:nvPr/>
        </p:nvCxnSpPr>
        <p:spPr>
          <a:xfrm>
            <a:off x="22479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6804AF4-F76D-1CDE-9198-70E3B14FCBC9}"/>
              </a:ext>
            </a:extLst>
          </p:cNvPr>
          <p:cNvCxnSpPr/>
          <p:nvPr/>
        </p:nvCxnSpPr>
        <p:spPr>
          <a:xfrm>
            <a:off x="27051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7EC39D6-BC5E-047C-09A5-8348DA7FFFF9}"/>
              </a:ext>
            </a:extLst>
          </p:cNvPr>
          <p:cNvCxnSpPr/>
          <p:nvPr/>
        </p:nvCxnSpPr>
        <p:spPr>
          <a:xfrm>
            <a:off x="31623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E27CCC8-EA95-4935-9193-D1EAE87ECF2F}"/>
              </a:ext>
            </a:extLst>
          </p:cNvPr>
          <p:cNvCxnSpPr/>
          <p:nvPr/>
        </p:nvCxnSpPr>
        <p:spPr>
          <a:xfrm>
            <a:off x="1332411" y="1695450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F600B19-F8D6-29BD-5BB3-F2259BDD4579}"/>
              </a:ext>
            </a:extLst>
          </p:cNvPr>
          <p:cNvCxnSpPr/>
          <p:nvPr/>
        </p:nvCxnSpPr>
        <p:spPr>
          <a:xfrm>
            <a:off x="876300" y="1674813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DD9F8FA-A344-3D1C-7AF1-57BB0BD0C4E8}"/>
              </a:ext>
            </a:extLst>
          </p:cNvPr>
          <p:cNvCxnSpPr/>
          <p:nvPr/>
        </p:nvCxnSpPr>
        <p:spPr>
          <a:xfrm>
            <a:off x="4191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90E12F6-EEFD-C2BA-4F60-2EECBFE44BE0}"/>
              </a:ext>
            </a:extLst>
          </p:cNvPr>
          <p:cNvCxnSpPr/>
          <p:nvPr/>
        </p:nvCxnSpPr>
        <p:spPr>
          <a:xfrm>
            <a:off x="419100" y="328612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B83B6E6-718D-4A94-3B91-0F962F37D830}"/>
              </a:ext>
            </a:extLst>
          </p:cNvPr>
          <p:cNvCxnSpPr/>
          <p:nvPr/>
        </p:nvCxnSpPr>
        <p:spPr>
          <a:xfrm>
            <a:off x="419100" y="28273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73E4F4-86DA-0DBD-3B32-5067EDD6DE50}"/>
              </a:ext>
            </a:extLst>
          </p:cNvPr>
          <p:cNvCxnSpPr/>
          <p:nvPr/>
        </p:nvCxnSpPr>
        <p:spPr>
          <a:xfrm>
            <a:off x="419100" y="23701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32E3EC9-E8FC-A8C4-7D6A-AF625BCB0D6A}"/>
              </a:ext>
            </a:extLst>
          </p:cNvPr>
          <p:cNvCxnSpPr/>
          <p:nvPr/>
        </p:nvCxnSpPr>
        <p:spPr>
          <a:xfrm>
            <a:off x="431800" y="19129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2130A08-811D-1598-1A14-C2F8C99A09ED}"/>
              </a:ext>
            </a:extLst>
          </p:cNvPr>
          <p:cNvCxnSpPr/>
          <p:nvPr/>
        </p:nvCxnSpPr>
        <p:spPr>
          <a:xfrm>
            <a:off x="431800" y="41989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4748F56-64D7-06FE-FE02-AF358F2ABB65}"/>
              </a:ext>
            </a:extLst>
          </p:cNvPr>
          <p:cNvCxnSpPr/>
          <p:nvPr/>
        </p:nvCxnSpPr>
        <p:spPr>
          <a:xfrm>
            <a:off x="431800" y="46561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CF94CD7-483D-9904-6A56-E1BF8C6E17D9}"/>
              </a:ext>
            </a:extLst>
          </p:cNvPr>
          <p:cNvCxnSpPr/>
          <p:nvPr/>
        </p:nvCxnSpPr>
        <p:spPr>
          <a:xfrm>
            <a:off x="431800" y="51133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CE24386-D161-C4C1-E818-CA711D6666E7}"/>
              </a:ext>
            </a:extLst>
          </p:cNvPr>
          <p:cNvCxnSpPr/>
          <p:nvPr/>
        </p:nvCxnSpPr>
        <p:spPr>
          <a:xfrm>
            <a:off x="409575" y="55705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BA09118-713C-DED2-B4E9-B28BE4A67464}"/>
              </a:ext>
            </a:extLst>
          </p:cNvPr>
          <p:cNvSpPr/>
          <p:nvPr/>
        </p:nvSpPr>
        <p:spPr>
          <a:xfrm>
            <a:off x="900332" y="1688123"/>
            <a:ext cx="2250831" cy="3114082"/>
          </a:xfrm>
          <a:custGeom>
            <a:avLst/>
            <a:gdLst>
              <a:gd name="connsiteX0" fmla="*/ 0 w 2250831"/>
              <a:gd name="connsiteY0" fmla="*/ 0 h 3114082"/>
              <a:gd name="connsiteX1" fmla="*/ 450166 w 2250831"/>
              <a:gd name="connsiteY1" fmla="*/ 2067951 h 3114082"/>
              <a:gd name="connsiteX2" fmla="*/ 914400 w 2250831"/>
              <a:gd name="connsiteY2" fmla="*/ 3010486 h 3114082"/>
              <a:gd name="connsiteX3" fmla="*/ 1350499 w 2250831"/>
              <a:gd name="connsiteY3" fmla="*/ 2982351 h 3114082"/>
              <a:gd name="connsiteX4" fmla="*/ 1786597 w 2250831"/>
              <a:gd name="connsiteY4" fmla="*/ 2053883 h 3114082"/>
              <a:gd name="connsiteX5" fmla="*/ 2250831 w 2250831"/>
              <a:gd name="connsiteY5" fmla="*/ 14068 h 3114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50831" h="3114082">
                <a:moveTo>
                  <a:pt x="0" y="0"/>
                </a:moveTo>
                <a:cubicBezTo>
                  <a:pt x="148883" y="783101"/>
                  <a:pt x="297766" y="1566203"/>
                  <a:pt x="450166" y="2067951"/>
                </a:cubicBezTo>
                <a:cubicBezTo>
                  <a:pt x="602566" y="2569699"/>
                  <a:pt x="764345" y="2858086"/>
                  <a:pt x="914400" y="3010486"/>
                </a:cubicBezTo>
                <a:cubicBezTo>
                  <a:pt x="1064455" y="3162886"/>
                  <a:pt x="1205133" y="3141785"/>
                  <a:pt x="1350499" y="2982351"/>
                </a:cubicBezTo>
                <a:cubicBezTo>
                  <a:pt x="1495865" y="2822917"/>
                  <a:pt x="1636542" y="2548597"/>
                  <a:pt x="1786597" y="2053883"/>
                </a:cubicBezTo>
                <a:cubicBezTo>
                  <a:pt x="1936652" y="1559169"/>
                  <a:pt x="2093741" y="786618"/>
                  <a:pt x="2250831" y="14068"/>
                </a:cubicBez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 Box 227">
            <a:extLst>
              <a:ext uri="{FF2B5EF4-FFF2-40B4-BE49-F238E27FC236}">
                <a16:creationId xmlns:a16="http://schemas.microsoft.com/office/drawing/2014/main" id="{5B7C3B33-1483-437A-E970-3B4D227B0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264" y="2540278"/>
            <a:ext cx="183896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-intercepts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Text Box 227">
            <a:extLst>
              <a:ext uri="{FF2B5EF4-FFF2-40B4-BE49-F238E27FC236}">
                <a16:creationId xmlns:a16="http://schemas.microsoft.com/office/drawing/2014/main" id="{6C5FA512-1BED-A815-5BC1-4BF39DBE6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113" y="5124342"/>
            <a:ext cx="1710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800" dirty="0">
                <a:solidFill>
                  <a:srgbClr val="FF0000"/>
                </a:solidFill>
              </a:rPr>
              <a:t>The </a:t>
            </a:r>
            <a:r>
              <a:rPr lang="en-US" altLang="en-US" sz="1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1800" dirty="0">
                <a:solidFill>
                  <a:srgbClr val="FF0000"/>
                </a:solidFill>
              </a:rPr>
              <a:t>-intercept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" name="Rectangle 225">
            <a:extLst>
              <a:ext uri="{FF2B5EF4-FFF2-40B4-BE49-F238E27FC236}">
                <a16:creationId xmlns:a16="http://schemas.microsoft.com/office/drawing/2014/main" id="{E6FD2DF8-15E9-8667-0C24-DE0B82FEE659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74638"/>
            <a:ext cx="8229600" cy="4667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en-US" sz="2800" b="1"/>
              <a:t>Axes intercepts</a:t>
            </a:r>
            <a:endParaRPr lang="en-GB" altLang="en-US" sz="2800" b="1" dirty="0"/>
          </a:p>
        </p:txBody>
      </p:sp>
      <p:sp>
        <p:nvSpPr>
          <p:cNvPr id="33" name="Text Box 230">
            <a:extLst>
              <a:ext uri="{FF2B5EF4-FFF2-40B4-BE49-F238E27FC236}">
                <a16:creationId xmlns:a16="http://schemas.microsoft.com/office/drawing/2014/main" id="{0E99D963-7EF4-36E5-E4E3-5D6131577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0099" y="2371504"/>
            <a:ext cx="54483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-intercepts can be found by letting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be 0 in the equation of the function.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Text Box 230">
            <a:extLst>
              <a:ext uri="{FF2B5EF4-FFF2-40B4-BE49-F238E27FC236}">
                <a16:creationId xmlns:a16="http://schemas.microsoft.com/office/drawing/2014/main" id="{D985882E-F4F0-1C41-D618-B27FB7D8D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3242" y="3625391"/>
            <a:ext cx="54483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</a:t>
            </a: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a function is a value </a:t>
            </a:r>
            <a:r>
              <a:rPr lang="en-US" altLang="en-US" dirty="0"/>
              <a:t>of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/>
              <a:t> where its graph meets the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/>
              <a:t>-axis.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" name="Text Box 230">
            <a:extLst>
              <a:ext uri="{FF2B5EF4-FFF2-40B4-BE49-F238E27FC236}">
                <a16:creationId xmlns:a16="http://schemas.microsoft.com/office/drawing/2014/main" id="{847E6B0E-855C-5988-C2F0-0ABBBCF49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3242" y="4558474"/>
            <a:ext cx="54483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-intercepts can be found by letting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be 0 in the equation of the function.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D803F6E-4546-0D2C-4E5A-3DFFB12CD6CF}"/>
              </a:ext>
            </a:extLst>
          </p:cNvPr>
          <p:cNvSpPr/>
          <p:nvPr/>
        </p:nvSpPr>
        <p:spPr>
          <a:xfrm>
            <a:off x="1286691" y="3701796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15DEA95E-6145-8086-F4E6-0A12D7CD47BB}"/>
              </a:ext>
            </a:extLst>
          </p:cNvPr>
          <p:cNvSpPr/>
          <p:nvPr/>
        </p:nvSpPr>
        <p:spPr>
          <a:xfrm>
            <a:off x="2644934" y="3691828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2E6BE2C-3E99-A8BC-EB12-2F6F2528EDA3}"/>
              </a:ext>
            </a:extLst>
          </p:cNvPr>
          <p:cNvSpPr/>
          <p:nvPr/>
        </p:nvSpPr>
        <p:spPr>
          <a:xfrm>
            <a:off x="1744680" y="4610418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B62E505D-5434-3B7B-0AFA-33161CC6215D}"/>
              </a:ext>
            </a:extLst>
          </p:cNvPr>
          <p:cNvSpPr/>
          <p:nvPr/>
        </p:nvSpPr>
        <p:spPr>
          <a:xfrm>
            <a:off x="1412341" y="2879002"/>
            <a:ext cx="462491" cy="814812"/>
          </a:xfrm>
          <a:custGeom>
            <a:avLst/>
            <a:gdLst>
              <a:gd name="connsiteX0" fmla="*/ 461726 w 462491"/>
              <a:gd name="connsiteY0" fmla="*/ 0 h 814812"/>
              <a:gd name="connsiteX1" fmla="*/ 389299 w 462491"/>
              <a:gd name="connsiteY1" fmla="*/ 497941 h 814812"/>
              <a:gd name="connsiteX2" fmla="*/ 0 w 462491"/>
              <a:gd name="connsiteY2" fmla="*/ 814812 h 814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2491" h="814812">
                <a:moveTo>
                  <a:pt x="461726" y="0"/>
                </a:moveTo>
                <a:cubicBezTo>
                  <a:pt x="463989" y="181069"/>
                  <a:pt x="466253" y="362139"/>
                  <a:pt x="389299" y="497941"/>
                </a:cubicBezTo>
                <a:cubicBezTo>
                  <a:pt x="312345" y="633743"/>
                  <a:pt x="156172" y="724277"/>
                  <a:pt x="0" y="814812"/>
                </a:cubicBezTo>
              </a:path>
            </a:pathLst>
          </a:custGeom>
          <a:noFill/>
          <a:ln w="22225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8DDBFDA8-0AE2-B6A3-9993-B706CF1F66EF}"/>
              </a:ext>
            </a:extLst>
          </p:cNvPr>
          <p:cNvSpPr/>
          <p:nvPr/>
        </p:nvSpPr>
        <p:spPr>
          <a:xfrm flipH="1">
            <a:off x="2107150" y="2877727"/>
            <a:ext cx="518032" cy="814812"/>
          </a:xfrm>
          <a:custGeom>
            <a:avLst/>
            <a:gdLst>
              <a:gd name="connsiteX0" fmla="*/ 461726 w 462491"/>
              <a:gd name="connsiteY0" fmla="*/ 0 h 814812"/>
              <a:gd name="connsiteX1" fmla="*/ 389299 w 462491"/>
              <a:gd name="connsiteY1" fmla="*/ 497941 h 814812"/>
              <a:gd name="connsiteX2" fmla="*/ 0 w 462491"/>
              <a:gd name="connsiteY2" fmla="*/ 814812 h 814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2491" h="814812">
                <a:moveTo>
                  <a:pt x="461726" y="0"/>
                </a:moveTo>
                <a:cubicBezTo>
                  <a:pt x="463989" y="181069"/>
                  <a:pt x="466253" y="362139"/>
                  <a:pt x="389299" y="497941"/>
                </a:cubicBezTo>
                <a:cubicBezTo>
                  <a:pt x="312345" y="633743"/>
                  <a:pt x="156172" y="724277"/>
                  <a:pt x="0" y="814812"/>
                </a:cubicBezTo>
              </a:path>
            </a:pathLst>
          </a:custGeom>
          <a:noFill/>
          <a:ln w="22225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56B844B5-964B-7E39-D915-534AFDF24FE6}"/>
              </a:ext>
            </a:extLst>
          </p:cNvPr>
          <p:cNvSpPr/>
          <p:nvPr/>
        </p:nvSpPr>
        <p:spPr>
          <a:xfrm>
            <a:off x="1598285" y="4763069"/>
            <a:ext cx="512672" cy="409432"/>
          </a:xfrm>
          <a:custGeom>
            <a:avLst/>
            <a:gdLst>
              <a:gd name="connsiteX0" fmla="*/ 462527 w 512672"/>
              <a:gd name="connsiteY0" fmla="*/ 409432 h 409432"/>
              <a:gd name="connsiteX1" fmla="*/ 476175 w 512672"/>
              <a:gd name="connsiteY1" fmla="*/ 300250 h 409432"/>
              <a:gd name="connsiteX2" fmla="*/ 53094 w 512672"/>
              <a:gd name="connsiteY2" fmla="*/ 218364 h 409432"/>
              <a:gd name="connsiteX3" fmla="*/ 12151 w 512672"/>
              <a:gd name="connsiteY3" fmla="*/ 81886 h 409432"/>
              <a:gd name="connsiteX4" fmla="*/ 107685 w 512672"/>
              <a:gd name="connsiteY4" fmla="*/ 0 h 40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2672" h="409432">
                <a:moveTo>
                  <a:pt x="462527" y="409432"/>
                </a:moveTo>
                <a:cubicBezTo>
                  <a:pt x="503470" y="370763"/>
                  <a:pt x="544414" y="332095"/>
                  <a:pt x="476175" y="300250"/>
                </a:cubicBezTo>
                <a:cubicBezTo>
                  <a:pt x="407936" y="268405"/>
                  <a:pt x="130431" y="254758"/>
                  <a:pt x="53094" y="218364"/>
                </a:cubicBezTo>
                <a:cubicBezTo>
                  <a:pt x="-24243" y="181970"/>
                  <a:pt x="3053" y="118280"/>
                  <a:pt x="12151" y="81886"/>
                </a:cubicBezTo>
                <a:cubicBezTo>
                  <a:pt x="21249" y="45492"/>
                  <a:pt x="64467" y="22746"/>
                  <a:pt x="107685" y="0"/>
                </a:cubicBezTo>
              </a:path>
            </a:pathLst>
          </a:custGeom>
          <a:noFill/>
          <a:ln w="22225"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1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0" grpId="0"/>
      <p:bldP spid="31" grpId="0"/>
      <p:bldP spid="33" grpId="0"/>
      <p:bldP spid="34" grpId="0"/>
      <p:bldP spid="35" grpId="0"/>
      <p:bldP spid="36" grpId="0" animBg="1"/>
      <p:bldP spid="37" grpId="0" animBg="1"/>
      <p:bldP spid="38" grpId="0" animBg="1"/>
      <p:bldP spid="40" grpId="0" animBg="1"/>
      <p:bldP spid="41" grpId="0" animBg="1"/>
      <p:bldP spid="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27"/>
          <p:cNvSpPr txBox="1">
            <a:spLocks noChangeArrowheads="1"/>
          </p:cNvSpPr>
          <p:nvPr/>
        </p:nvSpPr>
        <p:spPr bwMode="auto">
          <a:xfrm>
            <a:off x="662499" y="449392"/>
            <a:ext cx="19431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 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– 3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 – 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4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304800" y="0"/>
            <a:ext cx="8229600" cy="6524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Use your GDC to sketch the following graphs:</a:t>
            </a:r>
            <a:endParaRPr kumimoji="0" lang="en-GB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36" name="Rectangle 35">
            <a:hlinkClick r:id="rId2"/>
            <a:extLst>
              <a:ext uri="{FF2B5EF4-FFF2-40B4-BE49-F238E27FC236}">
                <a16:creationId xmlns:a16="http://schemas.microsoft.com/office/drawing/2014/main" id="{3B982593-E508-4DBF-B583-198AC8757DA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DACD0CA6-B8DC-425D-BC34-0305A4940781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518BA0-2653-4FEA-8AB9-1AB60EC658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129" y="857083"/>
            <a:ext cx="2743200" cy="1866418"/>
          </a:xfrm>
          <a:prstGeom prst="rect">
            <a:avLst/>
          </a:prstGeom>
        </p:spPr>
      </p:pic>
      <p:sp>
        <p:nvSpPr>
          <p:cNvPr id="38" name="Text Box 3">
            <a:extLst>
              <a:ext uri="{FF2B5EF4-FFF2-40B4-BE49-F238E27FC236}">
                <a16:creationId xmlns:a16="http://schemas.microsoft.com/office/drawing/2014/main" id="{D0C4492D-950C-4A36-B0E7-642C2663C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2329" y="847843"/>
            <a:ext cx="17329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9" name="Text Box 3">
            <a:extLst>
              <a:ext uri="{FF2B5EF4-FFF2-40B4-BE49-F238E27FC236}">
                <a16:creationId xmlns:a16="http://schemas.microsoft.com/office/drawing/2014/main" id="{A03DDFE8-F12D-4631-B77C-3EAE5E2D9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2329" y="1674705"/>
            <a:ext cx="1842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-intercepts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0" name="Text Box 227">
            <a:extLst>
              <a:ext uri="{FF2B5EF4-FFF2-40B4-BE49-F238E27FC236}">
                <a16:creationId xmlns:a16="http://schemas.microsoft.com/office/drawing/2014/main" id="{E7D437B3-A998-4CF2-ACBC-B54FB51CE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2569" y="1267408"/>
            <a:ext cx="100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(0, -4)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Text Box 227">
            <a:extLst>
              <a:ext uri="{FF2B5EF4-FFF2-40B4-BE49-F238E27FC236}">
                <a16:creationId xmlns:a16="http://schemas.microsoft.com/office/drawing/2014/main" id="{520D30BE-97E5-4813-9BE5-346E51A60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3104" y="2091494"/>
            <a:ext cx="100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(-1, 0)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Text Box 227">
            <a:extLst>
              <a:ext uri="{FF2B5EF4-FFF2-40B4-BE49-F238E27FC236}">
                <a16:creationId xmlns:a16="http://schemas.microsoft.com/office/drawing/2014/main" id="{C2CFA684-E2BE-4034-A58A-966B0CA94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3431" y="2076965"/>
            <a:ext cx="9028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(4, 0)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" name="Text Box 3">
            <a:extLst>
              <a:ext uri="{FF2B5EF4-FFF2-40B4-BE49-F238E27FC236}">
                <a16:creationId xmlns:a16="http://schemas.microsoft.com/office/drawing/2014/main" id="{A9DF39AA-E11D-478B-B037-A3BAC2FB2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516" y="2687523"/>
            <a:ext cx="39025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>
                <a:solidFill>
                  <a:srgbClr val="2B2BFF"/>
                </a:solidFill>
              </a:rPr>
              <a:t>Factorise the  expression</a:t>
            </a:r>
          </a:p>
        </p:txBody>
      </p:sp>
      <p:sp>
        <p:nvSpPr>
          <p:cNvPr id="44" name="Text Box 227">
            <a:extLst>
              <a:ext uri="{FF2B5EF4-FFF2-40B4-BE49-F238E27FC236}">
                <a16:creationId xmlns:a16="http://schemas.microsoft.com/office/drawing/2014/main" id="{40AB9823-121F-4662-A0A8-0E957448A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752" y="3008638"/>
            <a:ext cx="100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</a:rPr>
              <a:t>4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Text Box 227">
            <a:extLst>
              <a:ext uri="{FF2B5EF4-FFF2-40B4-BE49-F238E27FC236}">
                <a16:creationId xmlns:a16="http://schemas.microsoft.com/office/drawing/2014/main" id="{DD11E192-6ACA-4DD0-B553-3B8A547A8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4079" y="2994109"/>
            <a:ext cx="10599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 + </a:t>
            </a:r>
            <a:r>
              <a:rPr lang="en-US" altLang="en-US" dirty="0">
                <a:solidFill>
                  <a:srgbClr val="FF0000"/>
                </a:solidFill>
              </a:rPr>
              <a:t>1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Text Box 227">
            <a:extLst>
              <a:ext uri="{FF2B5EF4-FFF2-40B4-BE49-F238E27FC236}">
                <a16:creationId xmlns:a16="http://schemas.microsoft.com/office/drawing/2014/main" id="{79474F74-3C2D-4B2E-A2CB-510D589DD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5301" y="421629"/>
            <a:ext cx="16530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2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 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– 3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7" name="Text Box 3">
            <a:extLst>
              <a:ext uri="{FF2B5EF4-FFF2-40B4-BE49-F238E27FC236}">
                <a16:creationId xmlns:a16="http://schemas.microsoft.com/office/drawing/2014/main" id="{7A52713A-CD28-4103-BA8F-B1B840F0C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9225" y="869660"/>
            <a:ext cx="17329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8" name="Text Box 3">
            <a:extLst>
              <a:ext uri="{FF2B5EF4-FFF2-40B4-BE49-F238E27FC236}">
                <a16:creationId xmlns:a16="http://schemas.microsoft.com/office/drawing/2014/main" id="{9042B0A2-A6A3-4377-9A9D-D27B40164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9225" y="1696522"/>
            <a:ext cx="1842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-intercepts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9" name="Text Box 227">
            <a:extLst>
              <a:ext uri="{FF2B5EF4-FFF2-40B4-BE49-F238E27FC236}">
                <a16:creationId xmlns:a16="http://schemas.microsoft.com/office/drawing/2014/main" id="{78BFAA92-DF97-4CD9-8EEB-19F006A3D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9465" y="1289225"/>
            <a:ext cx="9028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(0, 0)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0" name="Text Box 227">
            <a:extLst>
              <a:ext uri="{FF2B5EF4-FFF2-40B4-BE49-F238E27FC236}">
                <a16:creationId xmlns:a16="http://schemas.microsoft.com/office/drawing/2014/main" id="{15D792A5-1501-4789-B400-0016C9041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0000" y="2113311"/>
            <a:ext cx="9028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(0, 0)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" name="Text Box 227">
            <a:extLst>
              <a:ext uri="{FF2B5EF4-FFF2-40B4-BE49-F238E27FC236}">
                <a16:creationId xmlns:a16="http://schemas.microsoft.com/office/drawing/2014/main" id="{3D61F392-1283-4DD6-8554-B45A6619C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2515" y="2098401"/>
            <a:ext cx="11592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(1.5, 0)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2" name="Text Box 3">
            <a:extLst>
              <a:ext uri="{FF2B5EF4-FFF2-40B4-BE49-F238E27FC236}">
                <a16:creationId xmlns:a16="http://schemas.microsoft.com/office/drawing/2014/main" id="{114585CE-A1B6-4A6C-955D-8E12C1296A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768" y="2679303"/>
            <a:ext cx="39025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>
                <a:solidFill>
                  <a:srgbClr val="2B2BFF"/>
                </a:solidFill>
              </a:rPr>
              <a:t>Factorise the  expression</a:t>
            </a:r>
          </a:p>
        </p:txBody>
      </p:sp>
      <p:sp>
        <p:nvSpPr>
          <p:cNvPr id="53" name="Text Box 227">
            <a:extLst>
              <a:ext uri="{FF2B5EF4-FFF2-40B4-BE49-F238E27FC236}">
                <a16:creationId xmlns:a16="http://schemas.microsoft.com/office/drawing/2014/main" id="{58CD86C5-BDB5-4826-8F68-B4063CF1F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7586" y="3003723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4" name="Text Box 227">
            <a:extLst>
              <a:ext uri="{FF2B5EF4-FFF2-40B4-BE49-F238E27FC236}">
                <a16:creationId xmlns:a16="http://schemas.microsoft.com/office/drawing/2014/main" id="{0886B91B-F553-4EC7-B51D-741C66438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8047" y="2985903"/>
            <a:ext cx="11769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(2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</a:rPr>
              <a:t>3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9513A5-558E-42A6-B957-76E5970E9C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0468" y="871579"/>
            <a:ext cx="2743200" cy="1837426"/>
          </a:xfrm>
          <a:prstGeom prst="rect">
            <a:avLst/>
          </a:prstGeom>
        </p:spPr>
      </p:pic>
      <p:sp>
        <p:nvSpPr>
          <p:cNvPr id="55" name="Text Box 227">
            <a:extLst>
              <a:ext uri="{FF2B5EF4-FFF2-40B4-BE49-F238E27FC236}">
                <a16:creationId xmlns:a16="http://schemas.microsoft.com/office/drawing/2014/main" id="{9C3DF172-DCD8-418B-B99F-8E2F19963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494" y="3504778"/>
            <a:ext cx="22124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 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+ 2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 + 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8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6" name="Text Box 3">
            <a:extLst>
              <a:ext uri="{FF2B5EF4-FFF2-40B4-BE49-F238E27FC236}">
                <a16:creationId xmlns:a16="http://schemas.microsoft.com/office/drawing/2014/main" id="{36A0039D-9700-4D84-988E-D4A8CB2B7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9324" y="3903229"/>
            <a:ext cx="17329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7" name="Text Box 3">
            <a:extLst>
              <a:ext uri="{FF2B5EF4-FFF2-40B4-BE49-F238E27FC236}">
                <a16:creationId xmlns:a16="http://schemas.microsoft.com/office/drawing/2014/main" id="{3E74B9D3-A03D-4F2D-8043-F6926B3A1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9324" y="4730091"/>
            <a:ext cx="1842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-intercepts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8" name="Text Box 227">
            <a:extLst>
              <a:ext uri="{FF2B5EF4-FFF2-40B4-BE49-F238E27FC236}">
                <a16:creationId xmlns:a16="http://schemas.microsoft.com/office/drawing/2014/main" id="{49A9FF19-8DEB-4938-987B-BBB0C54CF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9564" y="4322794"/>
            <a:ext cx="9028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(0, 8)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" name="Text Box 227">
            <a:extLst>
              <a:ext uri="{FF2B5EF4-FFF2-40B4-BE49-F238E27FC236}">
                <a16:creationId xmlns:a16="http://schemas.microsoft.com/office/drawing/2014/main" id="{D7ADE28D-096F-4021-A22F-2858B177E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0099" y="5146880"/>
            <a:ext cx="100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(-2, 0)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0" name="Text Box 227">
            <a:extLst>
              <a:ext uri="{FF2B5EF4-FFF2-40B4-BE49-F238E27FC236}">
                <a16:creationId xmlns:a16="http://schemas.microsoft.com/office/drawing/2014/main" id="{259C3377-33F7-43F1-B258-B648AE488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0426" y="5132351"/>
            <a:ext cx="9028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(4, 0)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" name="Text Box 3">
            <a:extLst>
              <a:ext uri="{FF2B5EF4-FFF2-40B4-BE49-F238E27FC236}">
                <a16:creationId xmlns:a16="http://schemas.microsoft.com/office/drawing/2014/main" id="{C6409D8E-E781-4ADB-BB10-23CD01B63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511" y="5742909"/>
            <a:ext cx="39025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>
                <a:solidFill>
                  <a:srgbClr val="2B2BFF"/>
                </a:solidFill>
              </a:rPr>
              <a:t>Factorise the  expression</a:t>
            </a:r>
          </a:p>
        </p:txBody>
      </p:sp>
      <p:sp>
        <p:nvSpPr>
          <p:cNvPr id="62" name="Text Box 227">
            <a:extLst>
              <a:ext uri="{FF2B5EF4-FFF2-40B4-BE49-F238E27FC236}">
                <a16:creationId xmlns:a16="http://schemas.microsoft.com/office/drawing/2014/main" id="{E146117B-CDD6-4676-B3D6-DEA1727CB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747" y="6064024"/>
            <a:ext cx="100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</a:rPr>
              <a:t>4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Text Box 227">
            <a:extLst>
              <a:ext uri="{FF2B5EF4-FFF2-40B4-BE49-F238E27FC236}">
                <a16:creationId xmlns:a16="http://schemas.microsoft.com/office/drawing/2014/main" id="{2AE50CD0-55C3-4DB1-B16E-E0B551D83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1074" y="6049495"/>
            <a:ext cx="10599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 + </a:t>
            </a:r>
            <a:r>
              <a:rPr lang="en-US" altLang="en-US" dirty="0">
                <a:solidFill>
                  <a:srgbClr val="FF0000"/>
                </a:solidFill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05754FED-5D6E-48EC-B62B-92CA4D5F3E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208" y="3935580"/>
            <a:ext cx="2743200" cy="1846216"/>
          </a:xfrm>
          <a:prstGeom prst="rect">
            <a:avLst/>
          </a:prstGeom>
        </p:spPr>
      </p:pic>
      <p:sp>
        <p:nvSpPr>
          <p:cNvPr id="66" name="Rectangle 65">
            <a:hlinkClick r:id="rId2"/>
            <a:extLst>
              <a:ext uri="{FF2B5EF4-FFF2-40B4-BE49-F238E27FC236}">
                <a16:creationId xmlns:a16="http://schemas.microsoft.com/office/drawing/2014/main" id="{CC0361A1-DA06-4E7F-8FFF-4D118E440DB4}"/>
              </a:ext>
            </a:extLst>
          </p:cNvPr>
          <p:cNvSpPr/>
          <p:nvPr/>
        </p:nvSpPr>
        <p:spPr>
          <a:xfrm>
            <a:off x="4870766" y="6510769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 Box 227">
            <a:extLst>
              <a:ext uri="{FF2B5EF4-FFF2-40B4-BE49-F238E27FC236}">
                <a16:creationId xmlns:a16="http://schemas.microsoft.com/office/drawing/2014/main" id="{A8323543-FEA2-4181-A971-FDDA1A524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8760" y="3462309"/>
            <a:ext cx="23663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 2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 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+ 5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 – 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3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8" name="Text Box 3">
            <a:extLst>
              <a:ext uri="{FF2B5EF4-FFF2-40B4-BE49-F238E27FC236}">
                <a16:creationId xmlns:a16="http://schemas.microsoft.com/office/drawing/2014/main" id="{9A16A414-7107-4D1A-B66F-FB10DE335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8590" y="3860760"/>
            <a:ext cx="17329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9" name="Text Box 3">
            <a:extLst>
              <a:ext uri="{FF2B5EF4-FFF2-40B4-BE49-F238E27FC236}">
                <a16:creationId xmlns:a16="http://schemas.microsoft.com/office/drawing/2014/main" id="{AA145591-9B85-4A13-8DDC-FF0EE31E8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8590" y="4687622"/>
            <a:ext cx="1842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-intercepts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0" name="Text Box 227">
            <a:extLst>
              <a:ext uri="{FF2B5EF4-FFF2-40B4-BE49-F238E27FC236}">
                <a16:creationId xmlns:a16="http://schemas.microsoft.com/office/drawing/2014/main" id="{F1353629-14D8-49C3-8995-0431A5D1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8830" y="4280325"/>
            <a:ext cx="100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(0, -3)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" name="Text Box 227">
            <a:extLst>
              <a:ext uri="{FF2B5EF4-FFF2-40B4-BE49-F238E27FC236}">
                <a16:creationId xmlns:a16="http://schemas.microsoft.com/office/drawing/2014/main" id="{DAEF8101-7262-4051-8954-C7EB7A05F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9365" y="5104411"/>
            <a:ext cx="9028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(1, 0)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2" name="Text Box 227">
            <a:extLst>
              <a:ext uri="{FF2B5EF4-FFF2-40B4-BE49-F238E27FC236}">
                <a16:creationId xmlns:a16="http://schemas.microsoft.com/office/drawing/2014/main" id="{46042FDA-5232-454F-A265-C14756868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8408" y="5089501"/>
            <a:ext cx="11592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(1.5, 0)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3" name="Text Box 3">
            <a:extLst>
              <a:ext uri="{FF2B5EF4-FFF2-40B4-BE49-F238E27FC236}">
                <a16:creationId xmlns:a16="http://schemas.microsoft.com/office/drawing/2014/main" id="{29E54173-5135-416D-A5C5-0C4DC6029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8777" y="5700440"/>
            <a:ext cx="39025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>
                <a:solidFill>
                  <a:srgbClr val="2B2BFF"/>
                </a:solidFill>
              </a:rPr>
              <a:t>Factorise the  expression</a:t>
            </a:r>
          </a:p>
        </p:txBody>
      </p:sp>
      <p:sp>
        <p:nvSpPr>
          <p:cNvPr id="74" name="Text Box 227">
            <a:extLst>
              <a:ext uri="{FF2B5EF4-FFF2-40B4-BE49-F238E27FC236}">
                <a16:creationId xmlns:a16="http://schemas.microsoft.com/office/drawing/2014/main" id="{E3DC6CFF-C86D-44FA-9239-9585715C5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2399" y="6049495"/>
            <a:ext cx="13308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dirty="0">
                <a:solidFill>
                  <a:srgbClr val="FF0000"/>
                </a:solidFill>
              </a:rPr>
              <a:t>(2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</a:rPr>
              <a:t>3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5" name="Text Box 227">
            <a:extLst>
              <a:ext uri="{FF2B5EF4-FFF2-40B4-BE49-F238E27FC236}">
                <a16:creationId xmlns:a16="http://schemas.microsoft.com/office/drawing/2014/main" id="{5672EB2F-1122-42E6-A220-99EA9E901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1665" y="6021554"/>
            <a:ext cx="100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</a:rPr>
              <a:t>1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B9E6EAC7-CC63-46F0-BCF0-DF145C4DC2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35668" y="3917297"/>
            <a:ext cx="2743200" cy="181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64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217488" y="1484313"/>
            <a:ext cx="3152775" cy="4519612"/>
            <a:chOff x="113" y="981"/>
            <a:chExt cx="1986" cy="2847"/>
          </a:xfrm>
        </p:grpSpPr>
        <p:sp>
          <p:nvSpPr>
            <p:cNvPr id="10482" name="Rectangle 3"/>
            <p:cNvSpPr>
              <a:spLocks noChangeArrowheads="1"/>
            </p:cNvSpPr>
            <p:nvPr/>
          </p:nvSpPr>
          <p:spPr bwMode="auto">
            <a:xfrm>
              <a:off x="113" y="981"/>
              <a:ext cx="1986" cy="2847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83" name="Rectangle 4"/>
            <p:cNvSpPr>
              <a:spLocks noChangeArrowheads="1"/>
            </p:cNvSpPr>
            <p:nvPr/>
          </p:nvSpPr>
          <p:spPr bwMode="auto">
            <a:xfrm>
              <a:off x="226" y="1094"/>
              <a:ext cx="1760" cy="26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244" name="Line 222"/>
          <p:cNvSpPr>
            <a:spLocks noChangeShapeType="1"/>
          </p:cNvSpPr>
          <p:nvPr/>
        </p:nvSpPr>
        <p:spPr bwMode="auto">
          <a:xfrm>
            <a:off x="381000" y="3741738"/>
            <a:ext cx="281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45" name="Text Box 223"/>
          <p:cNvSpPr txBox="1">
            <a:spLocks noChangeArrowheads="1"/>
          </p:cNvSpPr>
          <p:nvPr/>
        </p:nvSpPr>
        <p:spPr bwMode="auto">
          <a:xfrm>
            <a:off x="2863850" y="3732213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endParaRPr kumimoji="0" lang="en-GB" altLang="en-US" sz="2000" b="1" i="1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46" name="Line 224"/>
          <p:cNvSpPr>
            <a:spLocks noChangeShapeType="1"/>
          </p:cNvSpPr>
          <p:nvPr/>
        </p:nvSpPr>
        <p:spPr bwMode="auto">
          <a:xfrm>
            <a:off x="900332" y="1684338"/>
            <a:ext cx="0" cy="411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47" name="Rectangle 22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466725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>
                <a:solidFill>
                  <a:schemeClr val="tx2"/>
                </a:solidFill>
              </a:rPr>
              <a:t>Axes intercepts</a:t>
            </a:r>
            <a:endParaRPr lang="en-GB" altLang="en-US" sz="2800" b="1" dirty="0">
              <a:solidFill>
                <a:schemeClr val="tx2"/>
              </a:solidFill>
            </a:endParaRPr>
          </a:p>
        </p:txBody>
      </p:sp>
      <p:sp>
        <p:nvSpPr>
          <p:cNvPr id="664803" name="Text Box 227"/>
          <p:cNvSpPr txBox="1">
            <a:spLocks noChangeArrowheads="1"/>
          </p:cNvSpPr>
          <p:nvPr/>
        </p:nvSpPr>
        <p:spPr bwMode="auto">
          <a:xfrm>
            <a:off x="4364411" y="927953"/>
            <a:ext cx="43604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we have a quadratic function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baseline="30000" dirty="0">
                <a:solidFill>
                  <a:srgbClr val="2B2BFF"/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+ 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bx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 + 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252" name="Text Box 230"/>
          <p:cNvSpPr txBox="1">
            <a:spLocks noChangeArrowheads="1"/>
          </p:cNvSpPr>
          <p:nvPr/>
        </p:nvSpPr>
        <p:spPr bwMode="auto">
          <a:xfrm>
            <a:off x="250826" y="927100"/>
            <a:ext cx="411358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From this we may conclude: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53" name="Text Box 231"/>
          <p:cNvSpPr txBox="1">
            <a:spLocks noChangeArrowheads="1"/>
          </p:cNvSpPr>
          <p:nvPr/>
        </p:nvSpPr>
        <p:spPr bwMode="auto">
          <a:xfrm>
            <a:off x="888511" y="1505853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endParaRPr kumimoji="0" lang="en-GB" altLang="en-US" sz="2000" b="1" i="1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64817" name="Text Box 241"/>
          <p:cNvSpPr txBox="1">
            <a:spLocks noChangeArrowheads="1"/>
          </p:cNvSpPr>
          <p:nvPr/>
        </p:nvSpPr>
        <p:spPr bwMode="auto">
          <a:xfrm>
            <a:off x="3663950" y="5235550"/>
            <a:ext cx="2508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value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is: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2479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>
            <a:off x="27051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/>
          <p:nvPr/>
        </p:nvCxnSpPr>
        <p:spPr>
          <a:xfrm>
            <a:off x="31623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/>
          <p:nvPr/>
        </p:nvCxnSpPr>
        <p:spPr>
          <a:xfrm>
            <a:off x="1332411" y="1695450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/>
          <p:cNvCxnSpPr/>
          <p:nvPr/>
        </p:nvCxnSpPr>
        <p:spPr>
          <a:xfrm>
            <a:off x="1789729" y="1663700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/>
          <p:nvPr/>
        </p:nvCxnSpPr>
        <p:spPr>
          <a:xfrm>
            <a:off x="4191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>
            <a:off x="419100" y="328612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/>
          <p:cNvCxnSpPr/>
          <p:nvPr/>
        </p:nvCxnSpPr>
        <p:spPr>
          <a:xfrm>
            <a:off x="419100" y="28273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>
            <a:off x="419100" y="23701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/>
          <p:cNvCxnSpPr/>
          <p:nvPr/>
        </p:nvCxnSpPr>
        <p:spPr>
          <a:xfrm>
            <a:off x="431800" y="19129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431800" y="41989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431800" y="46561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431800" y="51133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>
            <a:off x="409575" y="55705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849687" y="2563629"/>
            <a:ext cx="52363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we </a:t>
            </a:r>
            <a:r>
              <a:rPr kumimoji="0" lang="en-GB" altLang="en-US" sz="2400" b="0" i="0" u="none" strike="noStrike" kern="1200" cap="none" spc="0" normalizeH="0" baseline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factorise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the expression, we have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" name="Rectangle 50">
            <a:hlinkClick r:id="rId3"/>
            <a:extLst>
              <a:ext uri="{FF2B5EF4-FFF2-40B4-BE49-F238E27FC236}">
                <a16:creationId xmlns:a16="http://schemas.microsoft.com/office/drawing/2014/main" id="{14CAEC9A-27BA-4700-BA75-E7B8C9DABE6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hlinkClick r:id="rId3"/>
            <a:extLst>
              <a:ext uri="{FF2B5EF4-FFF2-40B4-BE49-F238E27FC236}">
                <a16:creationId xmlns:a16="http://schemas.microsoft.com/office/drawing/2014/main" id="{796CC726-4F67-4FB1-A4DB-A90407341902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E1DDA5FB-01B5-400E-8B73-8BBBB2D160F0}"/>
              </a:ext>
            </a:extLst>
          </p:cNvPr>
          <p:cNvSpPr/>
          <p:nvPr/>
        </p:nvSpPr>
        <p:spPr>
          <a:xfrm>
            <a:off x="540517" y="1644898"/>
            <a:ext cx="2580355" cy="2436514"/>
          </a:xfrm>
          <a:custGeom>
            <a:avLst/>
            <a:gdLst>
              <a:gd name="connsiteX0" fmla="*/ 0 w 2250831"/>
              <a:gd name="connsiteY0" fmla="*/ 0 h 3114082"/>
              <a:gd name="connsiteX1" fmla="*/ 450166 w 2250831"/>
              <a:gd name="connsiteY1" fmla="*/ 2067951 h 3114082"/>
              <a:gd name="connsiteX2" fmla="*/ 914400 w 2250831"/>
              <a:gd name="connsiteY2" fmla="*/ 3010486 h 3114082"/>
              <a:gd name="connsiteX3" fmla="*/ 1350499 w 2250831"/>
              <a:gd name="connsiteY3" fmla="*/ 2982351 h 3114082"/>
              <a:gd name="connsiteX4" fmla="*/ 1786597 w 2250831"/>
              <a:gd name="connsiteY4" fmla="*/ 2053883 h 3114082"/>
              <a:gd name="connsiteX5" fmla="*/ 2250831 w 2250831"/>
              <a:gd name="connsiteY5" fmla="*/ 14068 h 3114082"/>
              <a:gd name="connsiteX0" fmla="*/ 0 w 2342934"/>
              <a:gd name="connsiteY0" fmla="*/ 0 h 3318555"/>
              <a:gd name="connsiteX1" fmla="*/ 542269 w 2342934"/>
              <a:gd name="connsiteY1" fmla="*/ 2272424 h 3318555"/>
              <a:gd name="connsiteX2" fmla="*/ 1006503 w 2342934"/>
              <a:gd name="connsiteY2" fmla="*/ 3214959 h 3318555"/>
              <a:gd name="connsiteX3" fmla="*/ 1442602 w 2342934"/>
              <a:gd name="connsiteY3" fmla="*/ 3186824 h 3318555"/>
              <a:gd name="connsiteX4" fmla="*/ 1878700 w 2342934"/>
              <a:gd name="connsiteY4" fmla="*/ 2258356 h 3318555"/>
              <a:gd name="connsiteX5" fmla="*/ 2342934 w 2342934"/>
              <a:gd name="connsiteY5" fmla="*/ 218541 h 3318555"/>
              <a:gd name="connsiteX0" fmla="*/ 0 w 2487666"/>
              <a:gd name="connsiteY0" fmla="*/ 0 h 3318555"/>
              <a:gd name="connsiteX1" fmla="*/ 542269 w 2487666"/>
              <a:gd name="connsiteY1" fmla="*/ 2272424 h 3318555"/>
              <a:gd name="connsiteX2" fmla="*/ 1006503 w 2487666"/>
              <a:gd name="connsiteY2" fmla="*/ 3214959 h 3318555"/>
              <a:gd name="connsiteX3" fmla="*/ 1442602 w 2487666"/>
              <a:gd name="connsiteY3" fmla="*/ 3186824 h 3318555"/>
              <a:gd name="connsiteX4" fmla="*/ 1878700 w 2487666"/>
              <a:gd name="connsiteY4" fmla="*/ 2258356 h 3318555"/>
              <a:gd name="connsiteX5" fmla="*/ 2487666 w 2487666"/>
              <a:gd name="connsiteY5" fmla="*/ 14070 h 3318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87666" h="3318555">
                <a:moveTo>
                  <a:pt x="0" y="0"/>
                </a:moveTo>
                <a:cubicBezTo>
                  <a:pt x="148883" y="783101"/>
                  <a:pt x="374519" y="1736598"/>
                  <a:pt x="542269" y="2272424"/>
                </a:cubicBezTo>
                <a:cubicBezTo>
                  <a:pt x="710020" y="2808251"/>
                  <a:pt x="856448" y="3062559"/>
                  <a:pt x="1006503" y="3214959"/>
                </a:cubicBezTo>
                <a:cubicBezTo>
                  <a:pt x="1156558" y="3367359"/>
                  <a:pt x="1297236" y="3346258"/>
                  <a:pt x="1442602" y="3186824"/>
                </a:cubicBezTo>
                <a:cubicBezTo>
                  <a:pt x="1587968" y="3027390"/>
                  <a:pt x="1728645" y="2753070"/>
                  <a:pt x="1878700" y="2258356"/>
                </a:cubicBezTo>
                <a:cubicBezTo>
                  <a:pt x="2028755" y="1763642"/>
                  <a:pt x="2330576" y="786620"/>
                  <a:pt x="2487666" y="14070"/>
                </a:cubicBez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 Box 227">
            <a:extLst>
              <a:ext uri="{FF2B5EF4-FFF2-40B4-BE49-F238E27FC236}">
                <a16:creationId xmlns:a16="http://schemas.microsoft.com/office/drawing/2014/main" id="{9B4DDE8E-EA7B-4B34-A5CA-10FBD0184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108" y="3442744"/>
            <a:ext cx="11769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6" name="Text Box 227">
            <a:extLst>
              <a:ext uri="{FF2B5EF4-FFF2-40B4-BE49-F238E27FC236}">
                <a16:creationId xmlns:a16="http://schemas.microsoft.com/office/drawing/2014/main" id="{2C893B1C-5387-400D-AEC5-FE51AC6FD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6083" y="3442743"/>
            <a:ext cx="100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7" name="Text Box 241">
            <a:extLst>
              <a:ext uri="{FF2B5EF4-FFF2-40B4-BE49-F238E27FC236}">
                <a16:creationId xmlns:a16="http://schemas.microsoft.com/office/drawing/2014/main" id="{C0316E55-8316-45EE-9D71-69FAC9916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9536" y="4081411"/>
            <a:ext cx="50609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-intercepts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are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8" name="Text Box 227">
            <a:extLst>
              <a:ext uri="{FF2B5EF4-FFF2-40B4-BE49-F238E27FC236}">
                <a16:creationId xmlns:a16="http://schemas.microsoft.com/office/drawing/2014/main" id="{94B74B1C-8F06-4E76-98E6-8FBA5CDD98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703" y="4666202"/>
            <a:ext cx="9028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0)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" name="Text Box 227">
            <a:extLst>
              <a:ext uri="{FF2B5EF4-FFF2-40B4-BE49-F238E27FC236}">
                <a16:creationId xmlns:a16="http://schemas.microsoft.com/office/drawing/2014/main" id="{399D6B8C-39DF-4744-ABAF-A3048F20C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030" y="4651673"/>
            <a:ext cx="9028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0)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0" name="Text Box 227">
            <a:extLst>
              <a:ext uri="{FF2B5EF4-FFF2-40B4-BE49-F238E27FC236}">
                <a16:creationId xmlns:a16="http://schemas.microsoft.com/office/drawing/2014/main" id="{01BF7F32-2092-4292-B9EB-973483A4D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9675" y="3747516"/>
            <a:ext cx="7232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0)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" name="Text Box 227">
            <a:extLst>
              <a:ext uri="{FF2B5EF4-FFF2-40B4-BE49-F238E27FC236}">
                <a16:creationId xmlns:a16="http://schemas.microsoft.com/office/drawing/2014/main" id="{CD6A785E-8764-4A76-864F-FCF9F6733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989" y="3322400"/>
            <a:ext cx="7232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0)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2" name="Text Box 227">
            <a:extLst>
              <a:ext uri="{FF2B5EF4-FFF2-40B4-BE49-F238E27FC236}">
                <a16:creationId xmlns:a16="http://schemas.microsoft.com/office/drawing/2014/main" id="{DC1788EA-FA56-4EA7-9C19-DEE10BBD9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615" y="2460129"/>
            <a:ext cx="6976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800" dirty="0">
                <a:solidFill>
                  <a:srgbClr val="FF0000"/>
                </a:solidFill>
              </a:rPr>
              <a:t>(0, 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Text Box 227">
            <a:extLst>
              <a:ext uri="{FF2B5EF4-FFF2-40B4-BE49-F238E27FC236}">
                <a16:creationId xmlns:a16="http://schemas.microsoft.com/office/drawing/2014/main" id="{7CE88C26-AF8A-E713-7C0F-BBBA94610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8317" y="3507186"/>
            <a:ext cx="9605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63754979-F1EE-4070-D687-D946C4FB5CC5}"/>
              </a:ext>
            </a:extLst>
          </p:cNvPr>
          <p:cNvSpPr/>
          <p:nvPr/>
        </p:nvSpPr>
        <p:spPr>
          <a:xfrm>
            <a:off x="1286691" y="3701796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667C1EF7-8431-C9DA-9F29-D504942D3D50}"/>
              </a:ext>
            </a:extLst>
          </p:cNvPr>
          <p:cNvSpPr/>
          <p:nvPr/>
        </p:nvSpPr>
        <p:spPr>
          <a:xfrm>
            <a:off x="2187671" y="3701796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6C82ADF-465C-36C6-A5A1-5B7D618C8176}"/>
              </a:ext>
            </a:extLst>
          </p:cNvPr>
          <p:cNvSpPr/>
          <p:nvPr/>
        </p:nvSpPr>
        <p:spPr>
          <a:xfrm>
            <a:off x="866900" y="2788027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 Box 241">
            <a:extLst>
              <a:ext uri="{FF2B5EF4-FFF2-40B4-BE49-F238E27FC236}">
                <a16:creationId xmlns:a16="http://schemas.microsoft.com/office/drawing/2014/main" id="{C24E960A-4B7E-F1AA-4299-2024D2C0D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6457" y="1960264"/>
            <a:ext cx="50609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(0,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6" name="Text Box 227">
            <a:extLst>
              <a:ext uri="{FF2B5EF4-FFF2-40B4-BE49-F238E27FC236}">
                <a16:creationId xmlns:a16="http://schemas.microsoft.com/office/drawing/2014/main" id="{723C419B-7C73-CDDE-0E54-3BFAE84548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0319" y="5190209"/>
            <a:ext cx="18144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en-US" altLang="en-US" dirty="0">
                <a:solidFill>
                  <a:srgbClr val="FF0000"/>
                </a:solidFill>
              </a:rPr>
              <a:t> (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91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803" grpId="0"/>
      <p:bldP spid="664817" grpId="0"/>
      <p:bldP spid="18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41" grpId="0"/>
      <p:bldP spid="42" grpId="0" animBg="1"/>
      <p:bldP spid="43" grpId="0" animBg="1"/>
      <p:bldP spid="44" grpId="0" animBg="1"/>
      <p:bldP spid="45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217488" y="1484313"/>
            <a:ext cx="3152775" cy="4519612"/>
            <a:chOff x="113" y="981"/>
            <a:chExt cx="1986" cy="2847"/>
          </a:xfrm>
        </p:grpSpPr>
        <p:sp>
          <p:nvSpPr>
            <p:cNvPr id="10482" name="Rectangle 3"/>
            <p:cNvSpPr>
              <a:spLocks noChangeArrowheads="1"/>
            </p:cNvSpPr>
            <p:nvPr/>
          </p:nvSpPr>
          <p:spPr bwMode="auto">
            <a:xfrm>
              <a:off x="113" y="981"/>
              <a:ext cx="1986" cy="2847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83" name="Rectangle 4"/>
            <p:cNvSpPr>
              <a:spLocks noChangeArrowheads="1"/>
            </p:cNvSpPr>
            <p:nvPr/>
          </p:nvSpPr>
          <p:spPr bwMode="auto">
            <a:xfrm>
              <a:off x="226" y="1094"/>
              <a:ext cx="1760" cy="26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244" name="Line 222"/>
          <p:cNvSpPr>
            <a:spLocks noChangeShapeType="1"/>
          </p:cNvSpPr>
          <p:nvPr/>
        </p:nvSpPr>
        <p:spPr bwMode="auto">
          <a:xfrm>
            <a:off x="381000" y="3741738"/>
            <a:ext cx="281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45" name="Text Box 223"/>
          <p:cNvSpPr txBox="1">
            <a:spLocks noChangeArrowheads="1"/>
          </p:cNvSpPr>
          <p:nvPr/>
        </p:nvSpPr>
        <p:spPr bwMode="auto">
          <a:xfrm>
            <a:off x="2863850" y="3732213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endParaRPr kumimoji="0" lang="en-GB" altLang="en-US" sz="2000" b="1" i="1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46" name="Line 224"/>
          <p:cNvSpPr>
            <a:spLocks noChangeShapeType="1"/>
          </p:cNvSpPr>
          <p:nvPr/>
        </p:nvSpPr>
        <p:spPr bwMode="auto">
          <a:xfrm>
            <a:off x="900332" y="1684338"/>
            <a:ext cx="0" cy="411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47" name="Rectangle 22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466725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>
                <a:solidFill>
                  <a:schemeClr val="tx2"/>
                </a:solidFill>
              </a:rPr>
              <a:t>Axes intercepts</a:t>
            </a:r>
            <a:endParaRPr lang="en-GB" altLang="en-US" sz="2800" b="1" dirty="0">
              <a:solidFill>
                <a:schemeClr val="tx2"/>
              </a:solidFill>
            </a:endParaRPr>
          </a:p>
        </p:txBody>
      </p:sp>
      <p:sp>
        <p:nvSpPr>
          <p:cNvPr id="664803" name="Text Box 227"/>
          <p:cNvSpPr txBox="1">
            <a:spLocks noChangeArrowheads="1"/>
          </p:cNvSpPr>
          <p:nvPr/>
        </p:nvSpPr>
        <p:spPr bwMode="auto">
          <a:xfrm>
            <a:off x="4364411" y="927953"/>
            <a:ext cx="44238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have the quadratic function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baseline="30000" dirty="0">
                <a:solidFill>
                  <a:srgbClr val="2B2BFF"/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+ 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bx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 + 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252" name="Text Box 230"/>
          <p:cNvSpPr txBox="1">
            <a:spLocks noChangeArrowheads="1"/>
          </p:cNvSpPr>
          <p:nvPr/>
        </p:nvSpPr>
        <p:spPr bwMode="auto">
          <a:xfrm>
            <a:off x="250826" y="927100"/>
            <a:ext cx="411358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this quadratic graph: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53" name="Text Box 231"/>
          <p:cNvSpPr txBox="1">
            <a:spLocks noChangeArrowheads="1"/>
          </p:cNvSpPr>
          <p:nvPr/>
        </p:nvSpPr>
        <p:spPr bwMode="auto">
          <a:xfrm>
            <a:off x="888511" y="1505853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endParaRPr kumimoji="0" lang="en-GB" altLang="en-US" sz="2000" b="1" i="1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64817" name="Text Box 241"/>
          <p:cNvSpPr txBox="1">
            <a:spLocks noChangeArrowheads="1"/>
          </p:cNvSpPr>
          <p:nvPr/>
        </p:nvSpPr>
        <p:spPr bwMode="auto">
          <a:xfrm>
            <a:off x="3884057" y="1807864"/>
            <a:ext cx="50609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(0,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2479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>
            <a:off x="27051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/>
          <p:nvPr/>
        </p:nvCxnSpPr>
        <p:spPr>
          <a:xfrm>
            <a:off x="31623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/>
          <p:nvPr/>
        </p:nvCxnSpPr>
        <p:spPr>
          <a:xfrm>
            <a:off x="1332411" y="1695450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/>
          <p:cNvCxnSpPr/>
          <p:nvPr/>
        </p:nvCxnSpPr>
        <p:spPr>
          <a:xfrm>
            <a:off x="1789729" y="1663700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/>
          <p:nvPr/>
        </p:nvCxnSpPr>
        <p:spPr>
          <a:xfrm>
            <a:off x="4191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>
            <a:off x="419100" y="328612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/>
          <p:cNvCxnSpPr/>
          <p:nvPr/>
        </p:nvCxnSpPr>
        <p:spPr>
          <a:xfrm>
            <a:off x="419100" y="28273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>
            <a:off x="419100" y="23701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/>
          <p:cNvCxnSpPr/>
          <p:nvPr/>
        </p:nvCxnSpPr>
        <p:spPr>
          <a:xfrm>
            <a:off x="431800" y="19129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431800" y="41989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431800" y="46561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431800" y="51133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>
            <a:off x="409575" y="55705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849687" y="2563629"/>
            <a:ext cx="52363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we </a:t>
            </a:r>
            <a:r>
              <a:rPr kumimoji="0" lang="en-GB" altLang="en-US" sz="2400" b="0" i="0" u="none" strike="noStrike" kern="1200" cap="none" spc="0" normalizeH="0" baseline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factorise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the expression, we have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" name="Rectangle 50">
            <a:hlinkClick r:id="rId3"/>
            <a:extLst>
              <a:ext uri="{FF2B5EF4-FFF2-40B4-BE49-F238E27FC236}">
                <a16:creationId xmlns:a16="http://schemas.microsoft.com/office/drawing/2014/main" id="{14CAEC9A-27BA-4700-BA75-E7B8C9DABE6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hlinkClick r:id="rId3"/>
            <a:extLst>
              <a:ext uri="{FF2B5EF4-FFF2-40B4-BE49-F238E27FC236}">
                <a16:creationId xmlns:a16="http://schemas.microsoft.com/office/drawing/2014/main" id="{796CC726-4F67-4FB1-A4DB-A90407341902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E1DDA5FB-01B5-400E-8B73-8BBBB2D160F0}"/>
              </a:ext>
            </a:extLst>
          </p:cNvPr>
          <p:cNvSpPr/>
          <p:nvPr/>
        </p:nvSpPr>
        <p:spPr>
          <a:xfrm>
            <a:off x="676995" y="1686162"/>
            <a:ext cx="2239161" cy="2054376"/>
          </a:xfrm>
          <a:custGeom>
            <a:avLst/>
            <a:gdLst>
              <a:gd name="connsiteX0" fmla="*/ 0 w 2250831"/>
              <a:gd name="connsiteY0" fmla="*/ 0 h 3114082"/>
              <a:gd name="connsiteX1" fmla="*/ 450166 w 2250831"/>
              <a:gd name="connsiteY1" fmla="*/ 2067951 h 3114082"/>
              <a:gd name="connsiteX2" fmla="*/ 914400 w 2250831"/>
              <a:gd name="connsiteY2" fmla="*/ 3010486 h 3114082"/>
              <a:gd name="connsiteX3" fmla="*/ 1350499 w 2250831"/>
              <a:gd name="connsiteY3" fmla="*/ 2982351 h 3114082"/>
              <a:gd name="connsiteX4" fmla="*/ 1786597 w 2250831"/>
              <a:gd name="connsiteY4" fmla="*/ 2053883 h 3114082"/>
              <a:gd name="connsiteX5" fmla="*/ 2250831 w 2250831"/>
              <a:gd name="connsiteY5" fmla="*/ 14068 h 3114082"/>
              <a:gd name="connsiteX0" fmla="*/ 0 w 2198201"/>
              <a:gd name="connsiteY0" fmla="*/ 0 h 3114082"/>
              <a:gd name="connsiteX1" fmla="*/ 450166 w 2198201"/>
              <a:gd name="connsiteY1" fmla="*/ 2067951 h 3114082"/>
              <a:gd name="connsiteX2" fmla="*/ 914400 w 2198201"/>
              <a:gd name="connsiteY2" fmla="*/ 3010486 h 3114082"/>
              <a:gd name="connsiteX3" fmla="*/ 1350499 w 2198201"/>
              <a:gd name="connsiteY3" fmla="*/ 2982351 h 3114082"/>
              <a:gd name="connsiteX4" fmla="*/ 1786597 w 2198201"/>
              <a:gd name="connsiteY4" fmla="*/ 2053883 h 3114082"/>
              <a:gd name="connsiteX5" fmla="*/ 2198201 w 2198201"/>
              <a:gd name="connsiteY5" fmla="*/ 330071 h 3114082"/>
              <a:gd name="connsiteX0" fmla="*/ 0 w 2158729"/>
              <a:gd name="connsiteY0" fmla="*/ 0 h 2798079"/>
              <a:gd name="connsiteX1" fmla="*/ 410694 w 2158729"/>
              <a:gd name="connsiteY1" fmla="*/ 1751948 h 2798079"/>
              <a:gd name="connsiteX2" fmla="*/ 874928 w 2158729"/>
              <a:gd name="connsiteY2" fmla="*/ 2694483 h 2798079"/>
              <a:gd name="connsiteX3" fmla="*/ 1311027 w 2158729"/>
              <a:gd name="connsiteY3" fmla="*/ 2666348 h 2798079"/>
              <a:gd name="connsiteX4" fmla="*/ 1747125 w 2158729"/>
              <a:gd name="connsiteY4" fmla="*/ 1737880 h 2798079"/>
              <a:gd name="connsiteX5" fmla="*/ 2158729 w 2158729"/>
              <a:gd name="connsiteY5" fmla="*/ 14068 h 2798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8729" h="2798079">
                <a:moveTo>
                  <a:pt x="0" y="0"/>
                </a:moveTo>
                <a:cubicBezTo>
                  <a:pt x="148883" y="783101"/>
                  <a:pt x="264873" y="1302868"/>
                  <a:pt x="410694" y="1751948"/>
                </a:cubicBezTo>
                <a:cubicBezTo>
                  <a:pt x="556515" y="2201029"/>
                  <a:pt x="724873" y="2542083"/>
                  <a:pt x="874928" y="2694483"/>
                </a:cubicBezTo>
                <a:cubicBezTo>
                  <a:pt x="1024983" y="2846883"/>
                  <a:pt x="1165661" y="2825782"/>
                  <a:pt x="1311027" y="2666348"/>
                </a:cubicBezTo>
                <a:cubicBezTo>
                  <a:pt x="1456393" y="2506914"/>
                  <a:pt x="1597070" y="2232594"/>
                  <a:pt x="1747125" y="1737880"/>
                </a:cubicBezTo>
                <a:cubicBezTo>
                  <a:pt x="1897180" y="1243166"/>
                  <a:pt x="2001639" y="786618"/>
                  <a:pt x="2158729" y="14068"/>
                </a:cubicBez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 Box 227">
            <a:extLst>
              <a:ext uri="{FF2B5EF4-FFF2-40B4-BE49-F238E27FC236}">
                <a16:creationId xmlns:a16="http://schemas.microsoft.com/office/drawing/2014/main" id="{9B4DDE8E-EA7B-4B34-A5CA-10FBD0184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108" y="3442744"/>
            <a:ext cx="1306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7" name="Text Box 241">
            <a:extLst>
              <a:ext uri="{FF2B5EF4-FFF2-40B4-BE49-F238E27FC236}">
                <a16:creationId xmlns:a16="http://schemas.microsoft.com/office/drawing/2014/main" id="{C0316E55-8316-45EE-9D71-69FAC9916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9536" y="4081411"/>
            <a:ext cx="50609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-intercepts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8" name="Text Box 227">
            <a:extLst>
              <a:ext uri="{FF2B5EF4-FFF2-40B4-BE49-F238E27FC236}">
                <a16:creationId xmlns:a16="http://schemas.microsoft.com/office/drawing/2014/main" id="{94B74B1C-8F06-4E76-98E6-8FBA5CDD98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3870" y="4537606"/>
            <a:ext cx="936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0)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" name="Text Box 227">
            <a:extLst>
              <a:ext uri="{FF2B5EF4-FFF2-40B4-BE49-F238E27FC236}">
                <a16:creationId xmlns:a16="http://schemas.microsoft.com/office/drawing/2014/main" id="{CD6A785E-8764-4A76-864F-FCF9F6733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3076" y="3119995"/>
            <a:ext cx="7489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0)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2" name="Text Box 227">
            <a:extLst>
              <a:ext uri="{FF2B5EF4-FFF2-40B4-BE49-F238E27FC236}">
                <a16:creationId xmlns:a16="http://schemas.microsoft.com/office/drawing/2014/main" id="{DC1788EA-FA56-4EA7-9C19-DEE10BBD9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398" y="2021052"/>
            <a:ext cx="6976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800" dirty="0">
                <a:solidFill>
                  <a:srgbClr val="FF0000"/>
                </a:solidFill>
              </a:rPr>
              <a:t>(0, 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Text Box 227">
            <a:extLst>
              <a:ext uri="{FF2B5EF4-FFF2-40B4-BE49-F238E27FC236}">
                <a16:creationId xmlns:a16="http://schemas.microsoft.com/office/drawing/2014/main" id="{7CE88C26-AF8A-E713-7C0F-BBBA94610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8317" y="3507186"/>
            <a:ext cx="9605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63754979-F1EE-4070-D687-D946C4FB5CC5}"/>
              </a:ext>
            </a:extLst>
          </p:cNvPr>
          <p:cNvSpPr/>
          <p:nvPr/>
        </p:nvSpPr>
        <p:spPr>
          <a:xfrm>
            <a:off x="1765350" y="3673575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6C82ADF-465C-36C6-A5A1-5B7D618C8176}"/>
              </a:ext>
            </a:extLst>
          </p:cNvPr>
          <p:cNvSpPr/>
          <p:nvPr/>
        </p:nvSpPr>
        <p:spPr>
          <a:xfrm>
            <a:off x="852987" y="2339682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 Box 241">
            <a:extLst>
              <a:ext uri="{FF2B5EF4-FFF2-40B4-BE49-F238E27FC236}">
                <a16:creationId xmlns:a16="http://schemas.microsoft.com/office/drawing/2014/main" id="{E1E4AB33-45CF-15E0-870D-515995738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0808" y="6168642"/>
            <a:ext cx="2508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value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is: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Text Box 227">
            <a:extLst>
              <a:ext uri="{FF2B5EF4-FFF2-40B4-BE49-F238E27FC236}">
                <a16:creationId xmlns:a16="http://schemas.microsoft.com/office/drawing/2014/main" id="{8818742F-C0D7-746A-2FA5-CEDA72A18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7178" y="6123301"/>
            <a:ext cx="12439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3309B0D-327F-E8F8-516D-ED5A19A3A174}"/>
              </a:ext>
            </a:extLst>
          </p:cNvPr>
          <p:cNvSpPr txBox="1"/>
          <p:nvPr/>
        </p:nvSpPr>
        <p:spPr>
          <a:xfrm>
            <a:off x="3520343" y="4979253"/>
            <a:ext cx="50609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 is only one </a:t>
            </a:r>
            <a:r>
              <a:rPr lang="en-US" altLang="en-US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-intercept, which means the graph just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touches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the       </a:t>
            </a:r>
            <a:r>
              <a:rPr lang="en-US" altLang="en-US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-axis at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cs typeface="Times New Roman" panose="02020603050405020304" pitchFamily="18" charset="0"/>
              </a:rPr>
              <a:t> =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cs typeface="Times New Roman" panose="02020603050405020304" pitchFamily="18" charset="0"/>
              </a:rPr>
              <a:t>w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245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803" grpId="0"/>
      <p:bldP spid="664817" grpId="0"/>
      <p:bldP spid="18" grpId="0"/>
      <p:bldP spid="55" grpId="0"/>
      <p:bldP spid="57" grpId="0"/>
      <p:bldP spid="58" grpId="0"/>
      <p:bldP spid="61" grpId="0"/>
      <p:bldP spid="62" grpId="0"/>
      <p:bldP spid="41" grpId="0"/>
      <p:bldP spid="42" grpId="0" animBg="1"/>
      <p:bldP spid="44" grpId="0" animBg="1"/>
      <p:bldP spid="45" grpId="0"/>
      <p:bldP spid="46" grpId="0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5">
            <a:extLst>
              <a:ext uri="{FF2B5EF4-FFF2-40B4-BE49-F238E27FC236}">
                <a16:creationId xmlns:a16="http://schemas.microsoft.com/office/drawing/2014/main" id="{FC5DABFF-91C2-5EAB-49BF-B8C3CE8D03DC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74638"/>
            <a:ext cx="8229600" cy="4667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en-US" sz="2800" b="1"/>
              <a:t>Axes intercepts</a:t>
            </a:r>
            <a:endParaRPr lang="en-GB" altLang="en-US" sz="2800" b="1" dirty="0"/>
          </a:p>
        </p:txBody>
      </p:sp>
      <p:sp>
        <p:nvSpPr>
          <p:cNvPr id="5" name="Text Box 227">
            <a:extLst>
              <a:ext uri="{FF2B5EF4-FFF2-40B4-BE49-F238E27FC236}">
                <a16:creationId xmlns:a16="http://schemas.microsoft.com/office/drawing/2014/main" id="{60C35E59-4ED1-72A7-B05D-98B909283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922635"/>
            <a:ext cx="2975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2B2BFF"/>
                </a:solidFill>
              </a:rPr>
              <a:t>(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dirty="0">
                <a:solidFill>
                  <a:srgbClr val="2B2BFF"/>
                </a:solidFill>
              </a:rPr>
              <a:t>) (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+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2B2BFF"/>
                </a:solidFill>
              </a:rPr>
              <a:t>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Text Box 230">
            <a:extLst>
              <a:ext uri="{FF2B5EF4-FFF2-40B4-BE49-F238E27FC236}">
                <a16:creationId xmlns:a16="http://schemas.microsoft.com/office/drawing/2014/main" id="{FE2B03E2-F902-2D41-CD1D-EF62362D1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6" y="927100"/>
            <a:ext cx="411358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</a:rPr>
              <a:t>the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dirty="0"/>
              <a:t>axes </a:t>
            </a:r>
            <a:r>
              <a:rPr lang="en-US" altLang="en-US" dirty="0" err="1"/>
              <a:t>i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ntercepts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 Box 241">
            <a:extLst>
              <a:ext uri="{FF2B5EF4-FFF2-40B4-BE49-F238E27FC236}">
                <a16:creationId xmlns:a16="http://schemas.microsoft.com/office/drawing/2014/main" id="{22E50926-8CA0-D1A0-36CE-301E641D4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8635" y="1573533"/>
            <a:ext cx="50609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occurs when </a:t>
            </a:r>
            <a:r>
              <a:rPr kumimoji="0" lang="en-US" altLang="en-US" sz="2400" b="0" i="1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0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 Box 227">
            <a:extLst>
              <a:ext uri="{FF2B5EF4-FFF2-40B4-BE49-F238E27FC236}">
                <a16:creationId xmlns:a16="http://schemas.microsoft.com/office/drawing/2014/main" id="{92836D91-94CE-20ED-27D0-DDA2D5CE8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5233" y="2148434"/>
            <a:ext cx="27222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2B2BFF"/>
                </a:solidFill>
              </a:rPr>
              <a:t>(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dirty="0">
                <a:solidFill>
                  <a:srgbClr val="2B2BFF"/>
                </a:solidFill>
              </a:rPr>
              <a:t>) (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+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2B2BFF"/>
                </a:solidFill>
              </a:rPr>
              <a:t>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Text Box 227">
            <a:extLst>
              <a:ext uri="{FF2B5EF4-FFF2-40B4-BE49-F238E27FC236}">
                <a16:creationId xmlns:a16="http://schemas.microsoft.com/office/drawing/2014/main" id="{CB74A431-374F-6096-9DAA-B3BAD4E29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2589" y="2628574"/>
            <a:ext cx="8018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 Box 227">
            <a:extLst>
              <a:ext uri="{FF2B5EF4-FFF2-40B4-BE49-F238E27FC236}">
                <a16:creationId xmlns:a16="http://schemas.microsoft.com/office/drawing/2014/main" id="{B0850579-D55D-005F-D2CB-2F1213675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4642" y="2584132"/>
            <a:ext cx="10326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 Box 241">
            <a:extLst>
              <a:ext uri="{FF2B5EF4-FFF2-40B4-BE49-F238E27FC236}">
                <a16:creationId xmlns:a16="http://schemas.microsoft.com/office/drawing/2014/main" id="{A47E1653-DBBB-F30A-D141-001997153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5300" y="2647047"/>
            <a:ext cx="533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Text Box 227">
            <a:extLst>
              <a:ext uri="{FF2B5EF4-FFF2-40B4-BE49-F238E27FC236}">
                <a16:creationId xmlns:a16="http://schemas.microsoft.com/office/drawing/2014/main" id="{2F54C84B-7A40-D601-CFD8-F052725E8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4315" y="3541191"/>
            <a:ext cx="9028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0)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 Box 227">
            <a:extLst>
              <a:ext uri="{FF2B5EF4-FFF2-40B4-BE49-F238E27FC236}">
                <a16:creationId xmlns:a16="http://schemas.microsoft.com/office/drawing/2014/main" id="{7BFCC7C3-7C5A-0AF1-D517-1E42E6961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4642" y="3526662"/>
            <a:ext cx="10390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–</a:t>
            </a:r>
            <a:r>
              <a:rPr kumimoji="0" lang="en-US" alt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0)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 Box 241">
            <a:extLst>
              <a:ext uri="{FF2B5EF4-FFF2-40B4-BE49-F238E27FC236}">
                <a16:creationId xmlns:a16="http://schemas.microsoft.com/office/drawing/2014/main" id="{E500B4CA-11BE-ADFE-C3E3-B9449A59E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5548" y="3108800"/>
            <a:ext cx="29666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-intercepts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are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 Box 241">
            <a:extLst>
              <a:ext uri="{FF2B5EF4-FFF2-40B4-BE49-F238E27FC236}">
                <a16:creationId xmlns:a16="http://schemas.microsoft.com/office/drawing/2014/main" id="{31529825-E3B0-B9AF-9AD4-D137D358C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4841" y="4116337"/>
            <a:ext cx="50609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occurs when </a:t>
            </a:r>
            <a:r>
              <a:rPr kumimoji="0" lang="en-US" altLang="en-US" sz="2400" b="0" i="1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0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ext Box 227">
            <a:extLst>
              <a:ext uri="{FF2B5EF4-FFF2-40B4-BE49-F238E27FC236}">
                <a16:creationId xmlns:a16="http://schemas.microsoft.com/office/drawing/2014/main" id="{52BF2031-F0DD-67BC-206A-1BB497B04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679" y="4691483"/>
            <a:ext cx="26548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2B2BFF"/>
                </a:solidFill>
              </a:rPr>
              <a:t>(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0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dirty="0">
                <a:solidFill>
                  <a:srgbClr val="2B2BFF"/>
                </a:solidFill>
              </a:rPr>
              <a:t>) (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0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+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2B2BFF"/>
                </a:solidFill>
              </a:rPr>
              <a:t>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7" name="Text Box 227">
            <a:extLst>
              <a:ext uri="{FF2B5EF4-FFF2-40B4-BE49-F238E27FC236}">
                <a16:creationId xmlns:a16="http://schemas.microsoft.com/office/drawing/2014/main" id="{66C7904E-7782-ADA6-F6F5-01A746CE2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8283" y="5209780"/>
            <a:ext cx="8242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Text Box 227">
            <a:extLst>
              <a:ext uri="{FF2B5EF4-FFF2-40B4-BE49-F238E27FC236}">
                <a16:creationId xmlns:a16="http://schemas.microsoft.com/office/drawing/2014/main" id="{EA00DEA5-302C-101A-CADA-3571867CE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6639" y="5209779"/>
            <a:ext cx="7745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rgbClr val="2B2BFF"/>
                </a:solidFill>
              </a:rPr>
              <a:t>(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dirty="0">
                <a:solidFill>
                  <a:srgbClr val="2B2BFF"/>
                </a:solidFill>
              </a:rPr>
              <a:t>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Text Box 227">
            <a:extLst>
              <a:ext uri="{FF2B5EF4-FFF2-40B4-BE49-F238E27FC236}">
                <a16:creationId xmlns:a16="http://schemas.microsoft.com/office/drawing/2014/main" id="{3A37362E-EDFB-65F3-E0CA-B45EDE17A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5517" y="5209779"/>
            <a:ext cx="5437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rgbClr val="2B2BFF"/>
                </a:solidFill>
              </a:rPr>
              <a:t>(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2B2BFF"/>
                </a:solidFill>
              </a:rPr>
              <a:t>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Text Box 227">
            <a:extLst>
              <a:ext uri="{FF2B5EF4-FFF2-40B4-BE49-F238E27FC236}">
                <a16:creationId xmlns:a16="http://schemas.microsoft.com/office/drawing/2014/main" id="{35A4A13D-FBDA-4B2F-214B-EFE415806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2078" y="5700067"/>
            <a:ext cx="11320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–1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Text Box 227">
            <a:extLst>
              <a:ext uri="{FF2B5EF4-FFF2-40B4-BE49-F238E27FC236}">
                <a16:creationId xmlns:a16="http://schemas.microsoft.com/office/drawing/2014/main" id="{37278717-BB13-3FA6-8094-A37780A2A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3708" y="6001723"/>
            <a:ext cx="11753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–1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Text Box 241">
            <a:extLst>
              <a:ext uri="{FF2B5EF4-FFF2-40B4-BE49-F238E27FC236}">
                <a16:creationId xmlns:a16="http://schemas.microsoft.com/office/drawing/2014/main" id="{5C5B7145-2070-C203-3AE0-FDEE12A18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720" y="6044373"/>
            <a:ext cx="29666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-intercepts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2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5">
            <a:extLst>
              <a:ext uri="{FF2B5EF4-FFF2-40B4-BE49-F238E27FC236}">
                <a16:creationId xmlns:a16="http://schemas.microsoft.com/office/drawing/2014/main" id="{FC5DABFF-91C2-5EAB-49BF-B8C3CE8D03DC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74638"/>
            <a:ext cx="8229600" cy="4667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en-US" sz="2800" b="1"/>
              <a:t>Axes intercepts</a:t>
            </a:r>
            <a:endParaRPr lang="en-GB" altLang="en-US" sz="2800" b="1" dirty="0"/>
          </a:p>
        </p:txBody>
      </p:sp>
      <p:sp>
        <p:nvSpPr>
          <p:cNvPr id="5" name="Text Box 227">
            <a:extLst>
              <a:ext uri="{FF2B5EF4-FFF2-40B4-BE49-F238E27FC236}">
                <a16:creationId xmlns:a16="http://schemas.microsoft.com/office/drawing/2014/main" id="{60C35E59-4ED1-72A7-B05D-98B909283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922635"/>
            <a:ext cx="21050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dirty="0">
                <a:solidFill>
                  <a:srgbClr val="2B2BFF"/>
                </a:solidFill>
              </a:rPr>
              <a:t>(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dirty="0">
                <a:solidFill>
                  <a:srgbClr val="2B2BFF"/>
                </a:solidFill>
              </a:rPr>
              <a:t>)</a:t>
            </a:r>
            <a:r>
              <a:rPr lang="en-US" altLang="en-US" baseline="30000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</a:endParaRPr>
          </a:p>
        </p:txBody>
      </p:sp>
      <p:sp>
        <p:nvSpPr>
          <p:cNvPr id="6" name="Text Box 230">
            <a:extLst>
              <a:ext uri="{FF2B5EF4-FFF2-40B4-BE49-F238E27FC236}">
                <a16:creationId xmlns:a16="http://schemas.microsoft.com/office/drawing/2014/main" id="{FE2B03E2-F902-2D41-CD1D-EF62362D1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6" y="927100"/>
            <a:ext cx="411358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</a:rPr>
              <a:t>the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dirty="0"/>
              <a:t>axes </a:t>
            </a:r>
            <a:r>
              <a:rPr lang="en-US" altLang="en-US" dirty="0" err="1"/>
              <a:t>i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ntercepts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 Box 241">
            <a:extLst>
              <a:ext uri="{FF2B5EF4-FFF2-40B4-BE49-F238E27FC236}">
                <a16:creationId xmlns:a16="http://schemas.microsoft.com/office/drawing/2014/main" id="{22E50926-8CA0-D1A0-36CE-301E641D4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8635" y="1573533"/>
            <a:ext cx="50609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occurs when </a:t>
            </a:r>
            <a:r>
              <a:rPr kumimoji="0" lang="en-US" altLang="en-US" sz="2400" b="0" i="1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0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 Box 227">
            <a:extLst>
              <a:ext uri="{FF2B5EF4-FFF2-40B4-BE49-F238E27FC236}">
                <a16:creationId xmlns:a16="http://schemas.microsoft.com/office/drawing/2014/main" id="{92836D91-94CE-20ED-27D0-DDA2D5CE8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5233" y="2148434"/>
            <a:ext cx="17475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dirty="0">
                <a:solidFill>
                  <a:srgbClr val="2B2BFF"/>
                </a:solidFill>
              </a:rPr>
              <a:t>(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dirty="0">
                <a:solidFill>
                  <a:srgbClr val="2B2BFF"/>
                </a:solidFill>
              </a:rPr>
              <a:t>)</a:t>
            </a:r>
            <a:r>
              <a:rPr lang="en-US" altLang="en-US" baseline="30000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 Box 227">
            <a:extLst>
              <a:ext uri="{FF2B5EF4-FFF2-40B4-BE49-F238E27FC236}">
                <a16:creationId xmlns:a16="http://schemas.microsoft.com/office/drawing/2014/main" id="{CB74A431-374F-6096-9DAA-B3BAD4E29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2589" y="2628574"/>
            <a:ext cx="8018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Text Box 227">
            <a:extLst>
              <a:ext uri="{FF2B5EF4-FFF2-40B4-BE49-F238E27FC236}">
                <a16:creationId xmlns:a16="http://schemas.microsoft.com/office/drawing/2014/main" id="{2F54C84B-7A40-D601-CFD8-F052725E8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4315" y="3541191"/>
            <a:ext cx="9028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0)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 Box 241">
            <a:extLst>
              <a:ext uri="{FF2B5EF4-FFF2-40B4-BE49-F238E27FC236}">
                <a16:creationId xmlns:a16="http://schemas.microsoft.com/office/drawing/2014/main" id="{E500B4CA-11BE-ADFE-C3E3-B9449A59E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5548" y="3108800"/>
            <a:ext cx="29666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 Box 241">
            <a:extLst>
              <a:ext uri="{FF2B5EF4-FFF2-40B4-BE49-F238E27FC236}">
                <a16:creationId xmlns:a16="http://schemas.microsoft.com/office/drawing/2014/main" id="{31529825-E3B0-B9AF-9AD4-D137D358C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4841" y="4116337"/>
            <a:ext cx="50609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occurs when </a:t>
            </a:r>
            <a:r>
              <a:rPr kumimoji="0" lang="en-US" altLang="en-US" sz="2400" b="0" i="1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0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ext Box 227">
            <a:extLst>
              <a:ext uri="{FF2B5EF4-FFF2-40B4-BE49-F238E27FC236}">
                <a16:creationId xmlns:a16="http://schemas.microsoft.com/office/drawing/2014/main" id="{52BF2031-F0DD-67BC-206A-1BB497B04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5105" y="4691482"/>
            <a:ext cx="17475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dirty="0">
                <a:solidFill>
                  <a:srgbClr val="2B2BFF"/>
                </a:solidFill>
              </a:rPr>
              <a:t>(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0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dirty="0">
                <a:solidFill>
                  <a:srgbClr val="2B2BFF"/>
                </a:solidFill>
              </a:rPr>
              <a:t>)</a:t>
            </a:r>
            <a:r>
              <a:rPr lang="en-US" altLang="en-US" baseline="30000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Text Box 227">
            <a:extLst>
              <a:ext uri="{FF2B5EF4-FFF2-40B4-BE49-F238E27FC236}">
                <a16:creationId xmlns:a16="http://schemas.microsoft.com/office/drawing/2014/main" id="{66C7904E-7782-ADA6-F6F5-01A746CE2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8283" y="5209780"/>
            <a:ext cx="5854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Text Box 227">
            <a:extLst>
              <a:ext uri="{FF2B5EF4-FFF2-40B4-BE49-F238E27FC236}">
                <a16:creationId xmlns:a16="http://schemas.microsoft.com/office/drawing/2014/main" id="{EA00DEA5-302C-101A-CADA-3571867CE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6639" y="5209779"/>
            <a:ext cx="10310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dirty="0">
                <a:solidFill>
                  <a:srgbClr val="2B2BFF"/>
                </a:solidFill>
              </a:rPr>
              <a:t>(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dirty="0">
                <a:solidFill>
                  <a:srgbClr val="2B2BFF"/>
                </a:solidFill>
              </a:rPr>
              <a:t>)</a:t>
            </a:r>
            <a:r>
              <a:rPr lang="en-US" altLang="en-US" baseline="30000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Text Box 227">
            <a:extLst>
              <a:ext uri="{FF2B5EF4-FFF2-40B4-BE49-F238E27FC236}">
                <a16:creationId xmlns:a16="http://schemas.microsoft.com/office/drawing/2014/main" id="{35A4A13D-FBDA-4B2F-214B-EFE415806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2078" y="5700067"/>
            <a:ext cx="11320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–16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Text Box 227">
            <a:extLst>
              <a:ext uri="{FF2B5EF4-FFF2-40B4-BE49-F238E27FC236}">
                <a16:creationId xmlns:a16="http://schemas.microsoft.com/office/drawing/2014/main" id="{37278717-BB13-3FA6-8094-A37780A2A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3708" y="6001723"/>
            <a:ext cx="11753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–1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Text Box 241">
            <a:extLst>
              <a:ext uri="{FF2B5EF4-FFF2-40B4-BE49-F238E27FC236}">
                <a16:creationId xmlns:a16="http://schemas.microsoft.com/office/drawing/2014/main" id="{5C5B7145-2070-C203-3AE0-FDEE12A18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720" y="6044373"/>
            <a:ext cx="29666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-intercepts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7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2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5">
            <a:extLst>
              <a:ext uri="{FF2B5EF4-FFF2-40B4-BE49-F238E27FC236}">
                <a16:creationId xmlns:a16="http://schemas.microsoft.com/office/drawing/2014/main" id="{FC5DABFF-91C2-5EAB-49BF-B8C3CE8D03DC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74638"/>
            <a:ext cx="8229600" cy="4667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en-US" sz="2800" b="1" dirty="0"/>
              <a:t>Axes intercepts</a:t>
            </a:r>
            <a:endParaRPr lang="en-GB" altLang="en-US" sz="2800" b="1" dirty="0"/>
          </a:p>
        </p:txBody>
      </p:sp>
      <p:sp>
        <p:nvSpPr>
          <p:cNvPr id="5" name="Text Box 227">
            <a:extLst>
              <a:ext uri="{FF2B5EF4-FFF2-40B4-BE49-F238E27FC236}">
                <a16:creationId xmlns:a16="http://schemas.microsoft.com/office/drawing/2014/main" id="{60C35E59-4ED1-72A7-B05D-98B909283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922635"/>
            <a:ext cx="29274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2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baseline="30000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+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Text Box 230">
            <a:extLst>
              <a:ext uri="{FF2B5EF4-FFF2-40B4-BE49-F238E27FC236}">
                <a16:creationId xmlns:a16="http://schemas.microsoft.com/office/drawing/2014/main" id="{FE2B03E2-F902-2D41-CD1D-EF62362D1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6" y="927100"/>
            <a:ext cx="411358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</a:rPr>
              <a:t>the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dirty="0"/>
              <a:t>axes </a:t>
            </a:r>
            <a:r>
              <a:rPr lang="en-US" altLang="en-US" dirty="0" err="1"/>
              <a:t>i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ntercepts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 Box 241">
            <a:extLst>
              <a:ext uri="{FF2B5EF4-FFF2-40B4-BE49-F238E27FC236}">
                <a16:creationId xmlns:a16="http://schemas.microsoft.com/office/drawing/2014/main" id="{22E50926-8CA0-D1A0-36CE-301E641D4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8635" y="1573533"/>
            <a:ext cx="50609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occurs when </a:t>
            </a:r>
            <a:r>
              <a:rPr kumimoji="0" lang="en-US" altLang="en-US" sz="2400" b="0" i="1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0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 Box 227">
            <a:extLst>
              <a:ext uri="{FF2B5EF4-FFF2-40B4-BE49-F238E27FC236}">
                <a16:creationId xmlns:a16="http://schemas.microsoft.com/office/drawing/2014/main" id="{92836D91-94CE-20ED-27D0-DDA2D5CE8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9675" y="2122304"/>
            <a:ext cx="25699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</a:rPr>
              <a:t>2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baseline="30000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+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GB" altLang="en-US" dirty="0">
                <a:solidFill>
                  <a:srgbClr val="2B2BFF"/>
                </a:solidFill>
              </a:rPr>
              <a:t>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 Box 227">
            <a:extLst>
              <a:ext uri="{FF2B5EF4-FFF2-40B4-BE49-F238E27FC236}">
                <a16:creationId xmlns:a16="http://schemas.microsoft.com/office/drawing/2014/main" id="{CB74A431-374F-6096-9DAA-B3BAD4E29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2874" y="3583630"/>
            <a:ext cx="8018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Text Box 227">
            <a:extLst>
              <a:ext uri="{FF2B5EF4-FFF2-40B4-BE49-F238E27FC236}">
                <a16:creationId xmlns:a16="http://schemas.microsoft.com/office/drawing/2014/main" id="{2F54C84B-7A40-D601-CFD8-F052725E8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8888" y="4025296"/>
            <a:ext cx="9028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0)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 Box 241">
            <a:extLst>
              <a:ext uri="{FF2B5EF4-FFF2-40B4-BE49-F238E27FC236}">
                <a16:creationId xmlns:a16="http://schemas.microsoft.com/office/drawing/2014/main" id="{E500B4CA-11BE-ADFE-C3E3-B9449A59E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075" y="4046856"/>
            <a:ext cx="29666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-intercepts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 Box 241">
            <a:extLst>
              <a:ext uri="{FF2B5EF4-FFF2-40B4-BE49-F238E27FC236}">
                <a16:creationId xmlns:a16="http://schemas.microsoft.com/office/drawing/2014/main" id="{31529825-E3B0-B9AF-9AD4-D137D358C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3445" y="4641696"/>
            <a:ext cx="50609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occurs when </a:t>
            </a:r>
            <a:r>
              <a:rPr kumimoji="0" lang="en-US" altLang="en-US" sz="2400" b="0" i="1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0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ext Box 227">
            <a:extLst>
              <a:ext uri="{FF2B5EF4-FFF2-40B4-BE49-F238E27FC236}">
                <a16:creationId xmlns:a16="http://schemas.microsoft.com/office/drawing/2014/main" id="{52BF2031-F0DD-67BC-206A-1BB497B04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8283" y="5216842"/>
            <a:ext cx="30155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</a:rPr>
              <a:t>2(0)</a:t>
            </a:r>
            <a:r>
              <a:rPr lang="en-US" altLang="en-US" baseline="30000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12(0)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+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" name="Text Box 227">
            <a:extLst>
              <a:ext uri="{FF2B5EF4-FFF2-40B4-BE49-F238E27FC236}">
                <a16:creationId xmlns:a16="http://schemas.microsoft.com/office/drawing/2014/main" id="{35A4A13D-FBDA-4B2F-214B-EFE415806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2078" y="5700067"/>
            <a:ext cx="9781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18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Text Box 227">
            <a:extLst>
              <a:ext uri="{FF2B5EF4-FFF2-40B4-BE49-F238E27FC236}">
                <a16:creationId xmlns:a16="http://schemas.microsoft.com/office/drawing/2014/main" id="{37278717-BB13-3FA6-8094-A37780A2A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3708" y="6121697"/>
            <a:ext cx="10214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18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Text Box 241">
            <a:extLst>
              <a:ext uri="{FF2B5EF4-FFF2-40B4-BE49-F238E27FC236}">
                <a16:creationId xmlns:a16="http://schemas.microsoft.com/office/drawing/2014/main" id="{5C5B7145-2070-C203-3AE0-FDEE12A18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720" y="6164347"/>
            <a:ext cx="29666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-intercepts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 Box 230">
            <a:extLst>
              <a:ext uri="{FF2B5EF4-FFF2-40B4-BE49-F238E27FC236}">
                <a16:creationId xmlns:a16="http://schemas.microsoft.com/office/drawing/2014/main" id="{DC3F2793-950C-CB62-9010-45F93E1E8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758" y="2692616"/>
            <a:ext cx="20129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Factorising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Text Box 227">
            <a:extLst>
              <a:ext uri="{FF2B5EF4-FFF2-40B4-BE49-F238E27FC236}">
                <a16:creationId xmlns:a16="http://schemas.microsoft.com/office/drawing/2014/main" id="{EFCE61EC-CBF5-2617-D910-F5C18F096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8283" y="2641558"/>
            <a:ext cx="24673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</a:rPr>
              <a:t>2(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baseline="30000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+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</a:t>
            </a:r>
            <a:r>
              <a:rPr lang="en-GB" altLang="en-US" dirty="0">
                <a:solidFill>
                  <a:srgbClr val="2B2BFF"/>
                </a:solidFill>
              </a:rPr>
              <a:t>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Text Box 227">
            <a:extLst>
              <a:ext uri="{FF2B5EF4-FFF2-40B4-BE49-F238E27FC236}">
                <a16:creationId xmlns:a16="http://schemas.microsoft.com/office/drawing/2014/main" id="{CD7E158B-4471-7536-0D56-B18458608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8283" y="3119320"/>
            <a:ext cx="17475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2B2BFF"/>
                </a:solidFill>
              </a:rPr>
              <a:t>(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dirty="0">
                <a:solidFill>
                  <a:srgbClr val="2B2BFF"/>
                </a:solidFill>
              </a:rPr>
              <a:t>)</a:t>
            </a:r>
            <a:r>
              <a:rPr lang="en-US" altLang="en-US" baseline="30000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811751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2" grpId="0"/>
      <p:bldP spid="14" grpId="0"/>
      <p:bldP spid="15" grpId="0"/>
      <p:bldP spid="16" grpId="0"/>
      <p:bldP spid="20" grpId="0"/>
      <p:bldP spid="21" grpId="0"/>
      <p:bldP spid="22" grpId="0"/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5">
            <a:extLst>
              <a:ext uri="{FF2B5EF4-FFF2-40B4-BE49-F238E27FC236}">
                <a16:creationId xmlns:a16="http://schemas.microsoft.com/office/drawing/2014/main" id="{FC5DABFF-91C2-5EAB-49BF-B8C3CE8D03DC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74638"/>
            <a:ext cx="8229600" cy="4667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en-US" sz="2800" b="1"/>
              <a:t>Axes intercepts</a:t>
            </a:r>
            <a:endParaRPr lang="en-GB" altLang="en-US" sz="2800" b="1" dirty="0"/>
          </a:p>
        </p:txBody>
      </p:sp>
      <p:sp>
        <p:nvSpPr>
          <p:cNvPr id="5" name="Text Box 227">
            <a:extLst>
              <a:ext uri="{FF2B5EF4-FFF2-40B4-BE49-F238E27FC236}">
                <a16:creationId xmlns:a16="http://schemas.microsoft.com/office/drawing/2014/main" id="{60C35E59-4ED1-72A7-B05D-98B909283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922635"/>
            <a:ext cx="24481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baseline="30000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 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+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Text Box 230">
            <a:extLst>
              <a:ext uri="{FF2B5EF4-FFF2-40B4-BE49-F238E27FC236}">
                <a16:creationId xmlns:a16="http://schemas.microsoft.com/office/drawing/2014/main" id="{FE2B03E2-F902-2D41-CD1D-EF62362D1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6" y="927100"/>
            <a:ext cx="411358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</a:rPr>
              <a:t>the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dirty="0"/>
              <a:t>axes </a:t>
            </a:r>
            <a:r>
              <a:rPr lang="en-US" altLang="en-US" dirty="0" err="1"/>
              <a:t>i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ntercepts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 Box 241">
            <a:extLst>
              <a:ext uri="{FF2B5EF4-FFF2-40B4-BE49-F238E27FC236}">
                <a16:creationId xmlns:a16="http://schemas.microsoft.com/office/drawing/2014/main" id="{22E50926-8CA0-D1A0-36CE-301E641D4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8635" y="1573533"/>
            <a:ext cx="50609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occurs when </a:t>
            </a:r>
            <a:r>
              <a:rPr kumimoji="0" lang="en-US" altLang="en-US" sz="2400" b="0" i="1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0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 Box 227">
            <a:extLst>
              <a:ext uri="{FF2B5EF4-FFF2-40B4-BE49-F238E27FC236}">
                <a16:creationId xmlns:a16="http://schemas.microsoft.com/office/drawing/2014/main" id="{92836D91-94CE-20ED-27D0-DDA2D5CE8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9675" y="2122304"/>
            <a:ext cx="20906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baseline="30000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 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+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GB" altLang="en-US" dirty="0">
                <a:solidFill>
                  <a:srgbClr val="2B2BFF"/>
                </a:solidFill>
              </a:rPr>
              <a:t>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 Box 241">
            <a:extLst>
              <a:ext uri="{FF2B5EF4-FFF2-40B4-BE49-F238E27FC236}">
                <a16:creationId xmlns:a16="http://schemas.microsoft.com/office/drawing/2014/main" id="{31529825-E3B0-B9AF-9AD4-D137D358C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0964" y="4818152"/>
            <a:ext cx="50609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occurs when </a:t>
            </a:r>
            <a:r>
              <a:rPr kumimoji="0" lang="en-US" altLang="en-US" sz="2400" b="0" i="1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0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ext Box 227">
            <a:extLst>
              <a:ext uri="{FF2B5EF4-FFF2-40B4-BE49-F238E27FC236}">
                <a16:creationId xmlns:a16="http://schemas.microsoft.com/office/drawing/2014/main" id="{52BF2031-F0DD-67BC-206A-1BB497B04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8283" y="5216842"/>
            <a:ext cx="25362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dirty="0">
                <a:solidFill>
                  <a:srgbClr val="2B2BFF"/>
                </a:solidFill>
              </a:rPr>
              <a:t>(0)</a:t>
            </a:r>
            <a:r>
              <a:rPr lang="en-US" altLang="en-US" baseline="30000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+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" name="Text Box 227">
            <a:extLst>
              <a:ext uri="{FF2B5EF4-FFF2-40B4-BE49-F238E27FC236}">
                <a16:creationId xmlns:a16="http://schemas.microsoft.com/office/drawing/2014/main" id="{35A4A13D-FBDA-4B2F-214B-EFE415806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2078" y="5700067"/>
            <a:ext cx="8242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6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Text Box 227">
            <a:extLst>
              <a:ext uri="{FF2B5EF4-FFF2-40B4-BE49-F238E27FC236}">
                <a16:creationId xmlns:a16="http://schemas.microsoft.com/office/drawing/2014/main" id="{37278717-BB13-3FA6-8094-A37780A2A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3708" y="6001723"/>
            <a:ext cx="8675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6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Text Box 241">
            <a:extLst>
              <a:ext uri="{FF2B5EF4-FFF2-40B4-BE49-F238E27FC236}">
                <a16:creationId xmlns:a16="http://schemas.microsoft.com/office/drawing/2014/main" id="{5C5B7145-2070-C203-3AE0-FDEE12A18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720" y="6044373"/>
            <a:ext cx="29666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-intercepts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 Box 230">
            <a:extLst>
              <a:ext uri="{FF2B5EF4-FFF2-40B4-BE49-F238E27FC236}">
                <a16:creationId xmlns:a16="http://schemas.microsoft.com/office/drawing/2014/main" id="{DC3F2793-950C-CB62-9010-45F93E1E8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758" y="2692616"/>
            <a:ext cx="20129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Factorising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Text Box 227">
            <a:extLst>
              <a:ext uri="{FF2B5EF4-FFF2-40B4-BE49-F238E27FC236}">
                <a16:creationId xmlns:a16="http://schemas.microsoft.com/office/drawing/2014/main" id="{EFCE61EC-CBF5-2617-D910-F5C18F096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8283" y="2641558"/>
            <a:ext cx="2315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dirty="0">
                <a:solidFill>
                  <a:srgbClr val="2B2BFF"/>
                </a:solidFill>
              </a:rPr>
              <a:t>(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baseline="30000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+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</a:t>
            </a:r>
            <a:r>
              <a:rPr lang="en-GB" altLang="en-US" dirty="0">
                <a:solidFill>
                  <a:srgbClr val="2B2BFF"/>
                </a:solidFill>
              </a:rPr>
              <a:t>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Text Box 227">
            <a:extLst>
              <a:ext uri="{FF2B5EF4-FFF2-40B4-BE49-F238E27FC236}">
                <a16:creationId xmlns:a16="http://schemas.microsoft.com/office/drawing/2014/main" id="{CD7E158B-4471-7536-0D56-B18458608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8283" y="3119320"/>
            <a:ext cx="16995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dirty="0">
                <a:solidFill>
                  <a:srgbClr val="2B2BFF"/>
                </a:solidFill>
              </a:rPr>
              <a:t>(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+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dirty="0">
                <a:solidFill>
                  <a:srgbClr val="2B2BFF"/>
                </a:solidFill>
              </a:rPr>
              <a:t>)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</a:endParaRPr>
          </a:p>
        </p:txBody>
      </p:sp>
      <p:sp>
        <p:nvSpPr>
          <p:cNvPr id="19" name="Text Box 227">
            <a:extLst>
              <a:ext uri="{FF2B5EF4-FFF2-40B4-BE49-F238E27FC236}">
                <a16:creationId xmlns:a16="http://schemas.microsoft.com/office/drawing/2014/main" id="{236ACD2F-EA6F-271F-625A-BE86ED777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920" y="3107685"/>
            <a:ext cx="9877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rgbClr val="2B2BFF"/>
                </a:solidFill>
              </a:rPr>
              <a:t>(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2B2BFF"/>
                </a:solidFill>
              </a:rPr>
              <a:t>)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</a:endParaRPr>
          </a:p>
        </p:txBody>
      </p:sp>
      <p:sp>
        <p:nvSpPr>
          <p:cNvPr id="27" name="Text Box 227">
            <a:extLst>
              <a:ext uri="{FF2B5EF4-FFF2-40B4-BE49-F238E27FC236}">
                <a16:creationId xmlns:a16="http://schemas.microsoft.com/office/drawing/2014/main" id="{0CD305F6-F4B1-5EA8-DEB5-0F023C4F3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8582" y="3500126"/>
            <a:ext cx="8018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Text Box 227">
            <a:extLst>
              <a:ext uri="{FF2B5EF4-FFF2-40B4-BE49-F238E27FC236}">
                <a16:creationId xmlns:a16="http://schemas.microsoft.com/office/drawing/2014/main" id="{96CB46D7-57B8-11DE-E7D0-B39DC928E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7021" y="3526901"/>
            <a:ext cx="10326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</a:rPr>
              <a:t>–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Text Box 241">
            <a:extLst>
              <a:ext uri="{FF2B5EF4-FFF2-40B4-BE49-F238E27FC236}">
                <a16:creationId xmlns:a16="http://schemas.microsoft.com/office/drawing/2014/main" id="{B0162737-7938-3706-5F92-0C68E2E0C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445" y="3534854"/>
            <a:ext cx="533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 Box 227">
            <a:extLst>
              <a:ext uri="{FF2B5EF4-FFF2-40B4-BE49-F238E27FC236}">
                <a16:creationId xmlns:a16="http://schemas.microsoft.com/office/drawing/2014/main" id="{420E66D7-BDFE-B861-271E-A34D5B33F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7460" y="4428998"/>
            <a:ext cx="10390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–</a:t>
            </a:r>
            <a:r>
              <a:rPr kumimoji="0" lang="en-US" alt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0)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Text Box 227">
            <a:extLst>
              <a:ext uri="{FF2B5EF4-FFF2-40B4-BE49-F238E27FC236}">
                <a16:creationId xmlns:a16="http://schemas.microsoft.com/office/drawing/2014/main" id="{20EE4F75-9193-0C24-7DDB-B866E28F7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7787" y="4414469"/>
            <a:ext cx="8851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0)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" name="Text Box 241">
            <a:extLst>
              <a:ext uri="{FF2B5EF4-FFF2-40B4-BE49-F238E27FC236}">
                <a16:creationId xmlns:a16="http://schemas.microsoft.com/office/drawing/2014/main" id="{2B4AC2AD-2FE1-8FC8-9043-B40A4626F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8693" y="3996607"/>
            <a:ext cx="29666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-intercepts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are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022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5" grpId="0"/>
      <p:bldP spid="16" grpId="0"/>
      <p:bldP spid="20" grpId="0"/>
      <p:bldP spid="21" grpId="0"/>
      <p:bldP spid="22" grpId="0"/>
      <p:bldP spid="24" grpId="0"/>
      <p:bldP spid="25" grpId="0"/>
      <p:bldP spid="26" grpId="0"/>
      <p:bldP spid="19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1229</TotalTime>
  <Words>1356</Words>
  <Application>Microsoft Office PowerPoint</Application>
  <PresentationFormat>On-screen Show (4:3)</PresentationFormat>
  <Paragraphs>242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Comic Sans MS</vt:lpstr>
      <vt:lpstr>Times New Roman</vt:lpstr>
      <vt:lpstr>Wingdings 2</vt:lpstr>
      <vt:lpstr>Theme1</vt:lpstr>
      <vt:lpstr>Axes intercepts</vt:lpstr>
      <vt:lpstr>PowerPoint Presentation</vt:lpstr>
      <vt:lpstr>PowerPoint Presentation</vt:lpstr>
      <vt:lpstr>Axes intercepts</vt:lpstr>
      <vt:lpstr>Axes intercepts</vt:lpstr>
      <vt:lpstr>PowerPoint Presentation</vt:lpstr>
      <vt:lpstr>PowerPoint Presentation</vt:lpstr>
      <vt:lpstr>PowerPoint Presentation</vt:lpstr>
      <vt:lpstr>PowerPoint Presentation</vt:lpstr>
      <vt:lpstr>Axes intercepts</vt:lpstr>
      <vt:lpstr>Axes intercepts</vt:lpstr>
      <vt:lpstr>Axes intercepts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Transforming functions</dc:title>
  <dc:creator>Mathssupport</dc:creator>
  <cp:lastModifiedBy>Orlando Hurtado</cp:lastModifiedBy>
  <cp:revision>14</cp:revision>
  <dcterms:created xsi:type="dcterms:W3CDTF">2020-03-25T17:58:29Z</dcterms:created>
  <dcterms:modified xsi:type="dcterms:W3CDTF">2022-07-08T23:22:08Z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