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99" r:id="rId2"/>
    <p:sldId id="274" r:id="rId3"/>
    <p:sldId id="370" r:id="rId4"/>
    <p:sldId id="371" r:id="rId5"/>
    <p:sldId id="372" r:id="rId6"/>
    <p:sldId id="373" r:id="rId7"/>
    <p:sldId id="377" r:id="rId8"/>
    <p:sldId id="374" r:id="rId9"/>
    <p:sldId id="298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7C80"/>
    <a:srgbClr val="009900"/>
    <a:srgbClr val="BA00B1"/>
    <a:srgbClr val="CC0099"/>
    <a:srgbClr val="99CCFF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14 July 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0CE02FE-6F4D-44C7-8A15-9FE4D6FDF36C}"/>
              </a:ext>
            </a:extLst>
          </p:cNvPr>
          <p:cNvSpPr/>
          <p:nvPr userDrawn="1"/>
        </p:nvSpPr>
        <p:spPr>
          <a:xfrm>
            <a:off x="58272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713A0A6-9B69-4188-BBAD-67BC276A244A}"/>
              </a:ext>
            </a:extLst>
          </p:cNvPr>
          <p:cNvSpPr/>
          <p:nvPr userDrawn="1"/>
        </p:nvSpPr>
        <p:spPr>
          <a:xfrm>
            <a:off x="58272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D11C78-EFE5-4B60-8F98-A1CD1BCCAADB}"/>
              </a:ext>
            </a:extLst>
          </p:cNvPr>
          <p:cNvSpPr/>
          <p:nvPr userDrawn="1"/>
        </p:nvSpPr>
        <p:spPr>
          <a:xfrm>
            <a:off x="58272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7/14/2022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272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14 July 2022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US" dirty="0"/>
              <a:t>Solving logarithmic Equations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609600" y="3429000"/>
            <a:ext cx="8382000" cy="1600200"/>
          </a:xfrm>
        </p:spPr>
        <p:txBody>
          <a:bodyPr>
            <a:normAutofit/>
          </a:bodyPr>
          <a:lstStyle/>
          <a:p>
            <a:pPr marL="631825" indent="-631825" algn="l"/>
            <a:r>
              <a:rPr lang="en-US" dirty="0"/>
              <a:t>LO: To solve logarithmic equations</a:t>
            </a:r>
            <a:r>
              <a:rPr lang="en-US"/>
              <a:t>. 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1D7824CB-271F-4504-BB49-EE73827FC50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B3DA501-0D56-41CD-ACEE-A5150FF676D0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385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152400" y="28731"/>
            <a:ext cx="7315200" cy="838200"/>
          </a:xfrm>
        </p:spPr>
        <p:txBody>
          <a:bodyPr/>
          <a:lstStyle/>
          <a:p>
            <a:r>
              <a:rPr lang="en-US" b="1" dirty="0"/>
              <a:t>Logarithmic Equations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sz="quarter" idx="1"/>
          </p:nvPr>
        </p:nvSpPr>
        <p:spPr>
          <a:xfrm>
            <a:off x="304800" y="866931"/>
            <a:ext cx="8534400" cy="8094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laws of logarithms can be used to write equations in different forms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230D687-36D6-4961-BE41-D96275A8457D}"/>
              </a:ext>
            </a:extLst>
          </p:cNvPr>
          <p:cNvSpPr txBox="1">
            <a:spLocks noChangeArrowheads="1"/>
          </p:cNvSpPr>
          <p:nvPr/>
        </p:nvSpPr>
        <p:spPr>
          <a:xfrm>
            <a:off x="261425" y="1795241"/>
            <a:ext cx="7239000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 2"/>
              <a:buNone/>
            </a:pPr>
            <a:r>
              <a:rPr lang="en-US" sz="2400" dirty="0"/>
              <a:t>In particular: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1BF36905-9E05-48C6-8F3D-D8566200C2E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267792"/>
            <a:ext cx="8382000" cy="6125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 2"/>
              <a:buNone/>
            </a:pPr>
            <a:r>
              <a:rPr lang="en-US" sz="2400" dirty="0"/>
              <a:t>If both sides of an equation are positive, we can take the logarithm of both sides to remove powers.</a:t>
            </a:r>
            <a:endParaRPr lang="en-US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40920D96-FF94-4D51-8CEA-E6575E9E2F7D}"/>
              </a:ext>
            </a:extLst>
          </p:cNvPr>
          <p:cNvSpPr txBox="1">
            <a:spLocks noChangeArrowheads="1"/>
          </p:cNvSpPr>
          <p:nvPr/>
        </p:nvSpPr>
        <p:spPr>
          <a:xfrm>
            <a:off x="571500" y="3170479"/>
            <a:ext cx="7997252" cy="6125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 2"/>
              <a:buNone/>
            </a:pPr>
            <a:r>
              <a:rPr lang="en-US" sz="2400" dirty="0"/>
              <a:t>We can use exponentials to remove logarithms.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F2AAA9-9E1D-40B4-A4F1-FA12020F66A8}"/>
              </a:ext>
            </a:extLst>
          </p:cNvPr>
          <p:cNvSpPr/>
          <p:nvPr/>
        </p:nvSpPr>
        <p:spPr>
          <a:xfrm>
            <a:off x="601980" y="3557668"/>
            <a:ext cx="220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n-lt"/>
              </a:rPr>
              <a:t>Example 1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4063DD-349B-4F8E-856F-E05147576026}"/>
              </a:ext>
            </a:extLst>
          </p:cNvPr>
          <p:cNvSpPr/>
          <p:nvPr/>
        </p:nvSpPr>
        <p:spPr>
          <a:xfrm>
            <a:off x="4772662" y="4439263"/>
            <a:ext cx="220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cs typeface="Times New Roman" pitchFamily="18" charset="0"/>
              </a:rPr>
              <a:t>y</a:t>
            </a:r>
            <a:r>
              <a:rPr lang="en-US" sz="2800" b="1" dirty="0">
                <a:cs typeface="Times New Roman" pitchFamily="18" charset="0"/>
              </a:rPr>
              <a:t> = </a:t>
            </a:r>
            <a:r>
              <a:rPr lang="en-US" sz="2800" b="1" i="1" dirty="0">
                <a:cs typeface="Times New Roman" pitchFamily="18" charset="0"/>
              </a:rPr>
              <a:t>a</a:t>
            </a:r>
            <a:r>
              <a:rPr lang="en-US" sz="2800" b="1" baseline="30000" dirty="0">
                <a:cs typeface="Times New Roman" pitchFamily="18" charset="0"/>
              </a:rPr>
              <a:t>3</a:t>
            </a:r>
            <a:r>
              <a:rPr lang="en-US" sz="2800" b="1" i="1" dirty="0">
                <a:cs typeface="Times New Roman" pitchFamily="18" charset="0"/>
              </a:rPr>
              <a:t>b</a:t>
            </a:r>
            <a:r>
              <a:rPr lang="en-US" sz="2800" b="1" baseline="30000" dirty="0">
                <a:cs typeface="Times New Roman" pitchFamily="18" charset="0"/>
              </a:rPr>
              <a:t>2</a:t>
            </a: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F8256DBB-F71A-4175-8ED7-FB9AB523BC3C}"/>
              </a:ext>
            </a:extLst>
          </p:cNvPr>
          <p:cNvSpPr txBox="1">
            <a:spLocks noChangeArrowheads="1"/>
          </p:cNvSpPr>
          <p:nvPr/>
        </p:nvSpPr>
        <p:spPr>
          <a:xfrm>
            <a:off x="1329752" y="4033849"/>
            <a:ext cx="7239000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dirty="0"/>
              <a:t>Write as a logarithmic equation in base 10: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E07198-2599-4871-A0E2-09C6BC1C92C9}"/>
              </a:ext>
            </a:extLst>
          </p:cNvPr>
          <p:cNvSpPr txBox="1"/>
          <p:nvPr/>
        </p:nvSpPr>
        <p:spPr>
          <a:xfrm>
            <a:off x="170182" y="4938630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Taking the log of both sides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3F8F0E-3823-4FD7-BADA-8222D92FB25D}"/>
              </a:ext>
            </a:extLst>
          </p:cNvPr>
          <p:cNvSpPr/>
          <p:nvPr/>
        </p:nvSpPr>
        <p:spPr>
          <a:xfrm>
            <a:off x="4237388" y="4844677"/>
            <a:ext cx="2745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log </a:t>
            </a:r>
            <a:r>
              <a:rPr lang="en-US" sz="2800" b="1" i="1" dirty="0">
                <a:cs typeface="Times New Roman" pitchFamily="18" charset="0"/>
              </a:rPr>
              <a:t>y</a:t>
            </a:r>
            <a:r>
              <a:rPr lang="en-US" sz="2800" b="1" dirty="0">
                <a:cs typeface="Times New Roman" pitchFamily="18" charset="0"/>
              </a:rPr>
              <a:t> = log (</a:t>
            </a:r>
            <a:r>
              <a:rPr lang="en-US" sz="2800" b="1" i="1" dirty="0">
                <a:cs typeface="Times New Roman" pitchFamily="18" charset="0"/>
              </a:rPr>
              <a:t>a</a:t>
            </a:r>
            <a:r>
              <a:rPr lang="en-US" sz="2800" b="1" baseline="30000" dirty="0">
                <a:cs typeface="Times New Roman" pitchFamily="18" charset="0"/>
              </a:rPr>
              <a:t>3</a:t>
            </a:r>
            <a:r>
              <a:rPr lang="en-US" sz="2800" b="1" i="1" dirty="0">
                <a:cs typeface="Times New Roman" pitchFamily="18" charset="0"/>
              </a:rPr>
              <a:t>b</a:t>
            </a:r>
            <a:r>
              <a:rPr lang="en-US" sz="2800" b="1" baseline="30000" dirty="0">
                <a:cs typeface="Times New Roman" pitchFamily="18" charset="0"/>
              </a:rPr>
              <a:t>2</a:t>
            </a:r>
            <a:r>
              <a:rPr lang="en-US" sz="2800" b="1" dirty="0">
                <a:cs typeface="Times New Roman" pitchFamily="18" charset="0"/>
              </a:rPr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80B0C3-94E0-45B5-966F-B0545A9D7E99}"/>
              </a:ext>
            </a:extLst>
          </p:cNvPr>
          <p:cNvSpPr txBox="1"/>
          <p:nvPr/>
        </p:nvSpPr>
        <p:spPr>
          <a:xfrm>
            <a:off x="170182" y="5453888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Splitting the argument on the right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70BCEE71-01DA-4FBF-8575-238079836FDC}"/>
              </a:ext>
            </a:extLst>
          </p:cNvPr>
          <p:cNvSpPr txBox="1">
            <a:spLocks noChangeArrowheads="1"/>
          </p:cNvSpPr>
          <p:nvPr/>
        </p:nvSpPr>
        <p:spPr>
          <a:xfrm>
            <a:off x="4237388" y="5885699"/>
            <a:ext cx="3687412" cy="6125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 log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log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3EA2DC92-9CEF-B96A-7F6E-3FCFECFAD48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07927EB2-191B-C7AF-340C-4E0BCDDCAF66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B2D256-273D-EFC0-479B-481A3BEE0A5D}"/>
              </a:ext>
            </a:extLst>
          </p:cNvPr>
          <p:cNvSpPr/>
          <p:nvPr/>
        </p:nvSpPr>
        <p:spPr>
          <a:xfrm>
            <a:off x="4237388" y="5362479"/>
            <a:ext cx="35350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log </a:t>
            </a:r>
            <a:r>
              <a:rPr lang="en-US" sz="2800" b="1" i="1" dirty="0">
                <a:cs typeface="Times New Roman" pitchFamily="18" charset="0"/>
              </a:rPr>
              <a:t>y</a:t>
            </a:r>
            <a:r>
              <a:rPr lang="en-US" sz="2800" b="1" dirty="0">
                <a:cs typeface="Times New Roman" pitchFamily="18" charset="0"/>
              </a:rPr>
              <a:t> = log </a:t>
            </a:r>
            <a:r>
              <a:rPr lang="en-US" sz="2800" b="1" i="1" dirty="0">
                <a:cs typeface="Times New Roman" pitchFamily="18" charset="0"/>
              </a:rPr>
              <a:t>a</a:t>
            </a:r>
            <a:r>
              <a:rPr lang="en-US" sz="2800" b="1" baseline="30000" dirty="0">
                <a:cs typeface="Times New Roman" pitchFamily="18" charset="0"/>
              </a:rPr>
              <a:t>3 </a:t>
            </a:r>
            <a:r>
              <a:rPr lang="en-US" sz="2800" b="1" dirty="0">
                <a:cs typeface="Times New Roman" pitchFamily="18" charset="0"/>
              </a:rPr>
              <a:t>+</a:t>
            </a:r>
            <a:r>
              <a:rPr lang="en-US" sz="2800" b="1" baseline="30000" dirty="0">
                <a:cs typeface="Times New Roman" pitchFamily="18" charset="0"/>
              </a:rPr>
              <a:t> </a:t>
            </a:r>
            <a:r>
              <a:rPr lang="en-US" sz="2800" b="1" dirty="0">
                <a:cs typeface="Times New Roman" pitchFamily="18" charset="0"/>
              </a:rPr>
              <a:t>log </a:t>
            </a:r>
            <a:r>
              <a:rPr lang="en-US" sz="2800" b="1" i="1" dirty="0">
                <a:cs typeface="Times New Roman" pitchFamily="18" charset="0"/>
              </a:rPr>
              <a:t>b</a:t>
            </a:r>
            <a:r>
              <a:rPr lang="en-US" sz="2800" b="1" baseline="30000" dirty="0">
                <a:cs typeface="Times New Roman" pitchFamily="18" charset="0"/>
              </a:rPr>
              <a:t>2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D8189C-C6BF-6DC0-0888-2EDF0BD0B3DE}"/>
              </a:ext>
            </a:extLst>
          </p:cNvPr>
          <p:cNvSpPr txBox="1"/>
          <p:nvPr/>
        </p:nvSpPr>
        <p:spPr>
          <a:xfrm>
            <a:off x="230638" y="5987984"/>
            <a:ext cx="3884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Using the laws of logarithms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86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build="p"/>
      <p:bldP spid="6" grpId="0" build="p"/>
      <p:bldP spid="7" grpId="0" build="p"/>
      <p:bldP spid="8" grpId="0" build="p"/>
      <p:bldP spid="9" grpId="0"/>
      <p:bldP spid="10" grpId="0"/>
      <p:bldP spid="11" grpId="0" build="p"/>
      <p:bldP spid="12" grpId="0"/>
      <p:bldP spid="13" grpId="0"/>
      <p:bldP spid="14" grpId="0"/>
      <p:bldP spid="15" grpId="0" build="p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152400" y="28731"/>
            <a:ext cx="7315200" cy="838200"/>
          </a:xfrm>
        </p:spPr>
        <p:txBody>
          <a:bodyPr/>
          <a:lstStyle/>
          <a:p>
            <a:r>
              <a:rPr lang="en-US" b="1" dirty="0"/>
              <a:t>Logarithmic Equations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F2AAA9-9E1D-40B4-A4F1-FA12020F66A8}"/>
              </a:ext>
            </a:extLst>
          </p:cNvPr>
          <p:cNvSpPr/>
          <p:nvPr/>
        </p:nvSpPr>
        <p:spPr>
          <a:xfrm>
            <a:off x="427988" y="1010586"/>
            <a:ext cx="23152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n-lt"/>
              </a:rPr>
              <a:t>Example 2</a:t>
            </a:r>
            <a:endParaRPr lang="en-US" sz="2800" b="1" dirty="0"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74063DD-349B-4F8E-856F-E05147576026}"/>
                  </a:ext>
                </a:extLst>
              </p:cNvPr>
              <p:cNvSpPr/>
              <p:nvPr/>
            </p:nvSpPr>
            <p:spPr>
              <a:xfrm>
                <a:off x="4895850" y="1965363"/>
                <a:ext cx="2209800" cy="6859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i="1" dirty="0">
                    <a:cs typeface="Times New Roman" pitchFamily="18" charset="0"/>
                  </a:rPr>
                  <a:t>y</a:t>
                </a:r>
                <a:r>
                  <a:rPr lang="en-US" sz="2800" b="1" dirty="0"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𝒂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𝒃</m:t>
                            </m:r>
                          </m:e>
                        </m:rad>
                      </m:den>
                    </m:f>
                  </m:oMath>
                </a14:m>
                <a:endParaRPr lang="en-US" sz="2800" b="1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74063DD-349B-4F8E-856F-E051475760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850" y="1965363"/>
                <a:ext cx="2209800" cy="685957"/>
              </a:xfrm>
              <a:prstGeom prst="rect">
                <a:avLst/>
              </a:prstGeom>
              <a:blipFill>
                <a:blip r:embed="rId2"/>
                <a:stretch>
                  <a:fillRect l="-5510" t="-1770" b="-70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2">
            <a:extLst>
              <a:ext uri="{FF2B5EF4-FFF2-40B4-BE49-F238E27FC236}">
                <a16:creationId xmlns:a16="http://schemas.microsoft.com/office/drawing/2014/main" id="{F8256DBB-F71A-4175-8ED7-FB9AB523BC3C}"/>
              </a:ext>
            </a:extLst>
          </p:cNvPr>
          <p:cNvSpPr txBox="1">
            <a:spLocks noChangeArrowheads="1"/>
          </p:cNvSpPr>
          <p:nvPr/>
        </p:nvSpPr>
        <p:spPr>
          <a:xfrm>
            <a:off x="1428750" y="1635053"/>
            <a:ext cx="7239000" cy="52322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dirty="0"/>
              <a:t>Write as a logarithmic equation in base 10: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80B0C3-94E0-45B5-966F-B0545A9D7E99}"/>
              </a:ext>
            </a:extLst>
          </p:cNvPr>
          <p:cNvSpPr txBox="1"/>
          <p:nvPr/>
        </p:nvSpPr>
        <p:spPr>
          <a:xfrm>
            <a:off x="427988" y="3416578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equating the exponents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3C0CDA81-1582-2FE8-17E7-4D09F8B6F21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5197D0F0-FAA3-32D1-7072-0E8A00BC7FCA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7DCE69-9E6D-F420-5CD6-88FD935AB8EB}"/>
              </a:ext>
            </a:extLst>
          </p:cNvPr>
          <p:cNvSpPr txBox="1"/>
          <p:nvPr/>
        </p:nvSpPr>
        <p:spPr>
          <a:xfrm>
            <a:off x="321601" y="2816084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Taking the log of both sides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D055E05-BFFD-EDEE-422B-77BAE41FC2ED}"/>
                  </a:ext>
                </a:extLst>
              </p:cNvPr>
              <p:cNvSpPr/>
              <p:nvPr/>
            </p:nvSpPr>
            <p:spPr>
              <a:xfrm>
                <a:off x="4360576" y="2550896"/>
                <a:ext cx="2745074" cy="745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cs typeface="Times New Roman" pitchFamily="18" charset="0"/>
                  </a:rPr>
                  <a:t>log </a:t>
                </a:r>
                <a:r>
                  <a:rPr lang="en-US" sz="2800" b="1" i="1" dirty="0">
                    <a:cs typeface="Times New Roman" pitchFamily="18" charset="0"/>
                  </a:rPr>
                  <a:t>y</a:t>
                </a:r>
                <a:r>
                  <a:rPr lang="en-US" sz="2800" b="1" dirty="0">
                    <a:cs typeface="Times New Roman" pitchFamily="18" charset="0"/>
                  </a:rPr>
                  <a:t> = log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𝒂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800" b="1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𝒃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endParaRPr lang="en-US" sz="2800" b="1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D055E05-BFFD-EDEE-422B-77BAE41FC2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576" y="2550896"/>
                <a:ext cx="2745074" cy="745269"/>
              </a:xfrm>
              <a:prstGeom prst="rect">
                <a:avLst/>
              </a:prstGeom>
              <a:blipFill>
                <a:blip r:embed="rId4"/>
                <a:stretch>
                  <a:fillRect l="-4435" b="-56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42E62CA0-9528-6365-5BAB-11326766F30B}"/>
              </a:ext>
            </a:extLst>
          </p:cNvPr>
          <p:cNvSpPr txBox="1"/>
          <p:nvPr/>
        </p:nvSpPr>
        <p:spPr>
          <a:xfrm>
            <a:off x="321601" y="4329322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Splitting the argument on the right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12">
                <a:extLst>
                  <a:ext uri="{FF2B5EF4-FFF2-40B4-BE49-F238E27FC236}">
                    <a16:creationId xmlns:a16="http://schemas.microsoft.com/office/drawing/2014/main" id="{F7F38368-8A08-3BE9-EF20-335795966D08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419600" y="5253000"/>
                <a:ext cx="3535012" cy="61255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 </a:t>
                </a:r>
                <a:r>
                  <a:rPr lang="en-US" sz="2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log </a:t>
                </a:r>
                <a:r>
                  <a:rPr lang="en-US" sz="2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800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2800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log </a:t>
                </a:r>
                <a:r>
                  <a:rPr lang="en-US" sz="2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12">
                <a:extLst>
                  <a:ext uri="{FF2B5EF4-FFF2-40B4-BE49-F238E27FC236}">
                    <a16:creationId xmlns:a16="http://schemas.microsoft.com/office/drawing/2014/main" id="{F7F38368-8A08-3BE9-EF20-335795966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253000"/>
                <a:ext cx="3535012" cy="612550"/>
              </a:xfrm>
              <a:prstGeom prst="rect">
                <a:avLst/>
              </a:prstGeom>
              <a:blipFill>
                <a:blip r:embed="rId5"/>
                <a:stretch>
                  <a:fillRect l="-3448" b="-2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703046F-E107-3597-D7A1-39E93B44D457}"/>
                  </a:ext>
                </a:extLst>
              </p:cNvPr>
              <p:cNvSpPr/>
              <p:nvPr/>
            </p:nvSpPr>
            <p:spPr>
              <a:xfrm>
                <a:off x="4388807" y="4237913"/>
                <a:ext cx="3535012" cy="6967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cs typeface="Times New Roman" pitchFamily="18" charset="0"/>
                  </a:rPr>
                  <a:t>log </a:t>
                </a:r>
                <a:r>
                  <a:rPr lang="en-US" sz="2800" b="1" i="1" dirty="0">
                    <a:cs typeface="Times New Roman" pitchFamily="18" charset="0"/>
                  </a:rPr>
                  <a:t>y</a:t>
                </a:r>
                <a:r>
                  <a:rPr lang="en-US" sz="2800" b="1" dirty="0">
                    <a:cs typeface="Times New Roman" pitchFamily="18" charset="0"/>
                  </a:rPr>
                  <a:t> = log </a:t>
                </a:r>
                <a:r>
                  <a:rPr lang="en-US" sz="2800" b="1" i="1" dirty="0">
                    <a:cs typeface="Times New Roman" pitchFamily="18" charset="0"/>
                  </a:rPr>
                  <a:t>a</a:t>
                </a:r>
                <a:r>
                  <a:rPr lang="en-US" sz="2800" b="1" baseline="30000" dirty="0">
                    <a:cs typeface="Times New Roman" pitchFamily="18" charset="0"/>
                  </a:rPr>
                  <a:t> </a:t>
                </a:r>
                <a:r>
                  <a:rPr lang="en-US" sz="2800" b="1" dirty="0">
                    <a:cs typeface="Times New Roman" pitchFamily="18" charset="0"/>
                  </a:rPr>
                  <a:t>–</a:t>
                </a:r>
                <a:r>
                  <a:rPr lang="en-US" sz="2800" b="1" baseline="30000" dirty="0">
                    <a:cs typeface="Times New Roman" pitchFamily="18" charset="0"/>
                  </a:rPr>
                  <a:t> </a:t>
                </a:r>
                <a:r>
                  <a:rPr lang="en-US" sz="2800" b="1" dirty="0">
                    <a:cs typeface="Times New Roman" pitchFamily="18" charset="0"/>
                  </a:rPr>
                  <a:t>log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𝒃</m:t>
                        </m:r>
                      </m:e>
                      <m:sup>
                        <m:box>
                          <m:box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f>
                              <m:fPr>
                                <m:ctrlP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endParaRPr lang="en-US" sz="2800" b="1" baseline="30000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703046F-E107-3597-D7A1-39E93B44D4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807" y="4237913"/>
                <a:ext cx="3535012" cy="696794"/>
              </a:xfrm>
              <a:prstGeom prst="rect">
                <a:avLst/>
              </a:prstGeom>
              <a:blipFill>
                <a:blip r:embed="rId6"/>
                <a:stretch>
                  <a:fillRect l="-3621" b="-245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D8C974CA-8D83-22AB-D1AF-8A4275DD95B0}"/>
              </a:ext>
            </a:extLst>
          </p:cNvPr>
          <p:cNvSpPr txBox="1"/>
          <p:nvPr/>
        </p:nvSpPr>
        <p:spPr>
          <a:xfrm>
            <a:off x="535438" y="5355285"/>
            <a:ext cx="3884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Using the laws of logarithms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ECF0623-3006-9818-4E2E-DC9CEE598A7F}"/>
                  </a:ext>
                </a:extLst>
              </p:cNvPr>
              <p:cNvSpPr/>
              <p:nvPr/>
            </p:nvSpPr>
            <p:spPr>
              <a:xfrm>
                <a:off x="4362921" y="3294095"/>
                <a:ext cx="2745074" cy="8292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cs typeface="Times New Roman" pitchFamily="18" charset="0"/>
                  </a:rPr>
                  <a:t>log </a:t>
                </a:r>
                <a:r>
                  <a:rPr lang="en-US" sz="2800" b="1" i="1" dirty="0">
                    <a:cs typeface="Times New Roman" pitchFamily="18" charset="0"/>
                  </a:rPr>
                  <a:t>y</a:t>
                </a:r>
                <a:r>
                  <a:rPr lang="en-US" sz="2800" b="1" dirty="0">
                    <a:cs typeface="Times New Roman" pitchFamily="18" charset="0"/>
                  </a:rPr>
                  <a:t> = log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𝒂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𝒃</m:t>
                                </m:r>
                              </m:e>
                              <m:sup>
                                <m:box>
                                  <m:boxPr>
                                    <m:ctrlPr>
                                      <a:rPr lang="en-US" sz="2800" b="1" i="1" smtClean="0"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boxPr>
                                  <m:e>
                                    <m:f>
                                      <m:fPr>
                                        <m:ctrlPr>
                                          <a:rPr lang="en-US" sz="2800" b="1" i="1" smtClean="0">
                                            <a:latin typeface="Cambria Math" panose="02040503050406030204" pitchFamily="18" charset="0"/>
                                            <a:cs typeface="Times New Roman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b="1" i="1" smtClean="0">
                                            <a:latin typeface="Cambria Math" panose="02040503050406030204" pitchFamily="18" charset="0"/>
                                            <a:cs typeface="Times New Roman" pitchFamily="18" charset="0"/>
                                          </a:rPr>
                                          <m:t>𝟏</m:t>
                                        </m:r>
                                      </m:num>
                                      <m:den>
                                        <m:r>
                                          <a:rPr lang="en-US" sz="2800" b="1" i="1" smtClean="0">
                                            <a:latin typeface="Cambria Math" panose="02040503050406030204" pitchFamily="18" charset="0"/>
                                            <a:cs typeface="Times New Roman" pitchFamily="18" charset="0"/>
                                          </a:rPr>
                                          <m:t>𝟐</m:t>
                                        </m:r>
                                      </m:den>
                                    </m:f>
                                  </m:e>
                                </m:box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sz="2800" b="1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ECF0623-3006-9818-4E2E-DC9CEE598A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921" y="3294095"/>
                <a:ext cx="2745074" cy="829201"/>
              </a:xfrm>
              <a:prstGeom prst="rect">
                <a:avLst/>
              </a:prstGeom>
              <a:blipFill>
                <a:blip r:embed="rId7"/>
                <a:stretch>
                  <a:fillRect l="-4667" t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832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21" grpId="0"/>
      <p:bldP spid="22" grpId="0" build="p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152400" y="28731"/>
            <a:ext cx="7315200" cy="838200"/>
          </a:xfrm>
        </p:spPr>
        <p:txBody>
          <a:bodyPr/>
          <a:lstStyle/>
          <a:p>
            <a:r>
              <a:rPr lang="en-US" b="1" dirty="0"/>
              <a:t>Logarithmic Equations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F2AAA9-9E1D-40B4-A4F1-FA12020F66A8}"/>
              </a:ext>
            </a:extLst>
          </p:cNvPr>
          <p:cNvSpPr/>
          <p:nvPr/>
        </p:nvSpPr>
        <p:spPr>
          <a:xfrm>
            <a:off x="885188" y="1056897"/>
            <a:ext cx="2124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n-lt"/>
              </a:rPr>
              <a:t>Example 3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4063DD-349B-4F8E-856F-E05147576026}"/>
              </a:ext>
            </a:extLst>
          </p:cNvPr>
          <p:cNvSpPr/>
          <p:nvPr/>
        </p:nvSpPr>
        <p:spPr>
          <a:xfrm>
            <a:off x="5066421" y="1978890"/>
            <a:ext cx="2381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log </a:t>
            </a:r>
            <a:r>
              <a:rPr lang="en-US" sz="2800" b="1" i="1" dirty="0">
                <a:cs typeface="Times New Roman" pitchFamily="18" charset="0"/>
              </a:rPr>
              <a:t>A</a:t>
            </a:r>
            <a:r>
              <a:rPr lang="en-US" sz="2800" b="1" dirty="0">
                <a:cs typeface="Times New Roman" pitchFamily="18" charset="0"/>
              </a:rPr>
              <a:t> = 2</a:t>
            </a:r>
            <a:r>
              <a:rPr lang="en-US" sz="2800" b="1" i="1" dirty="0">
                <a:cs typeface="Times New Roman" pitchFamily="18" charset="0"/>
              </a:rPr>
              <a:t>x</a:t>
            </a:r>
            <a:r>
              <a:rPr lang="en-US" sz="2800" b="1" dirty="0">
                <a:cs typeface="Times New Roman" pitchFamily="18" charset="0"/>
              </a:rPr>
              <a:t> + 1 </a:t>
            </a: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F8256DBB-F71A-4175-8ED7-FB9AB523BC3C}"/>
              </a:ext>
            </a:extLst>
          </p:cNvPr>
          <p:cNvSpPr txBox="1">
            <a:spLocks noChangeArrowheads="1"/>
          </p:cNvSpPr>
          <p:nvPr/>
        </p:nvSpPr>
        <p:spPr>
          <a:xfrm>
            <a:off x="1752600" y="1646193"/>
            <a:ext cx="7239000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dirty="0"/>
              <a:t>Write without logarithms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E07198-2599-4871-A0E2-09C6BC1C92C9}"/>
              </a:ext>
            </a:extLst>
          </p:cNvPr>
          <p:cNvSpPr txBox="1"/>
          <p:nvPr/>
        </p:nvSpPr>
        <p:spPr>
          <a:xfrm>
            <a:off x="304800" y="2678152"/>
            <a:ext cx="44310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use exponentials to remove logarithms.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3F8F0E-3823-4FD7-BADA-8222D92FB25D}"/>
              </a:ext>
            </a:extLst>
          </p:cNvPr>
          <p:cNvSpPr/>
          <p:nvPr/>
        </p:nvSpPr>
        <p:spPr>
          <a:xfrm>
            <a:off x="4975274" y="2549337"/>
            <a:ext cx="24923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10</a:t>
            </a:r>
            <a:r>
              <a:rPr lang="en-US" sz="2800" b="1" baseline="30000" dirty="0">
                <a:cs typeface="Times New Roman" pitchFamily="18" charset="0"/>
              </a:rPr>
              <a:t>log </a:t>
            </a:r>
            <a:r>
              <a:rPr lang="en-US" sz="2800" b="1" i="1" baseline="30000" dirty="0">
                <a:cs typeface="Times New Roman" pitchFamily="18" charset="0"/>
              </a:rPr>
              <a:t>A</a:t>
            </a:r>
            <a:r>
              <a:rPr lang="en-US" sz="2800" b="1" dirty="0">
                <a:cs typeface="Times New Roman" pitchFamily="18" charset="0"/>
              </a:rPr>
              <a:t> = 10</a:t>
            </a:r>
            <a:r>
              <a:rPr lang="en-US" sz="2800" b="1" baseline="30000" dirty="0">
                <a:cs typeface="Times New Roman" pitchFamily="18" charset="0"/>
              </a:rPr>
              <a:t>2</a:t>
            </a:r>
            <a:r>
              <a:rPr lang="en-US" sz="2800" b="1" i="1" baseline="30000" dirty="0">
                <a:cs typeface="Times New Roman" pitchFamily="18" charset="0"/>
              </a:rPr>
              <a:t>x</a:t>
            </a:r>
            <a:r>
              <a:rPr lang="en-US" sz="2800" b="1" baseline="30000" dirty="0">
                <a:cs typeface="Times New Roman" pitchFamily="18" charset="0"/>
              </a:rPr>
              <a:t> + 1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80B0C3-94E0-45B5-966F-B0545A9D7E99}"/>
              </a:ext>
            </a:extLst>
          </p:cNvPr>
          <p:cNvSpPr txBox="1"/>
          <p:nvPr/>
        </p:nvSpPr>
        <p:spPr>
          <a:xfrm>
            <a:off x="400784" y="3600778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Using laws of indices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299AE478-DBF0-D9E3-3B3F-7007E83AB3B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81B79377-3F28-87C3-7911-CC36B0C7ED11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64580A1-01CA-4A99-13FD-BC4D1C8CE8C7}"/>
              </a:ext>
            </a:extLst>
          </p:cNvPr>
          <p:cNvSpPr/>
          <p:nvPr/>
        </p:nvSpPr>
        <p:spPr>
          <a:xfrm>
            <a:off x="5638800" y="3045515"/>
            <a:ext cx="2381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cs typeface="Times New Roman" pitchFamily="18" charset="0"/>
              </a:rPr>
              <a:t>A</a:t>
            </a:r>
            <a:r>
              <a:rPr lang="en-US" sz="2800" b="1" dirty="0">
                <a:cs typeface="Times New Roman" pitchFamily="18" charset="0"/>
              </a:rPr>
              <a:t> = 10</a:t>
            </a:r>
            <a:r>
              <a:rPr lang="en-US" sz="2800" b="1" baseline="30000" dirty="0">
                <a:cs typeface="Times New Roman" pitchFamily="18" charset="0"/>
              </a:rPr>
              <a:t>2</a:t>
            </a:r>
            <a:r>
              <a:rPr lang="en-US" sz="2800" b="1" i="1" baseline="30000" dirty="0">
                <a:cs typeface="Times New Roman" pitchFamily="18" charset="0"/>
              </a:rPr>
              <a:t>x</a:t>
            </a:r>
            <a:r>
              <a:rPr lang="en-US" sz="2800" b="1" baseline="30000" dirty="0">
                <a:cs typeface="Times New Roman" pitchFamily="18" charset="0"/>
              </a:rPr>
              <a:t> + 1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C028FB-6D97-E91F-9F37-4CED629F26E5}"/>
              </a:ext>
            </a:extLst>
          </p:cNvPr>
          <p:cNvSpPr/>
          <p:nvPr/>
        </p:nvSpPr>
        <p:spPr>
          <a:xfrm>
            <a:off x="5562600" y="3517708"/>
            <a:ext cx="2381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cs typeface="Times New Roman" pitchFamily="18" charset="0"/>
              </a:rPr>
              <a:t>A</a:t>
            </a:r>
            <a:r>
              <a:rPr lang="en-US" sz="2800" b="1" dirty="0">
                <a:cs typeface="Times New Roman" pitchFamily="18" charset="0"/>
              </a:rPr>
              <a:t> = 10</a:t>
            </a:r>
            <a:r>
              <a:rPr lang="en-US" sz="2800" b="1" baseline="30000" dirty="0">
                <a:cs typeface="Times New Roman" pitchFamily="18" charset="0"/>
              </a:rPr>
              <a:t>2</a:t>
            </a:r>
            <a:r>
              <a:rPr lang="en-US" sz="2800" b="1" i="1" baseline="30000" dirty="0">
                <a:cs typeface="Times New Roman" pitchFamily="18" charset="0"/>
              </a:rPr>
              <a:t>x</a:t>
            </a:r>
            <a:r>
              <a:rPr lang="en-US" sz="2800" b="1" baseline="30000" dirty="0">
                <a:cs typeface="Times New Roman" pitchFamily="18" charset="0"/>
              </a:rPr>
              <a:t> </a:t>
            </a: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× </a:t>
            </a:r>
            <a:r>
              <a:rPr lang="en-US" sz="2800" b="1" dirty="0">
                <a:cs typeface="Times New Roman" pitchFamily="18" charset="0"/>
              </a:rPr>
              <a:t>10</a:t>
            </a:r>
            <a:r>
              <a:rPr lang="en-US" sz="2800" b="1" baseline="30000" dirty="0">
                <a:cs typeface="Times New Roman" pitchFamily="18" charset="0"/>
              </a:rPr>
              <a:t> 1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363EAE5-7FC2-D92B-03F1-B7795E125F94}"/>
              </a:ext>
            </a:extLst>
          </p:cNvPr>
          <p:cNvSpPr/>
          <p:nvPr/>
        </p:nvSpPr>
        <p:spPr>
          <a:xfrm>
            <a:off x="5552049" y="4013886"/>
            <a:ext cx="2381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cs typeface="Times New Roman" pitchFamily="18" charset="0"/>
              </a:rPr>
              <a:t>A</a:t>
            </a:r>
            <a:r>
              <a:rPr lang="en-US" sz="2800" b="1" dirty="0">
                <a:cs typeface="Times New Roman" pitchFamily="18" charset="0"/>
              </a:rPr>
              <a:t> = (10</a:t>
            </a:r>
            <a:r>
              <a:rPr lang="en-US" sz="2800" b="1" baseline="30000" dirty="0">
                <a:cs typeface="Times New Roman" pitchFamily="18" charset="0"/>
              </a:rPr>
              <a:t>2</a:t>
            </a:r>
            <a:r>
              <a:rPr lang="en-US" sz="2800" b="1" dirty="0">
                <a:cs typeface="Times New Roman" pitchFamily="18" charset="0"/>
              </a:rPr>
              <a:t>)</a:t>
            </a:r>
            <a:r>
              <a:rPr lang="en-US" sz="2800" b="1" i="1" baseline="30000" dirty="0">
                <a:cs typeface="Times New Roman" pitchFamily="18" charset="0"/>
              </a:rPr>
              <a:t>x</a:t>
            </a:r>
            <a:r>
              <a:rPr lang="en-US" sz="2800" b="1" baseline="30000" dirty="0">
                <a:cs typeface="Times New Roman" pitchFamily="18" charset="0"/>
              </a:rPr>
              <a:t> </a:t>
            </a: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× </a:t>
            </a:r>
            <a:r>
              <a:rPr lang="en-US" sz="2800" b="1" dirty="0">
                <a:cs typeface="Times New Roman" pitchFamily="18" charset="0"/>
              </a:rPr>
              <a:t>10</a:t>
            </a:r>
            <a:r>
              <a:rPr lang="en-US" sz="2800" b="1" baseline="30000" dirty="0">
                <a:cs typeface="Times New Roman" pitchFamily="18" charset="0"/>
              </a:rPr>
              <a:t> 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BB49FFF-7F0D-84DE-6E14-4D113FAED6EF}"/>
              </a:ext>
            </a:extLst>
          </p:cNvPr>
          <p:cNvSpPr/>
          <p:nvPr/>
        </p:nvSpPr>
        <p:spPr>
          <a:xfrm>
            <a:off x="5506769" y="4720647"/>
            <a:ext cx="2381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cs typeface="Times New Roman" pitchFamily="18" charset="0"/>
              </a:rPr>
              <a:t>A</a:t>
            </a:r>
            <a:r>
              <a:rPr lang="en-US" sz="2800" b="1" dirty="0">
                <a:cs typeface="Times New Roman" pitchFamily="18" charset="0"/>
              </a:rPr>
              <a:t> = 100</a:t>
            </a:r>
            <a:r>
              <a:rPr lang="en-US" sz="2800" b="1" i="1" baseline="30000" dirty="0">
                <a:cs typeface="Times New Roman" pitchFamily="18" charset="0"/>
              </a:rPr>
              <a:t>x</a:t>
            </a:r>
            <a:r>
              <a:rPr lang="en-US" sz="2800" b="1" baseline="30000" dirty="0">
                <a:cs typeface="Times New Roman" pitchFamily="18" charset="0"/>
              </a:rPr>
              <a:t> </a:t>
            </a: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× </a:t>
            </a:r>
            <a:r>
              <a:rPr lang="en-US" sz="2800" b="1" dirty="0">
                <a:cs typeface="Times New Roman" pitchFamily="18" charset="0"/>
              </a:rPr>
              <a:t>10</a:t>
            </a:r>
            <a:r>
              <a:rPr lang="en-US" sz="2800" b="1" baseline="30000" dirty="0">
                <a:cs typeface="Times New Roman" pitchFamily="18" charset="0"/>
              </a:rPr>
              <a:t> </a:t>
            </a:r>
            <a:endParaRPr lang="en-US" sz="28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56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152400" y="28731"/>
            <a:ext cx="7315200" cy="838200"/>
          </a:xfrm>
        </p:spPr>
        <p:txBody>
          <a:bodyPr/>
          <a:lstStyle/>
          <a:p>
            <a:r>
              <a:rPr lang="en-US" b="1" dirty="0"/>
              <a:t>Logarithmic Equations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F2AAA9-9E1D-40B4-A4F1-FA12020F66A8}"/>
              </a:ext>
            </a:extLst>
          </p:cNvPr>
          <p:cNvSpPr/>
          <p:nvPr/>
        </p:nvSpPr>
        <p:spPr>
          <a:xfrm>
            <a:off x="885188" y="1056897"/>
            <a:ext cx="220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n-lt"/>
              </a:rPr>
              <a:t>Example 4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4063DD-349B-4F8E-856F-E05147576026}"/>
              </a:ext>
            </a:extLst>
          </p:cNvPr>
          <p:cNvSpPr/>
          <p:nvPr/>
        </p:nvSpPr>
        <p:spPr>
          <a:xfrm>
            <a:off x="4895850" y="1965363"/>
            <a:ext cx="2952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log </a:t>
            </a:r>
            <a:r>
              <a:rPr lang="en-US" sz="2800" b="1" i="1" dirty="0">
                <a:cs typeface="Times New Roman" pitchFamily="18" charset="0"/>
              </a:rPr>
              <a:t>B</a:t>
            </a:r>
            <a:r>
              <a:rPr lang="en-US" sz="2800" b="1" dirty="0">
                <a:cs typeface="Times New Roman" pitchFamily="18" charset="0"/>
              </a:rPr>
              <a:t> ≈ 1.38 – 2</a:t>
            </a:r>
            <a:r>
              <a:rPr lang="en-US" sz="2800" b="1" i="1" dirty="0">
                <a:cs typeface="Times New Roman" pitchFamily="18" charset="0"/>
              </a:rPr>
              <a:t>x</a:t>
            </a:r>
            <a:r>
              <a:rPr lang="en-US" sz="2800" b="1" dirty="0">
                <a:cs typeface="Times New Roman" pitchFamily="18" charset="0"/>
              </a:rPr>
              <a:t> </a:t>
            </a: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F8256DBB-F71A-4175-8ED7-FB9AB523BC3C}"/>
              </a:ext>
            </a:extLst>
          </p:cNvPr>
          <p:cNvSpPr txBox="1">
            <a:spLocks noChangeArrowheads="1"/>
          </p:cNvSpPr>
          <p:nvPr/>
        </p:nvSpPr>
        <p:spPr>
          <a:xfrm>
            <a:off x="1691542" y="1548293"/>
            <a:ext cx="7239000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dirty="0"/>
              <a:t>Write without logarithms</a:t>
            </a: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E5B1B896-572F-052B-0EED-62515CFF245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807BD5CF-1F71-97D6-261A-21B3F1BBE99C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E02600-2F25-1C08-88B9-F0AB12C191D6}"/>
              </a:ext>
            </a:extLst>
          </p:cNvPr>
          <p:cNvSpPr txBox="1"/>
          <p:nvPr/>
        </p:nvSpPr>
        <p:spPr>
          <a:xfrm>
            <a:off x="304800" y="2678152"/>
            <a:ext cx="44310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use exponentials to remove logarithms.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008A88D-0998-4182-D9CF-5A60EBF29B6C}"/>
              </a:ext>
            </a:extLst>
          </p:cNvPr>
          <p:cNvSpPr/>
          <p:nvPr/>
        </p:nvSpPr>
        <p:spPr>
          <a:xfrm>
            <a:off x="4975274" y="2549337"/>
            <a:ext cx="28733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10</a:t>
            </a:r>
            <a:r>
              <a:rPr lang="en-US" sz="2800" b="1" baseline="30000" dirty="0">
                <a:cs typeface="Times New Roman" pitchFamily="18" charset="0"/>
              </a:rPr>
              <a:t>log </a:t>
            </a:r>
            <a:r>
              <a:rPr lang="en-US" sz="2800" b="1" i="1" baseline="30000" dirty="0">
                <a:cs typeface="Times New Roman" pitchFamily="18" charset="0"/>
              </a:rPr>
              <a:t>B</a:t>
            </a:r>
            <a:r>
              <a:rPr lang="en-US" sz="2800" b="1" dirty="0">
                <a:cs typeface="Times New Roman" pitchFamily="18" charset="0"/>
              </a:rPr>
              <a:t> ≈ 10</a:t>
            </a:r>
            <a:r>
              <a:rPr lang="en-US" sz="2800" b="1" baseline="30000" dirty="0">
                <a:cs typeface="Times New Roman" pitchFamily="18" charset="0"/>
              </a:rPr>
              <a:t>1.38 – 2</a:t>
            </a:r>
            <a:r>
              <a:rPr lang="en-US" sz="2800" b="1" i="1" baseline="30000" dirty="0">
                <a:cs typeface="Times New Roman" pitchFamily="18" charset="0"/>
              </a:rPr>
              <a:t>x</a:t>
            </a:r>
            <a:endParaRPr lang="en-US" sz="2800" b="1" baseline="30000" dirty="0">
              <a:cs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B19264E-6D6B-CFE0-D372-2AEB1ED3E0DD}"/>
              </a:ext>
            </a:extLst>
          </p:cNvPr>
          <p:cNvSpPr txBox="1"/>
          <p:nvPr/>
        </p:nvSpPr>
        <p:spPr>
          <a:xfrm>
            <a:off x="351496" y="3786757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Using laws of indices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3E5136A-2207-9931-FDE8-1D51CC243560}"/>
              </a:ext>
            </a:extLst>
          </p:cNvPr>
          <p:cNvSpPr/>
          <p:nvPr/>
        </p:nvSpPr>
        <p:spPr>
          <a:xfrm>
            <a:off x="5638800" y="3045515"/>
            <a:ext cx="2381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cs typeface="Times New Roman" pitchFamily="18" charset="0"/>
              </a:rPr>
              <a:t>B</a:t>
            </a:r>
            <a:r>
              <a:rPr lang="en-US" sz="2800" b="1" dirty="0">
                <a:cs typeface="Times New Roman" pitchFamily="18" charset="0"/>
              </a:rPr>
              <a:t> ≈ 10</a:t>
            </a:r>
            <a:r>
              <a:rPr lang="en-US" sz="2800" b="1" baseline="30000" dirty="0">
                <a:cs typeface="Times New Roman" pitchFamily="18" charset="0"/>
              </a:rPr>
              <a:t>1.38 – 2</a:t>
            </a:r>
            <a:r>
              <a:rPr lang="en-US" sz="2800" b="1" i="1" baseline="30000" dirty="0">
                <a:cs typeface="Times New Roman" pitchFamily="18" charset="0"/>
              </a:rPr>
              <a:t>x</a:t>
            </a:r>
            <a:endParaRPr lang="en-US" sz="2800" b="1" dirty="0"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D7105AB-94BF-904D-3EF9-E6D8F4AEEBEB}"/>
                  </a:ext>
                </a:extLst>
              </p:cNvPr>
              <p:cNvSpPr/>
              <p:nvPr/>
            </p:nvSpPr>
            <p:spPr>
              <a:xfrm>
                <a:off x="5624537" y="3629489"/>
                <a:ext cx="2381250" cy="7126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i="1" dirty="0">
                    <a:cs typeface="Times New Roman" pitchFamily="18" charset="0"/>
                  </a:rPr>
                  <a:t>B</a:t>
                </a:r>
                <a:r>
                  <a:rPr lang="en-US" sz="2800" b="1" dirty="0">
                    <a:cs typeface="Times New Roman" pitchFamily="18" charset="0"/>
                  </a:rPr>
                  <a:t> 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𝟏𝟎</m:t>
                        </m:r>
                        <m:r>
                          <a:rPr lang="en-US" sz="2800" b="1" i="1" baseline="30000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  <m:r>
                          <m:rPr>
                            <m:nor/>
                          </m:rPr>
                          <a:rPr lang="en-US" sz="2800" b="1" i="0" baseline="300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.</m:t>
                        </m:r>
                        <m:r>
                          <a:rPr lang="en-US" sz="2800" b="1" i="1" baseline="300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sz="2800" b="1" i="1" baseline="30000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sSup>
                          <m:sSup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𝟐</m:t>
                            </m:r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𝒙</m:t>
                            </m:r>
                          </m:sup>
                        </m:sSup>
                      </m:den>
                    </m:f>
                  </m:oMath>
                </a14:m>
                <a:endParaRPr lang="en-US" sz="2800" b="1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D7105AB-94BF-904D-3EF9-E6D8F4AEEB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537" y="3629489"/>
                <a:ext cx="2381250" cy="712631"/>
              </a:xfrm>
              <a:prstGeom prst="rect">
                <a:avLst/>
              </a:prstGeom>
              <a:blipFill>
                <a:blip r:embed="rId3"/>
                <a:stretch>
                  <a:fillRect l="-5385" b="-94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8E26C9E-331A-D8D0-FFC3-6CD4F91652A1}"/>
                  </a:ext>
                </a:extLst>
              </p:cNvPr>
              <p:cNvSpPr/>
              <p:nvPr/>
            </p:nvSpPr>
            <p:spPr>
              <a:xfrm>
                <a:off x="5624537" y="4457997"/>
                <a:ext cx="2381250" cy="7126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i="1" dirty="0">
                    <a:cs typeface="Times New Roman" pitchFamily="18" charset="0"/>
                  </a:rPr>
                  <a:t>B</a:t>
                </a:r>
                <a:r>
                  <a:rPr lang="en-US" sz="2800" b="1" dirty="0">
                    <a:cs typeface="Times New Roman" pitchFamily="18" charset="0"/>
                  </a:rPr>
                  <a:t> 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𝟐𝟒</m:t>
                        </m:r>
                      </m:num>
                      <m:den>
                        <m:sSup>
                          <m:sSup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𝟏𝟎𝟎</m:t>
                            </m:r>
                          </m:e>
                          <m:sup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𝒙</m:t>
                            </m:r>
                          </m:sup>
                        </m:sSup>
                      </m:den>
                    </m:f>
                  </m:oMath>
                </a14:m>
                <a:endParaRPr lang="en-US" sz="2800" b="1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8E26C9E-331A-D8D0-FFC3-6CD4F91652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537" y="4457997"/>
                <a:ext cx="2381250" cy="712631"/>
              </a:xfrm>
              <a:prstGeom prst="rect">
                <a:avLst/>
              </a:prstGeom>
              <a:blipFill>
                <a:blip r:embed="rId4"/>
                <a:stretch>
                  <a:fillRect l="-5385" b="-94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157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152400" y="28731"/>
            <a:ext cx="7315200" cy="838200"/>
          </a:xfrm>
        </p:spPr>
        <p:txBody>
          <a:bodyPr/>
          <a:lstStyle/>
          <a:p>
            <a:r>
              <a:rPr lang="en-US" b="1" dirty="0"/>
              <a:t>Exponential Equations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F2AAA9-9E1D-40B4-A4F1-FA12020F66A8}"/>
              </a:ext>
            </a:extLst>
          </p:cNvPr>
          <p:cNvSpPr/>
          <p:nvPr/>
        </p:nvSpPr>
        <p:spPr>
          <a:xfrm>
            <a:off x="885188" y="1056897"/>
            <a:ext cx="21628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n-lt"/>
              </a:rPr>
              <a:t>Example 5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4063DD-349B-4F8E-856F-E05147576026}"/>
              </a:ext>
            </a:extLst>
          </p:cNvPr>
          <p:cNvSpPr/>
          <p:nvPr/>
        </p:nvSpPr>
        <p:spPr>
          <a:xfrm>
            <a:off x="4895850" y="2054225"/>
            <a:ext cx="36385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log </a:t>
            </a:r>
            <a:r>
              <a:rPr lang="en-US" sz="2800" b="1" i="1" dirty="0">
                <a:cs typeface="Times New Roman" pitchFamily="18" charset="0"/>
              </a:rPr>
              <a:t>M </a:t>
            </a:r>
            <a:r>
              <a:rPr lang="en-US" sz="2800" b="1" dirty="0">
                <a:cs typeface="Times New Roman" pitchFamily="18" charset="0"/>
              </a:rPr>
              <a:t>= log </a:t>
            </a:r>
            <a:r>
              <a:rPr lang="en-US" sz="2800" b="1" i="1" dirty="0">
                <a:cs typeface="Times New Roman" pitchFamily="18" charset="0"/>
              </a:rPr>
              <a:t>a</a:t>
            </a:r>
            <a:r>
              <a:rPr lang="en-US" sz="2800" b="1" dirty="0">
                <a:cs typeface="Times New Roman" pitchFamily="18" charset="0"/>
              </a:rPr>
              <a:t> + 3 log </a:t>
            </a:r>
            <a:r>
              <a:rPr lang="en-US" sz="2800" b="1" i="1" dirty="0">
                <a:cs typeface="Times New Roman" pitchFamily="18" charset="0"/>
              </a:rPr>
              <a:t>b</a:t>
            </a: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F8256DBB-F71A-4175-8ED7-FB9AB523BC3C}"/>
              </a:ext>
            </a:extLst>
          </p:cNvPr>
          <p:cNvSpPr txBox="1">
            <a:spLocks noChangeArrowheads="1"/>
          </p:cNvSpPr>
          <p:nvPr/>
        </p:nvSpPr>
        <p:spPr>
          <a:xfrm>
            <a:off x="1752600" y="1560677"/>
            <a:ext cx="7239000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dirty="0"/>
              <a:t>Write this equation without logarithms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E07198-2599-4871-A0E2-09C6BC1C92C9}"/>
              </a:ext>
            </a:extLst>
          </p:cNvPr>
          <p:cNvSpPr txBox="1"/>
          <p:nvPr/>
        </p:nvSpPr>
        <p:spPr>
          <a:xfrm>
            <a:off x="293370" y="2713873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Using the laws of logarithms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3F8F0E-3823-4FD7-BADA-8222D92FB25D}"/>
              </a:ext>
            </a:extLst>
          </p:cNvPr>
          <p:cNvSpPr/>
          <p:nvPr/>
        </p:nvSpPr>
        <p:spPr>
          <a:xfrm>
            <a:off x="4810124" y="2674057"/>
            <a:ext cx="3724275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log </a:t>
            </a:r>
            <a:r>
              <a:rPr lang="en-US" sz="2800" b="1" i="1" dirty="0">
                <a:cs typeface="Times New Roman" pitchFamily="18" charset="0"/>
              </a:rPr>
              <a:t>M </a:t>
            </a:r>
            <a:r>
              <a:rPr lang="en-US" sz="2800" b="1" dirty="0">
                <a:cs typeface="Times New Roman" pitchFamily="18" charset="0"/>
              </a:rPr>
              <a:t>= log </a:t>
            </a:r>
            <a:r>
              <a:rPr lang="en-US" sz="2800" b="1" i="1" dirty="0">
                <a:cs typeface="Times New Roman" pitchFamily="18" charset="0"/>
              </a:rPr>
              <a:t>a</a:t>
            </a:r>
            <a:r>
              <a:rPr lang="en-US" sz="2800" b="1" dirty="0">
                <a:cs typeface="Times New Roman" pitchFamily="18" charset="0"/>
              </a:rPr>
              <a:t> + log </a:t>
            </a:r>
            <a:r>
              <a:rPr lang="en-US" sz="2800" b="1" i="1" dirty="0">
                <a:cs typeface="Times New Roman" pitchFamily="18" charset="0"/>
              </a:rPr>
              <a:t>b</a:t>
            </a:r>
            <a:r>
              <a:rPr lang="en-US" sz="2800" b="1" baseline="30000" dirty="0">
                <a:cs typeface="Times New Roman" pitchFamily="18" charset="0"/>
              </a:rPr>
              <a:t>3</a:t>
            </a:r>
          </a:p>
          <a:p>
            <a:endParaRPr lang="en-US" sz="2800" b="1" baseline="30000" dirty="0">
              <a:cs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80B0C3-94E0-45B5-966F-B0545A9D7E99}"/>
              </a:ext>
            </a:extLst>
          </p:cNvPr>
          <p:cNvSpPr txBox="1"/>
          <p:nvPr/>
        </p:nvSpPr>
        <p:spPr>
          <a:xfrm>
            <a:off x="293370" y="4215650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Canceling logs on both sides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70BCEE71-01DA-4FBF-8575-238079836FDC}"/>
              </a:ext>
            </a:extLst>
          </p:cNvPr>
          <p:cNvSpPr txBox="1">
            <a:spLocks noChangeArrowheads="1"/>
          </p:cNvSpPr>
          <p:nvPr/>
        </p:nvSpPr>
        <p:spPr>
          <a:xfrm>
            <a:off x="5299074" y="4199380"/>
            <a:ext cx="2324100" cy="6125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EF50AA-4F69-4453-8272-9E53EAA7990F}"/>
              </a:ext>
            </a:extLst>
          </p:cNvPr>
          <p:cNvSpPr/>
          <p:nvPr/>
        </p:nvSpPr>
        <p:spPr>
          <a:xfrm>
            <a:off x="4791074" y="3477109"/>
            <a:ext cx="281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log </a:t>
            </a:r>
            <a:r>
              <a:rPr lang="en-US" sz="2800" b="1" i="1" dirty="0">
                <a:cs typeface="Times New Roman" pitchFamily="18" charset="0"/>
              </a:rPr>
              <a:t>M </a:t>
            </a:r>
            <a:r>
              <a:rPr lang="en-US" sz="2800" b="1" dirty="0">
                <a:cs typeface="Times New Roman" pitchFamily="18" charset="0"/>
              </a:rPr>
              <a:t>= log (</a:t>
            </a:r>
            <a:r>
              <a:rPr lang="en-US" sz="2800" b="1" i="1" dirty="0">
                <a:cs typeface="Times New Roman" pitchFamily="18" charset="0"/>
              </a:rPr>
              <a:t>ab</a:t>
            </a:r>
            <a:r>
              <a:rPr lang="en-US" sz="2800" b="1" baseline="30000" dirty="0">
                <a:cs typeface="Times New Roman" pitchFamily="18" charset="0"/>
              </a:rPr>
              <a:t>3</a:t>
            </a:r>
            <a:r>
              <a:rPr lang="en-US" sz="2800" b="1" dirty="0">
                <a:cs typeface="Times New Roman" pitchFamily="18" charset="0"/>
              </a:rPr>
              <a:t>)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4D8ED5EC-BEFE-55B9-78B6-3E6B54CA03D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614A7BE1-713B-5DE5-5064-0E7FB88B21C1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204531-ABDA-EEDC-682A-E224193DFAEA}"/>
              </a:ext>
            </a:extLst>
          </p:cNvPr>
          <p:cNvSpPr txBox="1"/>
          <p:nvPr/>
        </p:nvSpPr>
        <p:spPr>
          <a:xfrm>
            <a:off x="293370" y="3427059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Using the law of indices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645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build="p"/>
      <p:bldP spid="17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152400" y="28731"/>
            <a:ext cx="7315200" cy="838200"/>
          </a:xfrm>
        </p:spPr>
        <p:txBody>
          <a:bodyPr/>
          <a:lstStyle/>
          <a:p>
            <a:r>
              <a:rPr lang="en-US" b="1" dirty="0"/>
              <a:t>Exponential Equations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F2AAA9-9E1D-40B4-A4F1-FA12020F66A8}"/>
              </a:ext>
            </a:extLst>
          </p:cNvPr>
          <p:cNvSpPr/>
          <p:nvPr/>
        </p:nvSpPr>
        <p:spPr>
          <a:xfrm>
            <a:off x="885188" y="1056897"/>
            <a:ext cx="21628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n-lt"/>
              </a:rPr>
              <a:t>Example 6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4063DD-349B-4F8E-856F-E05147576026}"/>
              </a:ext>
            </a:extLst>
          </p:cNvPr>
          <p:cNvSpPr/>
          <p:nvPr/>
        </p:nvSpPr>
        <p:spPr>
          <a:xfrm>
            <a:off x="4895850" y="2054225"/>
            <a:ext cx="36385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log </a:t>
            </a:r>
            <a:r>
              <a:rPr lang="en-US" sz="2800" b="1" i="1" dirty="0">
                <a:cs typeface="Times New Roman" pitchFamily="18" charset="0"/>
              </a:rPr>
              <a:t>A </a:t>
            </a:r>
            <a:r>
              <a:rPr lang="en-US" sz="2800" b="1" dirty="0">
                <a:cs typeface="Times New Roman" pitchFamily="18" charset="0"/>
              </a:rPr>
              <a:t>= 4log </a:t>
            </a:r>
            <a:r>
              <a:rPr lang="en-US" sz="2800" b="1" i="1" dirty="0">
                <a:cs typeface="Times New Roman" pitchFamily="18" charset="0"/>
              </a:rPr>
              <a:t>p</a:t>
            </a:r>
            <a:r>
              <a:rPr lang="en-US" sz="2800" b="1" dirty="0">
                <a:cs typeface="Times New Roman" pitchFamily="18" charset="0"/>
              </a:rPr>
              <a:t> – 2</a:t>
            </a:r>
            <a:endParaRPr lang="en-US" sz="2800" b="1" i="1" dirty="0">
              <a:cs typeface="Times New Roman" pitchFamily="18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F8256DBB-F71A-4175-8ED7-FB9AB523BC3C}"/>
              </a:ext>
            </a:extLst>
          </p:cNvPr>
          <p:cNvSpPr txBox="1">
            <a:spLocks noChangeArrowheads="1"/>
          </p:cNvSpPr>
          <p:nvPr/>
        </p:nvSpPr>
        <p:spPr>
          <a:xfrm>
            <a:off x="1752600" y="1560677"/>
            <a:ext cx="7239000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dirty="0"/>
              <a:t>Write this equation without logarithms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E07198-2599-4871-A0E2-09C6BC1C92C9}"/>
              </a:ext>
            </a:extLst>
          </p:cNvPr>
          <p:cNvSpPr txBox="1"/>
          <p:nvPr/>
        </p:nvSpPr>
        <p:spPr>
          <a:xfrm>
            <a:off x="293370" y="2713873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Using the laws of logarithms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3F8F0E-3823-4FD7-BADA-8222D92FB25D}"/>
              </a:ext>
            </a:extLst>
          </p:cNvPr>
          <p:cNvSpPr/>
          <p:nvPr/>
        </p:nvSpPr>
        <p:spPr>
          <a:xfrm>
            <a:off x="4810124" y="2674057"/>
            <a:ext cx="3724275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log </a:t>
            </a:r>
            <a:r>
              <a:rPr lang="en-US" sz="2800" b="1" i="1" dirty="0">
                <a:cs typeface="Times New Roman" pitchFamily="18" charset="0"/>
              </a:rPr>
              <a:t>A </a:t>
            </a:r>
            <a:r>
              <a:rPr lang="en-US" sz="2800" b="1" dirty="0">
                <a:cs typeface="Times New Roman" pitchFamily="18" charset="0"/>
              </a:rPr>
              <a:t>= log </a:t>
            </a:r>
            <a:r>
              <a:rPr lang="en-US" sz="2800" b="1" i="1" dirty="0">
                <a:cs typeface="Times New Roman" pitchFamily="18" charset="0"/>
              </a:rPr>
              <a:t>p</a:t>
            </a:r>
            <a:r>
              <a:rPr lang="en-US" sz="2800" b="1" baseline="30000" dirty="0">
                <a:cs typeface="Times New Roman" pitchFamily="18" charset="0"/>
              </a:rPr>
              <a:t>4</a:t>
            </a:r>
            <a:r>
              <a:rPr lang="en-US" sz="2800" b="1" dirty="0">
                <a:cs typeface="Times New Roman" pitchFamily="18" charset="0"/>
              </a:rPr>
              <a:t> – log 10</a:t>
            </a:r>
            <a:r>
              <a:rPr lang="en-US" sz="2800" b="1" baseline="30000" dirty="0">
                <a:cs typeface="Times New Roman" pitchFamily="18" charset="0"/>
              </a:rPr>
              <a:t>2</a:t>
            </a:r>
          </a:p>
          <a:p>
            <a:endParaRPr lang="en-US" sz="2800" b="1" baseline="30000" dirty="0">
              <a:cs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80B0C3-94E0-45B5-966F-B0545A9D7E99}"/>
              </a:ext>
            </a:extLst>
          </p:cNvPr>
          <p:cNvSpPr txBox="1"/>
          <p:nvPr/>
        </p:nvSpPr>
        <p:spPr>
          <a:xfrm>
            <a:off x="276383" y="4317543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Canceling logs on both sides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8EF50AA-4F69-4453-8272-9E53EAA7990F}"/>
                  </a:ext>
                </a:extLst>
              </p:cNvPr>
              <p:cNvSpPr/>
              <p:nvPr/>
            </p:nvSpPr>
            <p:spPr>
              <a:xfrm>
                <a:off x="4789805" y="3273913"/>
                <a:ext cx="3638550" cy="788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cs typeface="Times New Roman" pitchFamily="18" charset="0"/>
                  </a:rPr>
                  <a:t>log </a:t>
                </a:r>
                <a:r>
                  <a:rPr lang="en-US" sz="2800" b="1" i="1" dirty="0">
                    <a:cs typeface="Times New Roman" pitchFamily="18" charset="0"/>
                  </a:rPr>
                  <a:t>A </a:t>
                </a:r>
                <a:r>
                  <a:rPr lang="en-US" sz="2800" b="1" dirty="0">
                    <a:cs typeface="Times New Roman" pitchFamily="18" charset="0"/>
                  </a:rPr>
                  <a:t>= log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𝒑</m:t>
                                </m:r>
                              </m:e>
                              <m:sup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𝟒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𝟏𝟎</m:t>
                                </m:r>
                              </m:e>
                              <m:sup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sz="2800" b="1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8EF50AA-4F69-4453-8272-9E53EAA799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805" y="3273913"/>
                <a:ext cx="3638550" cy="788999"/>
              </a:xfrm>
              <a:prstGeom prst="rect">
                <a:avLst/>
              </a:prstGeom>
              <a:blipFill>
                <a:blip r:embed="rId2"/>
                <a:stretch>
                  <a:fillRect l="-3518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4D8ED5EC-BEFE-55B9-78B6-3E6B54CA03D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614A7BE1-713B-5DE5-5064-0E7FB88B21C1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204531-ABDA-EEDC-682A-E224193DFAEA}"/>
              </a:ext>
            </a:extLst>
          </p:cNvPr>
          <p:cNvSpPr txBox="1"/>
          <p:nvPr/>
        </p:nvSpPr>
        <p:spPr>
          <a:xfrm>
            <a:off x="293370" y="3427059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Using the law of indices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2EC99DD-F0B8-4C83-D99C-11018C40246F}"/>
                  </a:ext>
                </a:extLst>
              </p:cNvPr>
              <p:cNvSpPr/>
              <p:nvPr/>
            </p:nvSpPr>
            <p:spPr>
              <a:xfrm>
                <a:off x="5372100" y="4060225"/>
                <a:ext cx="2016284" cy="788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i="1" dirty="0">
                    <a:cs typeface="Times New Roman" pitchFamily="18" charset="0"/>
                  </a:rPr>
                  <a:t>A </a:t>
                </a:r>
                <a:r>
                  <a:rPr lang="en-US" sz="2800" b="1" dirty="0"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𝒑</m:t>
                                </m:r>
                              </m:e>
                              <m:sup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𝟒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𝟏𝟎</m:t>
                                </m:r>
                              </m:e>
                              <m:sup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sz="2800" b="1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2EC99DD-F0B8-4C83-D99C-11018C4024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100" y="4060225"/>
                <a:ext cx="2016284" cy="788999"/>
              </a:xfrm>
              <a:prstGeom prst="rect">
                <a:avLst/>
              </a:prstGeom>
              <a:blipFill>
                <a:blip r:embed="rId4"/>
                <a:stretch>
                  <a:fillRect l="-6042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BFAAE47-A730-675B-9BE4-7D5ADAC2DEF2}"/>
                  </a:ext>
                </a:extLst>
              </p:cNvPr>
              <p:cNvSpPr/>
              <p:nvPr/>
            </p:nvSpPr>
            <p:spPr>
              <a:xfrm>
                <a:off x="5372100" y="4902823"/>
                <a:ext cx="2016284" cy="8183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i="1" dirty="0">
                    <a:cs typeface="Times New Roman" pitchFamily="18" charset="0"/>
                  </a:rPr>
                  <a:t>A </a:t>
                </a:r>
                <a:r>
                  <a:rPr lang="en-US" sz="2800" b="1" dirty="0"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𝒑</m:t>
                                </m:r>
                              </m:e>
                              <m:sup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  <m:t>𝟒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800" b="1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𝟏𝟎𝟎</m:t>
                            </m:r>
                          </m:den>
                        </m:f>
                      </m:e>
                    </m:d>
                  </m:oMath>
                </a14:m>
                <a:endParaRPr lang="en-US" sz="2800" b="1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BFAAE47-A730-675B-9BE4-7D5ADAC2DE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100" y="4902823"/>
                <a:ext cx="2016284" cy="818301"/>
              </a:xfrm>
              <a:prstGeom prst="rect">
                <a:avLst/>
              </a:prstGeom>
              <a:blipFill>
                <a:blip r:embed="rId5"/>
                <a:stretch>
                  <a:fillRect l="-6042" b="-29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852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/>
      <p:bldP spid="20" grpId="0"/>
      <p:bldP spid="16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152400" y="28731"/>
            <a:ext cx="7315200" cy="838200"/>
          </a:xfrm>
        </p:spPr>
        <p:txBody>
          <a:bodyPr/>
          <a:lstStyle/>
          <a:p>
            <a:r>
              <a:rPr lang="en-US" b="1" dirty="0"/>
              <a:t>Exponential Equations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F2AAA9-9E1D-40B4-A4F1-FA12020F66A8}"/>
              </a:ext>
            </a:extLst>
          </p:cNvPr>
          <p:cNvSpPr/>
          <p:nvPr/>
        </p:nvSpPr>
        <p:spPr>
          <a:xfrm>
            <a:off x="885188" y="1056897"/>
            <a:ext cx="21628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n-lt"/>
              </a:rPr>
              <a:t>Example 7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F8256DBB-F71A-4175-8ED7-FB9AB523BC3C}"/>
              </a:ext>
            </a:extLst>
          </p:cNvPr>
          <p:cNvSpPr txBox="1">
            <a:spLocks noChangeArrowheads="1"/>
          </p:cNvSpPr>
          <p:nvPr/>
        </p:nvSpPr>
        <p:spPr>
          <a:xfrm>
            <a:off x="2163005" y="1648197"/>
            <a:ext cx="4366065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dirty="0"/>
              <a:t>Solve the equation 8</a:t>
            </a:r>
            <a:r>
              <a:rPr lang="en-US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24</a:t>
            </a: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70BCEE71-01DA-4FBF-8575-238079836FDC}"/>
              </a:ext>
            </a:extLst>
          </p:cNvPr>
          <p:cNvSpPr txBox="1">
            <a:spLocks noChangeArrowheads="1"/>
          </p:cNvSpPr>
          <p:nvPr/>
        </p:nvSpPr>
        <p:spPr>
          <a:xfrm>
            <a:off x="5338762" y="4012322"/>
            <a:ext cx="695325" cy="6125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D60C8363-5C0C-499E-BD7E-90CDC47A99A6}"/>
              </a:ext>
            </a:extLst>
          </p:cNvPr>
          <p:cNvSpPr txBox="1">
            <a:spLocks noChangeArrowheads="1"/>
          </p:cNvSpPr>
          <p:nvPr/>
        </p:nvSpPr>
        <p:spPr>
          <a:xfrm>
            <a:off x="5338762" y="4785611"/>
            <a:ext cx="1943100" cy="6125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≈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1.53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4D8ED5EC-BEFE-55B9-78B6-3E6B54CA03D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614A7BE1-713B-5DE5-5064-0E7FB88B21C1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204531-ABDA-EEDC-682A-E224193DFAEA}"/>
              </a:ext>
            </a:extLst>
          </p:cNvPr>
          <p:cNvSpPr txBox="1"/>
          <p:nvPr/>
        </p:nvSpPr>
        <p:spPr>
          <a:xfrm>
            <a:off x="293370" y="3411477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Using the law of logarithms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E5E783D8-D7D3-4EEE-7C69-E4F4414F8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518" y="2801784"/>
            <a:ext cx="2421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log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log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GB" sz="2400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6">
            <a:extLst>
              <a:ext uri="{FF2B5EF4-FFF2-40B4-BE49-F238E27FC236}">
                <a16:creationId xmlns:a16="http://schemas.microsoft.com/office/drawing/2014/main" id="{3C3EA2F8-9E37-5226-1779-0F2DC20C2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292853"/>
            <a:ext cx="2421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8</a:t>
            </a:r>
            <a:r>
              <a:rPr lang="en-GB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= log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GB" sz="2400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AAED456E-31A7-2CD7-277B-F26E18CF9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62" y="2901595"/>
            <a:ext cx="24733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Take logs to both sides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C560662-C440-896A-40C5-7EF01D3F7C42}"/>
              </a:ext>
            </a:extLst>
          </p:cNvPr>
          <p:cNvSpPr txBox="1"/>
          <p:nvPr/>
        </p:nvSpPr>
        <p:spPr>
          <a:xfrm>
            <a:off x="293370" y="4055128"/>
            <a:ext cx="460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Dividing by log 8 both sides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16">
            <a:extLst>
              <a:ext uri="{FF2B5EF4-FFF2-40B4-BE49-F238E27FC236}">
                <a16:creationId xmlns:a16="http://schemas.microsoft.com/office/drawing/2014/main" id="{3AB5AF1A-BC64-59ED-C4DD-FECB2997C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6353" y="3796053"/>
            <a:ext cx="11122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log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GB" sz="2400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16">
            <a:extLst>
              <a:ext uri="{FF2B5EF4-FFF2-40B4-BE49-F238E27FC236}">
                <a16:creationId xmlns:a16="http://schemas.microsoft.com/office/drawing/2014/main" id="{3925A805-6A7F-E87A-779F-DD5091E3D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9439" y="4215650"/>
            <a:ext cx="11122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8</a:t>
            </a:r>
            <a:endParaRPr lang="en-GB" sz="2400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6DF61E-32EF-1D95-B3C6-635864CD07A0}"/>
              </a:ext>
            </a:extLst>
          </p:cNvPr>
          <p:cNvCxnSpPr/>
          <p:nvPr/>
        </p:nvCxnSpPr>
        <p:spPr>
          <a:xfrm>
            <a:off x="5979439" y="4239794"/>
            <a:ext cx="914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0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 build="p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2258</TotalTime>
  <Words>452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Solving logarithmic Equations</vt:lpstr>
      <vt:lpstr>Logarithmic Equations</vt:lpstr>
      <vt:lpstr>Logarithmic Equations</vt:lpstr>
      <vt:lpstr>Logarithmic Equations</vt:lpstr>
      <vt:lpstr>Logarithmic Equations</vt:lpstr>
      <vt:lpstr>Exponential Equations</vt:lpstr>
      <vt:lpstr>Exponential Equations</vt:lpstr>
      <vt:lpstr>Exponential Equations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36</cp:revision>
  <dcterms:created xsi:type="dcterms:W3CDTF">2020-03-21T13:24:42Z</dcterms:created>
  <dcterms:modified xsi:type="dcterms:W3CDTF">2022-07-14T20:26:50Z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