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99" r:id="rId2"/>
    <p:sldId id="300" r:id="rId3"/>
    <p:sldId id="290" r:id="rId4"/>
    <p:sldId id="287" r:id="rId5"/>
    <p:sldId id="297" r:id="rId6"/>
    <p:sldId id="296" r:id="rId7"/>
    <p:sldId id="301" r:id="rId8"/>
    <p:sldId id="292" r:id="rId9"/>
    <p:sldId id="283" r:id="rId10"/>
    <p:sldId id="288" r:id="rId11"/>
    <p:sldId id="298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CC"/>
    <a:srgbClr val="FF6600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26 July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A11C2E6-D3AE-4E1A-B317-F6090961244D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199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14B8024-36E7-422A-9FA8-9B014AE67C78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FBA0B4-4AC8-4C43-9219-F73718FAE10A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mathssuppor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7/26/2022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26 July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domain and range of a relation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 fontScale="85000" lnSpcReduction="20000"/>
          </a:bodyPr>
          <a:lstStyle/>
          <a:p>
            <a:pPr marL="627063" indent="-627063" algn="l"/>
            <a:r>
              <a:rPr lang="en-US" dirty="0"/>
              <a:t>LO: To be able to identify the domain and the range of a relation. </a:t>
            </a:r>
          </a:p>
          <a:p>
            <a:pPr marL="627063" algn="l"/>
            <a:r>
              <a:rPr lang="en-US" dirty="0"/>
              <a:t>To write the domain and the range of a function using intervals or set builder notation. 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E2A3C7A-A055-4CCD-8173-852BA285ECF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0198D93-ABFE-40A6-A526-658B4D98BAA2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568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5086" y="2672408"/>
            <a:ext cx="2494119" cy="247653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263587" y="3203280"/>
            <a:ext cx="1026381" cy="1127154"/>
          </a:xfrm>
          <a:prstGeom prst="line">
            <a:avLst/>
          </a:prstGeom>
          <a:ln w="190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287826" y="3178572"/>
            <a:ext cx="36576" cy="36576"/>
          </a:xfrm>
          <a:prstGeom prst="ellips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0" name="Oval 9"/>
          <p:cNvSpPr/>
          <p:nvPr/>
        </p:nvSpPr>
        <p:spPr>
          <a:xfrm>
            <a:off x="1245424" y="4339156"/>
            <a:ext cx="34298" cy="36576"/>
          </a:xfrm>
          <a:prstGeom prst="ellips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752688" y="512755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12" name="Content Placeholder 13"/>
          <p:cNvSpPr txBox="1">
            <a:spLocks/>
          </p:cNvSpPr>
          <p:nvPr/>
        </p:nvSpPr>
        <p:spPr>
          <a:xfrm>
            <a:off x="999482" y="5916184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7506" y="2608778"/>
            <a:ext cx="2494119" cy="2476534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6866825" y="2765812"/>
            <a:ext cx="54020" cy="54020"/>
          </a:xfrm>
          <a:prstGeom prst="ellips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1" name="Oval 20"/>
          <p:cNvSpPr/>
          <p:nvPr/>
        </p:nvSpPr>
        <p:spPr>
          <a:xfrm>
            <a:off x="6173567" y="2781430"/>
            <a:ext cx="54020" cy="54020"/>
          </a:xfrm>
          <a:prstGeom prst="ellipse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4744967" y="4988828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4816975" y="5777456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2" name="Freeform 1"/>
          <p:cNvSpPr/>
          <p:nvPr/>
        </p:nvSpPr>
        <p:spPr>
          <a:xfrm>
            <a:off x="6199477" y="2792823"/>
            <a:ext cx="693124" cy="1021822"/>
          </a:xfrm>
          <a:custGeom>
            <a:avLst/>
            <a:gdLst>
              <a:gd name="connsiteX0" fmla="*/ 0 w 923925"/>
              <a:gd name="connsiteY0" fmla="*/ 0 h 1362075"/>
              <a:gd name="connsiteX1" fmla="*/ 161925 w 923925"/>
              <a:gd name="connsiteY1" fmla="*/ 762000 h 1362075"/>
              <a:gd name="connsiteX2" fmla="*/ 314325 w 923925"/>
              <a:gd name="connsiteY2" fmla="*/ 1219200 h 1362075"/>
              <a:gd name="connsiteX3" fmla="*/ 466725 w 923925"/>
              <a:gd name="connsiteY3" fmla="*/ 1362075 h 1362075"/>
              <a:gd name="connsiteX4" fmla="*/ 619125 w 923925"/>
              <a:gd name="connsiteY4" fmla="*/ 1219200 h 1362075"/>
              <a:gd name="connsiteX5" fmla="*/ 771525 w 923925"/>
              <a:gd name="connsiteY5" fmla="*/ 762000 h 1362075"/>
              <a:gd name="connsiteX6" fmla="*/ 923925 w 923925"/>
              <a:gd name="connsiteY6" fmla="*/ 0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3925" h="1362075">
                <a:moveTo>
                  <a:pt x="0" y="0"/>
                </a:moveTo>
                <a:cubicBezTo>
                  <a:pt x="54769" y="279400"/>
                  <a:pt x="109538" y="558800"/>
                  <a:pt x="161925" y="762000"/>
                </a:cubicBezTo>
                <a:cubicBezTo>
                  <a:pt x="214312" y="965200"/>
                  <a:pt x="263525" y="1119187"/>
                  <a:pt x="314325" y="1219200"/>
                </a:cubicBezTo>
                <a:cubicBezTo>
                  <a:pt x="365125" y="1319213"/>
                  <a:pt x="415925" y="1362075"/>
                  <a:pt x="466725" y="1362075"/>
                </a:cubicBezTo>
                <a:cubicBezTo>
                  <a:pt x="517525" y="1362075"/>
                  <a:pt x="568325" y="1319213"/>
                  <a:pt x="619125" y="1219200"/>
                </a:cubicBezTo>
                <a:cubicBezTo>
                  <a:pt x="669925" y="1119187"/>
                  <a:pt x="720725" y="965200"/>
                  <a:pt x="771525" y="762000"/>
                </a:cubicBezTo>
                <a:cubicBezTo>
                  <a:pt x="822325" y="558800"/>
                  <a:pt x="873125" y="279400"/>
                  <a:pt x="923925" y="0"/>
                </a:cubicBezTo>
              </a:path>
            </a:pathLst>
          </a:custGeom>
          <a:noFill/>
          <a:ln w="19050"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8" name="Title 12"/>
          <p:cNvSpPr txBox="1">
            <a:spLocks/>
          </p:cNvSpPr>
          <p:nvPr/>
        </p:nvSpPr>
        <p:spPr>
          <a:xfrm>
            <a:off x="149294" y="168162"/>
            <a:ext cx="7315200" cy="5187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983" rtl="0" eaLnBrk="1" latinLnBrk="0" hangingPunct="1">
              <a:spcBef>
                <a:spcPct val="0"/>
              </a:spcBef>
              <a:buNone/>
              <a:defRPr sz="24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Interval Notation</a:t>
            </a:r>
            <a:endParaRPr lang="en-US" sz="3200" dirty="0"/>
          </a:p>
        </p:txBody>
      </p:sp>
      <p:sp>
        <p:nvSpPr>
          <p:cNvPr id="32" name="Content Placeholder 13"/>
          <p:cNvSpPr txBox="1">
            <a:spLocks/>
          </p:cNvSpPr>
          <p:nvPr/>
        </p:nvSpPr>
        <p:spPr>
          <a:xfrm>
            <a:off x="1864647" y="5447510"/>
            <a:ext cx="268120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Content Placeholder 13"/>
          <p:cNvSpPr txBox="1">
            <a:spLocks/>
          </p:cNvSpPr>
          <p:nvPr/>
        </p:nvSpPr>
        <p:spPr>
          <a:xfrm>
            <a:off x="2025863" y="5876453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6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Content Placeholder 13"/>
          <p:cNvSpPr txBox="1">
            <a:spLocks/>
          </p:cNvSpPr>
          <p:nvPr/>
        </p:nvSpPr>
        <p:spPr>
          <a:xfrm>
            <a:off x="1925890" y="5161782"/>
            <a:ext cx="1979338" cy="39452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4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Content Placeholder 13"/>
          <p:cNvSpPr txBox="1">
            <a:spLocks/>
          </p:cNvSpPr>
          <p:nvPr/>
        </p:nvSpPr>
        <p:spPr>
          <a:xfrm>
            <a:off x="1840097" y="6219419"/>
            <a:ext cx="268120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ontent Placeholder 13"/>
          <p:cNvSpPr txBox="1">
            <a:spLocks/>
          </p:cNvSpPr>
          <p:nvPr/>
        </p:nvSpPr>
        <p:spPr>
          <a:xfrm>
            <a:off x="6112498" y="4973595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3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ontent Placeholder 13"/>
          <p:cNvSpPr txBox="1">
            <a:spLocks/>
          </p:cNvSpPr>
          <p:nvPr/>
        </p:nvSpPr>
        <p:spPr>
          <a:xfrm>
            <a:off x="5850414" y="5705448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9</a:t>
            </a:r>
            <a:endParaRPr lang="en-US" sz="240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Content Placeholder 13"/>
          <p:cNvSpPr txBox="1">
            <a:spLocks/>
          </p:cNvSpPr>
          <p:nvPr/>
        </p:nvSpPr>
        <p:spPr>
          <a:xfrm>
            <a:off x="6038195" y="5256277"/>
            <a:ext cx="2852598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3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Content Placeholder 13"/>
          <p:cNvSpPr txBox="1">
            <a:spLocks/>
          </p:cNvSpPr>
          <p:nvPr/>
        </p:nvSpPr>
        <p:spPr>
          <a:xfrm>
            <a:off x="5773709" y="6075241"/>
            <a:ext cx="2852598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9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Content Placeholder 13">
            <a:extLst>
              <a:ext uri="{FF2B5EF4-FFF2-40B4-BE49-F238E27FC236}">
                <a16:creationId xmlns:a16="http://schemas.microsoft.com/office/drawing/2014/main" id="{13E2DC26-91B8-34E6-89FC-5312FF01FACF}"/>
              </a:ext>
            </a:extLst>
          </p:cNvPr>
          <p:cNvSpPr txBox="1">
            <a:spLocks/>
          </p:cNvSpPr>
          <p:nvPr/>
        </p:nvSpPr>
        <p:spPr>
          <a:xfrm>
            <a:off x="543040" y="1701798"/>
            <a:ext cx="8628174" cy="50028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Write your answer using interval notation and set notation</a:t>
            </a:r>
          </a:p>
        </p:txBody>
      </p:sp>
      <p:sp>
        <p:nvSpPr>
          <p:cNvPr id="37" name="Content Placeholder 13">
            <a:extLst>
              <a:ext uri="{FF2B5EF4-FFF2-40B4-BE49-F238E27FC236}">
                <a16:creationId xmlns:a16="http://schemas.microsoft.com/office/drawing/2014/main" id="{19D1D76F-8DB6-E9AD-FB55-2B72BFF0F7F7}"/>
              </a:ext>
            </a:extLst>
          </p:cNvPr>
          <p:cNvSpPr txBox="1">
            <a:spLocks/>
          </p:cNvSpPr>
          <p:nvPr/>
        </p:nvSpPr>
        <p:spPr>
          <a:xfrm>
            <a:off x="219680" y="65804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Example:</a:t>
            </a:r>
          </a:p>
        </p:txBody>
      </p:sp>
      <p:sp>
        <p:nvSpPr>
          <p:cNvPr id="38" name="Content Placeholder 13">
            <a:extLst>
              <a:ext uri="{FF2B5EF4-FFF2-40B4-BE49-F238E27FC236}">
                <a16:creationId xmlns:a16="http://schemas.microsoft.com/office/drawing/2014/main" id="{8C67D9D5-5D08-B679-52B0-23DC98C27BB9}"/>
              </a:ext>
            </a:extLst>
          </p:cNvPr>
          <p:cNvSpPr txBox="1">
            <a:spLocks/>
          </p:cNvSpPr>
          <p:nvPr/>
        </p:nvSpPr>
        <p:spPr>
          <a:xfrm>
            <a:off x="566910" y="1151296"/>
            <a:ext cx="7315200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Find the domain and the range of these functions</a:t>
            </a:r>
          </a:p>
        </p:txBody>
      </p:sp>
      <p:cxnSp>
        <p:nvCxnSpPr>
          <p:cNvPr id="39" name="91 Conector recto de flecha">
            <a:extLst>
              <a:ext uri="{FF2B5EF4-FFF2-40B4-BE49-F238E27FC236}">
                <a16:creationId xmlns:a16="http://schemas.microsoft.com/office/drawing/2014/main" id="{2A59D016-C7C9-1A23-514B-1DA56CD0CD21}"/>
              </a:ext>
            </a:extLst>
          </p:cNvPr>
          <p:cNvCxnSpPr/>
          <p:nvPr/>
        </p:nvCxnSpPr>
        <p:spPr>
          <a:xfrm>
            <a:off x="1262573" y="2512713"/>
            <a:ext cx="1033272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92 Rectángulo">
            <a:extLst>
              <a:ext uri="{FF2B5EF4-FFF2-40B4-BE49-F238E27FC236}">
                <a16:creationId xmlns:a16="http://schemas.microsoft.com/office/drawing/2014/main" id="{88F3F185-FE05-94E1-74DA-3A78435EE721}"/>
              </a:ext>
            </a:extLst>
          </p:cNvPr>
          <p:cNvSpPr/>
          <p:nvPr/>
        </p:nvSpPr>
        <p:spPr>
          <a:xfrm>
            <a:off x="228600" y="2101242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domain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45" name="88 Conector recto">
            <a:extLst>
              <a:ext uri="{FF2B5EF4-FFF2-40B4-BE49-F238E27FC236}">
                <a16:creationId xmlns:a16="http://schemas.microsoft.com/office/drawing/2014/main" id="{BAD54463-8D07-CE7E-8640-870D8CD066C5}"/>
              </a:ext>
            </a:extLst>
          </p:cNvPr>
          <p:cNvCxnSpPr/>
          <p:nvPr/>
        </p:nvCxnSpPr>
        <p:spPr>
          <a:xfrm flipV="1">
            <a:off x="1262573" y="2512713"/>
            <a:ext cx="0" cy="18288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89 Conector recto">
            <a:extLst>
              <a:ext uri="{FF2B5EF4-FFF2-40B4-BE49-F238E27FC236}">
                <a16:creationId xmlns:a16="http://schemas.microsoft.com/office/drawing/2014/main" id="{83F999A4-0B42-2E77-4002-9F54C1EB55D1}"/>
              </a:ext>
            </a:extLst>
          </p:cNvPr>
          <p:cNvCxnSpPr/>
          <p:nvPr/>
        </p:nvCxnSpPr>
        <p:spPr>
          <a:xfrm flipV="1">
            <a:off x="2299344" y="2512713"/>
            <a:ext cx="0" cy="64008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81 Conector recto">
            <a:extLst>
              <a:ext uri="{FF2B5EF4-FFF2-40B4-BE49-F238E27FC236}">
                <a16:creationId xmlns:a16="http://schemas.microsoft.com/office/drawing/2014/main" id="{6F4350EB-926D-3CA6-7A3A-A34F20BCDDEC}"/>
              </a:ext>
            </a:extLst>
          </p:cNvPr>
          <p:cNvCxnSpPr/>
          <p:nvPr/>
        </p:nvCxnSpPr>
        <p:spPr>
          <a:xfrm>
            <a:off x="2326202" y="3193262"/>
            <a:ext cx="91440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83 Conector recto">
            <a:extLst>
              <a:ext uri="{FF2B5EF4-FFF2-40B4-BE49-F238E27FC236}">
                <a16:creationId xmlns:a16="http://schemas.microsoft.com/office/drawing/2014/main" id="{E48A7F0B-57B2-A591-3644-2E72C8851AAE}"/>
              </a:ext>
            </a:extLst>
          </p:cNvPr>
          <p:cNvCxnSpPr/>
          <p:nvPr/>
        </p:nvCxnSpPr>
        <p:spPr>
          <a:xfrm>
            <a:off x="1283606" y="4339703"/>
            <a:ext cx="192024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85 Conector recto de flecha">
            <a:extLst>
              <a:ext uri="{FF2B5EF4-FFF2-40B4-BE49-F238E27FC236}">
                <a16:creationId xmlns:a16="http://schemas.microsoft.com/office/drawing/2014/main" id="{0200ED4C-0EE5-5A16-0E4C-E3879359E595}"/>
              </a:ext>
            </a:extLst>
          </p:cNvPr>
          <p:cNvCxnSpPr/>
          <p:nvPr/>
        </p:nvCxnSpPr>
        <p:spPr>
          <a:xfrm>
            <a:off x="3174480" y="3193262"/>
            <a:ext cx="0" cy="1143000"/>
          </a:xfrm>
          <a:prstGeom prst="straightConnector1">
            <a:avLst/>
          </a:prstGeom>
          <a:ln w="25400">
            <a:solidFill>
              <a:srgbClr val="0000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86 CuadroTexto">
            <a:extLst>
              <a:ext uri="{FF2B5EF4-FFF2-40B4-BE49-F238E27FC236}">
                <a16:creationId xmlns:a16="http://schemas.microsoft.com/office/drawing/2014/main" id="{BAC73EE6-EFC5-7617-4611-8FD3D2DA8DEE}"/>
              </a:ext>
            </a:extLst>
          </p:cNvPr>
          <p:cNvSpPr txBox="1"/>
          <p:nvPr/>
        </p:nvSpPr>
        <p:spPr>
          <a:xfrm>
            <a:off x="3141481" y="359382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CC"/>
                </a:solidFill>
                <a:latin typeface="+mn-lt"/>
              </a:rPr>
              <a:t>Range</a:t>
            </a:r>
            <a:endParaRPr lang="en-GB" sz="2000" dirty="0">
              <a:solidFill>
                <a:srgbClr val="0000CC"/>
              </a:solidFill>
            </a:endParaRPr>
          </a:p>
        </p:txBody>
      </p:sp>
      <p:cxnSp>
        <p:nvCxnSpPr>
          <p:cNvPr id="51" name="91 Conector recto de flecha">
            <a:extLst>
              <a:ext uri="{FF2B5EF4-FFF2-40B4-BE49-F238E27FC236}">
                <a16:creationId xmlns:a16="http://schemas.microsoft.com/office/drawing/2014/main" id="{14D63AD9-EFBC-0AA2-13B2-18DDE77BBA1F}"/>
              </a:ext>
            </a:extLst>
          </p:cNvPr>
          <p:cNvCxnSpPr/>
          <p:nvPr/>
        </p:nvCxnSpPr>
        <p:spPr>
          <a:xfrm>
            <a:off x="6198782" y="2534657"/>
            <a:ext cx="640080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92 Rectángulo">
            <a:extLst>
              <a:ext uri="{FF2B5EF4-FFF2-40B4-BE49-F238E27FC236}">
                <a16:creationId xmlns:a16="http://schemas.microsoft.com/office/drawing/2014/main" id="{E3148658-D237-F938-EBFA-D23E73C4B37A}"/>
              </a:ext>
            </a:extLst>
          </p:cNvPr>
          <p:cNvSpPr/>
          <p:nvPr/>
        </p:nvSpPr>
        <p:spPr>
          <a:xfrm>
            <a:off x="5164809" y="2123186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domain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53" name="88 Conector recto">
            <a:extLst>
              <a:ext uri="{FF2B5EF4-FFF2-40B4-BE49-F238E27FC236}">
                <a16:creationId xmlns:a16="http://schemas.microsoft.com/office/drawing/2014/main" id="{DE1CE694-0414-A7C5-3BC8-C178251D502B}"/>
              </a:ext>
            </a:extLst>
          </p:cNvPr>
          <p:cNvCxnSpPr/>
          <p:nvPr/>
        </p:nvCxnSpPr>
        <p:spPr>
          <a:xfrm flipV="1">
            <a:off x="6198782" y="2534657"/>
            <a:ext cx="0" cy="14630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89 Conector recto">
            <a:extLst>
              <a:ext uri="{FF2B5EF4-FFF2-40B4-BE49-F238E27FC236}">
                <a16:creationId xmlns:a16="http://schemas.microsoft.com/office/drawing/2014/main" id="{6F01CB4D-BD53-97DE-2578-F12AE04530F3}"/>
              </a:ext>
            </a:extLst>
          </p:cNvPr>
          <p:cNvCxnSpPr/>
          <p:nvPr/>
        </p:nvCxnSpPr>
        <p:spPr>
          <a:xfrm flipV="1">
            <a:off x="6872514" y="2534657"/>
            <a:ext cx="0" cy="146304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81 Conector recto">
            <a:extLst>
              <a:ext uri="{FF2B5EF4-FFF2-40B4-BE49-F238E27FC236}">
                <a16:creationId xmlns:a16="http://schemas.microsoft.com/office/drawing/2014/main" id="{55ED09C1-8EFC-CFD3-E9B5-8A2F1B263CE7}"/>
              </a:ext>
            </a:extLst>
          </p:cNvPr>
          <p:cNvCxnSpPr/>
          <p:nvPr/>
        </p:nvCxnSpPr>
        <p:spPr>
          <a:xfrm>
            <a:off x="6172200" y="2782214"/>
            <a:ext cx="173736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83 Conector recto">
            <a:extLst>
              <a:ext uri="{FF2B5EF4-FFF2-40B4-BE49-F238E27FC236}">
                <a16:creationId xmlns:a16="http://schemas.microsoft.com/office/drawing/2014/main" id="{07C59A67-2140-670F-BA3C-215BE16FEBC2}"/>
              </a:ext>
            </a:extLst>
          </p:cNvPr>
          <p:cNvCxnSpPr/>
          <p:nvPr/>
        </p:nvCxnSpPr>
        <p:spPr>
          <a:xfrm>
            <a:off x="6537960" y="3810000"/>
            <a:ext cx="137160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85 Conector recto de flecha">
            <a:extLst>
              <a:ext uri="{FF2B5EF4-FFF2-40B4-BE49-F238E27FC236}">
                <a16:creationId xmlns:a16="http://schemas.microsoft.com/office/drawing/2014/main" id="{DC687DC0-1296-C825-3891-CD04EA5014B3}"/>
              </a:ext>
            </a:extLst>
          </p:cNvPr>
          <p:cNvCxnSpPr/>
          <p:nvPr/>
        </p:nvCxnSpPr>
        <p:spPr>
          <a:xfrm>
            <a:off x="7818054" y="2782214"/>
            <a:ext cx="0" cy="1033272"/>
          </a:xfrm>
          <a:prstGeom prst="straightConnector1">
            <a:avLst/>
          </a:prstGeom>
          <a:ln w="25400">
            <a:solidFill>
              <a:srgbClr val="0000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86 CuadroTexto">
            <a:extLst>
              <a:ext uri="{FF2B5EF4-FFF2-40B4-BE49-F238E27FC236}">
                <a16:creationId xmlns:a16="http://schemas.microsoft.com/office/drawing/2014/main" id="{92E23599-9E6C-5D31-423F-8CE61E6C093F}"/>
              </a:ext>
            </a:extLst>
          </p:cNvPr>
          <p:cNvSpPr txBox="1"/>
          <p:nvPr/>
        </p:nvSpPr>
        <p:spPr>
          <a:xfrm>
            <a:off x="7843328" y="3038410"/>
            <a:ext cx="1105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CC"/>
                </a:solidFill>
                <a:latin typeface="+mn-lt"/>
              </a:rPr>
              <a:t>Range</a:t>
            </a:r>
            <a:endParaRPr lang="en-GB" sz="2000" dirty="0">
              <a:solidFill>
                <a:srgbClr val="0000CC"/>
              </a:solidFill>
            </a:endParaRPr>
          </a:p>
        </p:txBody>
      </p:sp>
      <p:sp>
        <p:nvSpPr>
          <p:cNvPr id="59" name="92 Rectángulo">
            <a:extLst>
              <a:ext uri="{FF2B5EF4-FFF2-40B4-BE49-F238E27FC236}">
                <a16:creationId xmlns:a16="http://schemas.microsoft.com/office/drawing/2014/main" id="{039BCB8D-9A82-E9B6-B246-0CEE36366979}"/>
              </a:ext>
            </a:extLst>
          </p:cNvPr>
          <p:cNvSpPr/>
          <p:nvPr/>
        </p:nvSpPr>
        <p:spPr>
          <a:xfrm>
            <a:off x="1193926" y="2101242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sz="2000" dirty="0">
                <a:solidFill>
                  <a:srgbClr val="FF0000"/>
                </a:solidFill>
              </a:rPr>
              <a:t>5 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&lt; </a:t>
            </a:r>
            <a:r>
              <a:rPr lang="en-US" sz="2000" i="1" dirty="0">
                <a:solidFill>
                  <a:srgbClr val="FF0000"/>
                </a:solidFill>
                <a:sym typeface="Symbol"/>
              </a:rPr>
              <a:t>x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 &lt; 4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0" name="86 CuadroTexto">
            <a:extLst>
              <a:ext uri="{FF2B5EF4-FFF2-40B4-BE49-F238E27FC236}">
                <a16:creationId xmlns:a16="http://schemas.microsoft.com/office/drawing/2014/main" id="{EDA967A2-D330-E2A9-4B29-C5B53C44A810}"/>
              </a:ext>
            </a:extLst>
          </p:cNvPr>
          <p:cNvSpPr txBox="1"/>
          <p:nvPr/>
        </p:nvSpPr>
        <p:spPr>
          <a:xfrm>
            <a:off x="3920331" y="3593825"/>
            <a:ext cx="1259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  <a:cs typeface="Times New Roman" panose="02020603050405020304" pitchFamily="18" charset="0"/>
              </a:rPr>
              <a:t>–4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&lt; </a:t>
            </a:r>
            <a:r>
              <a:rPr lang="en-US" sz="2000" i="1" dirty="0">
                <a:solidFill>
                  <a:srgbClr val="0000CC"/>
                </a:solidFill>
                <a:sym typeface="Symbol"/>
              </a:rPr>
              <a:t>y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 &lt; 6 </a:t>
            </a:r>
            <a:endParaRPr lang="en-GB" sz="2000" dirty="0">
              <a:solidFill>
                <a:srgbClr val="0000CC"/>
              </a:solidFill>
            </a:endParaRPr>
          </a:p>
        </p:txBody>
      </p:sp>
      <p:sp>
        <p:nvSpPr>
          <p:cNvPr id="61" name="92 Rectángulo">
            <a:extLst>
              <a:ext uri="{FF2B5EF4-FFF2-40B4-BE49-F238E27FC236}">
                <a16:creationId xmlns:a16="http://schemas.microsoft.com/office/drawing/2014/main" id="{6C03684B-DF1B-D022-7070-B2B79C465767}"/>
              </a:ext>
            </a:extLst>
          </p:cNvPr>
          <p:cNvSpPr/>
          <p:nvPr/>
        </p:nvSpPr>
        <p:spPr>
          <a:xfrm>
            <a:off x="6122584" y="2141246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sz="2000" dirty="0">
                <a:solidFill>
                  <a:srgbClr val="FF0000"/>
                </a:solidFill>
              </a:rPr>
              <a:t>3 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&lt; </a:t>
            </a:r>
            <a:r>
              <a:rPr lang="en-US" sz="2000" i="1" dirty="0">
                <a:solidFill>
                  <a:srgbClr val="FF0000"/>
                </a:solidFill>
                <a:sym typeface="Symbol"/>
              </a:rPr>
              <a:t>x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 &lt; 3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2" name="86 CuadroTexto">
            <a:extLst>
              <a:ext uri="{FF2B5EF4-FFF2-40B4-BE49-F238E27FC236}">
                <a16:creationId xmlns:a16="http://schemas.microsoft.com/office/drawing/2014/main" id="{858F250E-4983-8D95-8ACA-2BDCA3E8CEC5}"/>
              </a:ext>
            </a:extLst>
          </p:cNvPr>
          <p:cNvSpPr txBox="1"/>
          <p:nvPr/>
        </p:nvSpPr>
        <p:spPr>
          <a:xfrm>
            <a:off x="7858673" y="3337806"/>
            <a:ext cx="1105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  <a:cs typeface="Times New Roman" panose="02020603050405020304" pitchFamily="18" charset="0"/>
              </a:rPr>
              <a:t>0 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&lt; </a:t>
            </a:r>
            <a:r>
              <a:rPr lang="en-US" sz="2000" i="1" dirty="0">
                <a:solidFill>
                  <a:srgbClr val="0000CC"/>
                </a:solidFill>
                <a:sym typeface="Symbol"/>
              </a:rPr>
              <a:t>y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 &lt; 9 </a:t>
            </a:r>
            <a:endParaRPr lang="en-GB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3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2" grpId="0"/>
      <p:bldP spid="23" grpId="0"/>
      <p:bldP spid="32" grpId="0"/>
      <p:bldP spid="33" grpId="0"/>
      <p:bldP spid="34" grpId="0"/>
      <p:bldP spid="35" grpId="0"/>
      <p:bldP spid="40" grpId="0"/>
      <p:bldP spid="41" grpId="0"/>
      <p:bldP spid="42" grpId="0"/>
      <p:bldP spid="43" grpId="0"/>
      <p:bldP spid="44" grpId="0"/>
      <p:bldP spid="50" grpId="0"/>
      <p:bldP spid="52" grpId="0"/>
      <p:bldP spid="58" grpId="0"/>
      <p:bldP spid="59" grpId="0"/>
      <p:bldP spid="60" grpId="0"/>
      <p:bldP spid="61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8399A3E6-3B2B-4602-A9E5-05FA33B4BD6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29C96EE-20AA-42DA-8C63-7445E997B17A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1D77BE-AB03-42A4-8AF6-1CFF22C0B6C6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D739D-66AF-4885-BC68-895FBFDDB710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2F41C2-F4E7-4566-9934-734052273CA2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CD8414-B8DC-40F1-BE72-BA7BE5366312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03705B-614B-44E1-8C9F-6CB9F848E7B0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381000"/>
            <a:ext cx="7315200" cy="69043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Domain and range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62446" y="1862418"/>
            <a:ext cx="7871954" cy="139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1"/>
                </a:solidFill>
              </a:rPr>
              <a:t>domain</a:t>
            </a:r>
            <a:r>
              <a:rPr lang="en-US" altLang="en-US" dirty="0"/>
              <a:t> is the set of all the first numbers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-values) of the ordered pairs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62446" y="3558648"/>
            <a:ext cx="7643354" cy="139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folHlink"/>
                </a:solidFill>
              </a:rPr>
              <a:t>range</a:t>
            </a:r>
            <a:r>
              <a:rPr lang="en-US" altLang="en-US" dirty="0"/>
              <a:t> is the set the second numbers 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-values) of the ordered pairs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691BE0A-9949-4760-952B-64C15C5AF8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C927B4C9-150B-48BB-B46A-32155B697CB3}"/>
              </a:ext>
            </a:extLst>
          </p:cNvPr>
          <p:cNvSpPr/>
          <p:nvPr/>
        </p:nvSpPr>
        <p:spPr>
          <a:xfrm>
            <a:off x="609600" y="6546165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47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24272" y="666893"/>
            <a:ext cx="8295456" cy="699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You can often write the domain and range of a relation using interval notation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51520" y="188640"/>
            <a:ext cx="7315200" cy="518745"/>
          </a:xfrm>
        </p:spPr>
        <p:txBody>
          <a:bodyPr>
            <a:noAutofit/>
          </a:bodyPr>
          <a:lstStyle/>
          <a:p>
            <a:r>
              <a:rPr lang="en-US" sz="3200" dirty="0"/>
              <a:t>Interval Notation</a:t>
            </a:r>
          </a:p>
        </p:txBody>
      </p:sp>
      <p:sp>
        <p:nvSpPr>
          <p:cNvPr id="19" name="Content Placeholder 13"/>
          <p:cNvSpPr txBox="1">
            <a:spLocks/>
          </p:cNvSpPr>
          <p:nvPr/>
        </p:nvSpPr>
        <p:spPr>
          <a:xfrm>
            <a:off x="2685273" y="1909642"/>
            <a:ext cx="285259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Interval notation</a:t>
            </a:r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2968738" y="2435424"/>
            <a:ext cx="1979338" cy="405406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387576" y="1497533"/>
            <a:ext cx="1978852" cy="429019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example:</a:t>
            </a:r>
          </a:p>
        </p:txBody>
      </p:sp>
      <p:cxnSp>
        <p:nvCxnSpPr>
          <p:cNvPr id="22" name="91 Conector recto de flecha"/>
          <p:cNvCxnSpPr/>
          <p:nvPr/>
        </p:nvCxnSpPr>
        <p:spPr>
          <a:xfrm>
            <a:off x="360409" y="2488307"/>
            <a:ext cx="1188720" cy="0"/>
          </a:xfrm>
          <a:prstGeom prst="straightConnector1">
            <a:avLst/>
          </a:prstGeom>
          <a:ln w="34925">
            <a:solidFill>
              <a:srgbClr val="FF000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329007" y="2642981"/>
            <a:ext cx="2468880" cy="491608"/>
            <a:chOff x="4649252" y="4483330"/>
            <a:chExt cx="2468880" cy="491608"/>
          </a:xfrm>
        </p:grpSpPr>
        <p:sp>
          <p:nvSpPr>
            <p:cNvPr id="25" name="Line 605"/>
            <p:cNvSpPr>
              <a:spLocks noChangeShapeType="1"/>
            </p:cNvSpPr>
            <p:nvPr/>
          </p:nvSpPr>
          <p:spPr bwMode="auto">
            <a:xfrm>
              <a:off x="4649252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 Box 630"/>
            <p:cNvSpPr txBox="1">
              <a:spLocks noChangeArrowheads="1"/>
            </p:cNvSpPr>
            <p:nvPr/>
          </p:nvSpPr>
          <p:spPr bwMode="auto">
            <a:xfrm>
              <a:off x="5772760" y="4513273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Oval 40"/>
          <p:cNvSpPr/>
          <p:nvPr/>
        </p:nvSpPr>
        <p:spPr>
          <a:xfrm>
            <a:off x="1549129" y="2396867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Content Placeholder 13"/>
          <p:cNvSpPr txBox="1">
            <a:spLocks/>
          </p:cNvSpPr>
          <p:nvPr/>
        </p:nvSpPr>
        <p:spPr>
          <a:xfrm>
            <a:off x="5856947" y="2354585"/>
            <a:ext cx="1650388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Content Placeholder 13"/>
          <p:cNvSpPr txBox="1">
            <a:spLocks/>
          </p:cNvSpPr>
          <p:nvPr/>
        </p:nvSpPr>
        <p:spPr>
          <a:xfrm>
            <a:off x="6072970" y="1917666"/>
            <a:ext cx="2429853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Set notation</a:t>
            </a:r>
          </a:p>
        </p:txBody>
      </p:sp>
      <p:sp>
        <p:nvSpPr>
          <p:cNvPr id="45" name="Content Placeholder 13"/>
          <p:cNvSpPr txBox="1">
            <a:spLocks/>
          </p:cNvSpPr>
          <p:nvPr/>
        </p:nvSpPr>
        <p:spPr>
          <a:xfrm>
            <a:off x="463181" y="1910686"/>
            <a:ext cx="184467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Graphically</a:t>
            </a:r>
          </a:p>
        </p:txBody>
      </p:sp>
      <p:sp>
        <p:nvSpPr>
          <p:cNvPr id="46" name="Content Placeholder 13"/>
          <p:cNvSpPr txBox="1">
            <a:spLocks/>
          </p:cNvSpPr>
          <p:nvPr/>
        </p:nvSpPr>
        <p:spPr>
          <a:xfrm>
            <a:off x="2968738" y="3061853"/>
            <a:ext cx="1979338" cy="39452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&lt; 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91 Conector recto de flecha"/>
          <p:cNvCxnSpPr/>
          <p:nvPr/>
        </p:nvCxnSpPr>
        <p:spPr>
          <a:xfrm>
            <a:off x="1288027" y="3115721"/>
            <a:ext cx="822960" cy="0"/>
          </a:xfrm>
          <a:prstGeom prst="straightConnector1">
            <a:avLst/>
          </a:prstGeom>
          <a:ln w="34925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360409" y="3324641"/>
            <a:ext cx="2468880" cy="491608"/>
            <a:chOff x="4649252" y="4485622"/>
            <a:chExt cx="2468880" cy="491608"/>
          </a:xfrm>
        </p:grpSpPr>
        <p:sp>
          <p:nvSpPr>
            <p:cNvPr id="49" name="Line 605"/>
            <p:cNvSpPr>
              <a:spLocks noChangeShapeType="1"/>
            </p:cNvSpPr>
            <p:nvPr/>
          </p:nvSpPr>
          <p:spPr bwMode="auto">
            <a:xfrm>
              <a:off x="4649252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Text Box 630"/>
            <p:cNvSpPr txBox="1">
              <a:spLocks noChangeArrowheads="1"/>
            </p:cNvSpPr>
            <p:nvPr/>
          </p:nvSpPr>
          <p:spPr bwMode="auto">
            <a:xfrm>
              <a:off x="5299644" y="4515565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483794" y="4485622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Oval 51"/>
          <p:cNvSpPr/>
          <p:nvPr/>
        </p:nvSpPr>
        <p:spPr>
          <a:xfrm>
            <a:off x="2090343" y="3024281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ontent Placeholder 13"/>
          <p:cNvSpPr txBox="1">
            <a:spLocks/>
          </p:cNvSpPr>
          <p:nvPr/>
        </p:nvSpPr>
        <p:spPr>
          <a:xfrm>
            <a:off x="5861088" y="3025502"/>
            <a:ext cx="1830397" cy="476268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&lt; b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630"/>
          <p:cNvSpPr txBox="1">
            <a:spLocks noChangeArrowheads="1"/>
          </p:cNvSpPr>
          <p:nvPr/>
        </p:nvSpPr>
        <p:spPr bwMode="auto">
          <a:xfrm>
            <a:off x="1986217" y="3333403"/>
            <a:ext cx="368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2170367" y="3337995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1094201" y="3029744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91 Conector recto de flecha"/>
          <p:cNvCxnSpPr/>
          <p:nvPr/>
        </p:nvCxnSpPr>
        <p:spPr>
          <a:xfrm>
            <a:off x="360409" y="3943890"/>
            <a:ext cx="731520" cy="0"/>
          </a:xfrm>
          <a:prstGeom prst="straightConnector1">
            <a:avLst/>
          </a:prstGeom>
          <a:ln w="34925">
            <a:solidFill>
              <a:srgbClr val="FF000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329007" y="4100855"/>
            <a:ext cx="2468880" cy="491608"/>
            <a:chOff x="4649252" y="4485621"/>
            <a:chExt cx="2468880" cy="491608"/>
          </a:xfrm>
        </p:grpSpPr>
        <p:sp>
          <p:nvSpPr>
            <p:cNvPr id="59" name="Line 605"/>
            <p:cNvSpPr>
              <a:spLocks noChangeShapeType="1"/>
            </p:cNvSpPr>
            <p:nvPr/>
          </p:nvSpPr>
          <p:spPr bwMode="auto">
            <a:xfrm>
              <a:off x="4649252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 Box 630"/>
            <p:cNvSpPr txBox="1">
              <a:spLocks noChangeArrowheads="1"/>
            </p:cNvSpPr>
            <p:nvPr/>
          </p:nvSpPr>
          <p:spPr bwMode="auto">
            <a:xfrm>
              <a:off x="5327071" y="4515564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5511221" y="4485621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Oval 61"/>
          <p:cNvSpPr/>
          <p:nvPr/>
        </p:nvSpPr>
        <p:spPr>
          <a:xfrm>
            <a:off x="1101097" y="3852450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 Box 630"/>
          <p:cNvSpPr txBox="1">
            <a:spLocks noChangeArrowheads="1"/>
          </p:cNvSpPr>
          <p:nvPr/>
        </p:nvSpPr>
        <p:spPr bwMode="auto">
          <a:xfrm>
            <a:off x="1821177" y="4139051"/>
            <a:ext cx="368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2005327" y="4109108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91 Conector recto de flecha"/>
          <p:cNvCxnSpPr/>
          <p:nvPr/>
        </p:nvCxnSpPr>
        <p:spPr>
          <a:xfrm>
            <a:off x="2070033" y="3950060"/>
            <a:ext cx="731520" cy="0"/>
          </a:xfrm>
          <a:prstGeom prst="straightConnector1">
            <a:avLst/>
          </a:prstGeom>
          <a:ln w="34925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1893185" y="3858620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Content Placeholder 13"/>
          <p:cNvSpPr txBox="1">
            <a:spLocks/>
          </p:cNvSpPr>
          <p:nvPr/>
        </p:nvSpPr>
        <p:spPr>
          <a:xfrm>
            <a:off x="2974735" y="3932639"/>
            <a:ext cx="2041705" cy="729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 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Content Placeholder 13"/>
          <p:cNvSpPr txBox="1">
            <a:spLocks/>
          </p:cNvSpPr>
          <p:nvPr/>
        </p:nvSpPr>
        <p:spPr>
          <a:xfrm>
            <a:off x="5855021" y="3720056"/>
            <a:ext cx="2514984" cy="761598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&lt; 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&lt; b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Content Placeholder 13"/>
          <p:cNvSpPr txBox="1">
            <a:spLocks/>
          </p:cNvSpPr>
          <p:nvPr/>
        </p:nvSpPr>
        <p:spPr>
          <a:xfrm>
            <a:off x="2876049" y="4637444"/>
            <a:ext cx="1979338" cy="39452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&lt; 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0" name="91 Conector recto de flecha"/>
          <p:cNvCxnSpPr/>
          <p:nvPr/>
        </p:nvCxnSpPr>
        <p:spPr>
          <a:xfrm>
            <a:off x="1195338" y="4743266"/>
            <a:ext cx="822960" cy="0"/>
          </a:xfrm>
          <a:prstGeom prst="straightConnector1">
            <a:avLst/>
          </a:prstGeom>
          <a:ln w="34925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267720" y="4900232"/>
            <a:ext cx="2468880" cy="491608"/>
            <a:chOff x="4649252" y="4485622"/>
            <a:chExt cx="2468880" cy="491608"/>
          </a:xfrm>
        </p:grpSpPr>
        <p:sp>
          <p:nvSpPr>
            <p:cNvPr id="72" name="Line 605"/>
            <p:cNvSpPr>
              <a:spLocks noChangeShapeType="1"/>
            </p:cNvSpPr>
            <p:nvPr/>
          </p:nvSpPr>
          <p:spPr bwMode="auto">
            <a:xfrm>
              <a:off x="4649252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Text Box 630"/>
            <p:cNvSpPr txBox="1">
              <a:spLocks noChangeArrowheads="1"/>
            </p:cNvSpPr>
            <p:nvPr/>
          </p:nvSpPr>
          <p:spPr bwMode="auto">
            <a:xfrm>
              <a:off x="5299644" y="4515565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5483794" y="4485622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Oval 74"/>
          <p:cNvSpPr/>
          <p:nvPr/>
        </p:nvSpPr>
        <p:spPr>
          <a:xfrm>
            <a:off x="1997654" y="4651826"/>
            <a:ext cx="182880" cy="182880"/>
          </a:xfrm>
          <a:prstGeom prst="ellipse">
            <a:avLst/>
          </a:prstGeom>
          <a:solidFill>
            <a:srgbClr val="FF0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 Box 630"/>
          <p:cNvSpPr txBox="1">
            <a:spLocks noChangeArrowheads="1"/>
          </p:cNvSpPr>
          <p:nvPr/>
        </p:nvSpPr>
        <p:spPr bwMode="auto">
          <a:xfrm>
            <a:off x="1893528" y="4908994"/>
            <a:ext cx="368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77" name="Straight Connector 76"/>
          <p:cNvCxnSpPr/>
          <p:nvPr/>
        </p:nvCxnSpPr>
        <p:spPr>
          <a:xfrm>
            <a:off x="2077678" y="4879051"/>
            <a:ext cx="0" cy="914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1001512" y="4657289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Content Placeholder 13"/>
          <p:cNvSpPr txBox="1">
            <a:spLocks/>
          </p:cNvSpPr>
          <p:nvPr/>
        </p:nvSpPr>
        <p:spPr>
          <a:xfrm>
            <a:off x="5910536" y="4445654"/>
            <a:ext cx="1780949" cy="761598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Content Placeholder 13"/>
          <p:cNvSpPr txBox="1">
            <a:spLocks/>
          </p:cNvSpPr>
          <p:nvPr/>
        </p:nvSpPr>
        <p:spPr>
          <a:xfrm>
            <a:off x="192955" y="5379783"/>
            <a:ext cx="8441825" cy="46166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The filled in circle indicates the inclusion of the end point</a:t>
            </a:r>
          </a:p>
        </p:txBody>
      </p:sp>
      <p:sp>
        <p:nvSpPr>
          <p:cNvPr id="81" name="Content Placeholder 13"/>
          <p:cNvSpPr txBox="1">
            <a:spLocks/>
          </p:cNvSpPr>
          <p:nvPr/>
        </p:nvSpPr>
        <p:spPr>
          <a:xfrm>
            <a:off x="251520" y="5807090"/>
            <a:ext cx="8159774" cy="429019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The open circle indicates the non-inclusion of the end point</a:t>
            </a:r>
          </a:p>
        </p:txBody>
      </p:sp>
    </p:spTree>
    <p:extLst>
      <p:ext uri="{BB962C8B-B14F-4D97-AF65-F5344CB8AC3E}">
        <p14:creationId xmlns:p14="http://schemas.microsoft.com/office/powerpoint/2010/main" val="86856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9" grpId="0"/>
      <p:bldP spid="20" grpId="0"/>
      <p:bldP spid="21" grpId="0" build="p"/>
      <p:bldP spid="41" grpId="0" animBg="1"/>
      <p:bldP spid="43" grpId="0"/>
      <p:bldP spid="44" grpId="0"/>
      <p:bldP spid="45" grpId="0"/>
      <p:bldP spid="46" grpId="0"/>
      <p:bldP spid="52" grpId="0" animBg="1"/>
      <p:bldP spid="53" grpId="0"/>
      <p:bldP spid="54" grpId="0"/>
      <p:bldP spid="56" grpId="0" animBg="1"/>
      <p:bldP spid="62" grpId="0" animBg="1"/>
      <p:bldP spid="63" grpId="0"/>
      <p:bldP spid="66" grpId="0" animBg="1"/>
      <p:bldP spid="67" grpId="0"/>
      <p:bldP spid="68" grpId="0"/>
      <p:bldP spid="69" grpId="0"/>
      <p:bldP spid="75" grpId="0" animBg="1"/>
      <p:bldP spid="76" grpId="0"/>
      <p:bldP spid="78" grpId="0" animBg="1"/>
      <p:bldP spid="79" grpId="0"/>
      <p:bldP spid="80" grpId="0" build="p"/>
      <p:bldP spid="8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59219" y="182217"/>
            <a:ext cx="7315200" cy="518745"/>
          </a:xfrm>
        </p:spPr>
        <p:txBody>
          <a:bodyPr>
            <a:noAutofit/>
          </a:bodyPr>
          <a:lstStyle/>
          <a:p>
            <a:r>
              <a:rPr lang="en-US" sz="3200" dirty="0"/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342670" y="910718"/>
            <a:ext cx="8801330" cy="6240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forever to the </a:t>
            </a:r>
            <a:r>
              <a:rPr lang="en-US" sz="2401" b="1" dirty="0">
                <a:solidFill>
                  <a:srgbClr val="FF6600"/>
                </a:solidFill>
              </a:rPr>
              <a:t>left</a:t>
            </a:r>
            <a:r>
              <a:rPr lang="en-US" sz="2401" dirty="0"/>
              <a:t>, the domain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-values) goes to -∞ . 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741140" y="4089271"/>
            <a:ext cx="5650260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interval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400477" y="4575452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342670" y="1787370"/>
            <a:ext cx="8572730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domain is the set of numbers that are all less than 3, including 3.</a:t>
            </a:r>
          </a:p>
        </p:txBody>
      </p:sp>
      <p:cxnSp>
        <p:nvCxnSpPr>
          <p:cNvPr id="13" name="91 Conector recto de flecha"/>
          <p:cNvCxnSpPr/>
          <p:nvPr/>
        </p:nvCxnSpPr>
        <p:spPr>
          <a:xfrm>
            <a:off x="2947218" y="3178352"/>
            <a:ext cx="1188720" cy="0"/>
          </a:xfrm>
          <a:prstGeom prst="straightConnector1">
            <a:avLst/>
          </a:prstGeom>
          <a:ln w="34925">
            <a:solidFill>
              <a:srgbClr val="FF000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2915816" y="3333026"/>
            <a:ext cx="2468880" cy="491608"/>
            <a:chOff x="4649252" y="4483330"/>
            <a:chExt cx="2468880" cy="491608"/>
          </a:xfrm>
        </p:grpSpPr>
        <p:sp>
          <p:nvSpPr>
            <p:cNvPr id="16" name="Line 605"/>
            <p:cNvSpPr>
              <a:spLocks noChangeShapeType="1"/>
            </p:cNvSpPr>
            <p:nvPr/>
          </p:nvSpPr>
          <p:spPr bwMode="auto">
            <a:xfrm>
              <a:off x="4649252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 Box 630"/>
            <p:cNvSpPr txBox="1">
              <a:spLocks noChangeArrowheads="1"/>
            </p:cNvSpPr>
            <p:nvPr/>
          </p:nvSpPr>
          <p:spPr bwMode="auto">
            <a:xfrm>
              <a:off x="5772760" y="4513273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35938" y="3086912"/>
            <a:ext cx="182880" cy="182880"/>
          </a:xfrm>
          <a:prstGeom prst="ellipse">
            <a:avLst/>
          </a:prstGeom>
          <a:solidFill>
            <a:srgbClr val="FF0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1741141" y="5341539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set notation</a:t>
            </a: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3354317" y="5893840"/>
            <a:ext cx="1971675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3}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11191" y="3306118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-∞</a:t>
            </a:r>
            <a:endParaRPr lang="en-GB" sz="2400" dirty="0"/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1662441" y="2567671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Graphically</a:t>
            </a:r>
          </a:p>
        </p:txBody>
      </p:sp>
    </p:spTree>
    <p:extLst>
      <p:ext uri="{BB962C8B-B14F-4D97-AF65-F5344CB8AC3E}">
        <p14:creationId xmlns:p14="http://schemas.microsoft.com/office/powerpoint/2010/main" val="301795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  <p:bldP spid="11" grpId="0"/>
      <p:bldP spid="14" grpId="0" build="p"/>
      <p:bldP spid="19" grpId="0" animBg="1"/>
      <p:bldP spid="20" grpId="0"/>
      <p:bldP spid="21" grpId="0"/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50395" y="187797"/>
            <a:ext cx="7315200" cy="518745"/>
          </a:xfrm>
        </p:spPr>
        <p:txBody>
          <a:bodyPr>
            <a:noAutofit/>
          </a:bodyPr>
          <a:lstStyle/>
          <a:p>
            <a:r>
              <a:rPr lang="en-US" sz="3200" dirty="0"/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214772" y="944850"/>
            <a:ext cx="8929228" cy="7356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forever to the </a:t>
            </a:r>
            <a:r>
              <a:rPr lang="en-US" sz="2401" b="1" dirty="0">
                <a:solidFill>
                  <a:srgbClr val="FF6600"/>
                </a:solidFill>
              </a:rPr>
              <a:t>right</a:t>
            </a:r>
            <a:r>
              <a:rPr lang="en-US" sz="2401" dirty="0"/>
              <a:t>, the domain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1" dirty="0"/>
              <a:t>-values) goes to ∞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668365" y="4013974"/>
            <a:ext cx="5723035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interval notation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572760" y="5074716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set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489283" y="4365104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450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50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250394" y="1788514"/>
            <a:ext cx="8588806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domain is the set of numbers that are all greater than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1" dirty="0"/>
              <a:t>5.</a:t>
            </a:r>
          </a:p>
        </p:txBody>
      </p:sp>
      <p:sp>
        <p:nvSpPr>
          <p:cNvPr id="13" name="Content Placeholder 13"/>
          <p:cNvSpPr txBox="1">
            <a:spLocks/>
          </p:cNvSpPr>
          <p:nvPr/>
        </p:nvSpPr>
        <p:spPr>
          <a:xfrm>
            <a:off x="3563609" y="5892843"/>
            <a:ext cx="2852598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5}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91 Conector recto de flecha"/>
          <p:cNvCxnSpPr/>
          <p:nvPr/>
        </p:nvCxnSpPr>
        <p:spPr>
          <a:xfrm>
            <a:off x="4286240" y="3164284"/>
            <a:ext cx="1005840" cy="0"/>
          </a:xfrm>
          <a:prstGeom prst="straightConnector1">
            <a:avLst/>
          </a:prstGeom>
          <a:ln w="34925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915816" y="3333026"/>
            <a:ext cx="2468880" cy="491608"/>
            <a:chOff x="4649252" y="4483330"/>
            <a:chExt cx="2468880" cy="491608"/>
          </a:xfrm>
        </p:grpSpPr>
        <p:sp>
          <p:nvSpPr>
            <p:cNvPr id="21" name="Line 605"/>
            <p:cNvSpPr>
              <a:spLocks noChangeShapeType="1"/>
            </p:cNvSpPr>
            <p:nvPr/>
          </p:nvSpPr>
          <p:spPr bwMode="auto">
            <a:xfrm>
              <a:off x="4649252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 Box 630"/>
            <p:cNvSpPr txBox="1">
              <a:spLocks noChangeArrowheads="1"/>
            </p:cNvSpPr>
            <p:nvPr/>
          </p:nvSpPr>
          <p:spPr bwMode="auto">
            <a:xfrm>
              <a:off x="5772760" y="4513273"/>
              <a:ext cx="68507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5956910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/>
          <p:cNvSpPr/>
          <p:nvPr/>
        </p:nvSpPr>
        <p:spPr>
          <a:xfrm>
            <a:off x="4135938" y="3086912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611191" y="3306118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-∞</a:t>
            </a:r>
            <a:endParaRPr lang="en-GB" sz="2400" dirty="0"/>
          </a:p>
        </p:txBody>
      </p:sp>
      <p:sp>
        <p:nvSpPr>
          <p:cNvPr id="26" name="Content Placeholder 13"/>
          <p:cNvSpPr txBox="1">
            <a:spLocks/>
          </p:cNvSpPr>
          <p:nvPr/>
        </p:nvSpPr>
        <p:spPr>
          <a:xfrm>
            <a:off x="1662441" y="2567671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Graphically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73134" y="3290212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∞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53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4" grpId="0" build="p"/>
      <p:bldP spid="13" grpId="0"/>
      <p:bldP spid="24" grpId="0" animBg="1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45851" y="187797"/>
            <a:ext cx="7315200" cy="518745"/>
          </a:xfrm>
        </p:spPr>
        <p:txBody>
          <a:bodyPr>
            <a:noAutofit/>
          </a:bodyPr>
          <a:lstStyle/>
          <a:p>
            <a:r>
              <a:rPr lang="en-US" sz="3200" dirty="0"/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254816" y="755658"/>
            <a:ext cx="8578818" cy="6240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</a:t>
            </a:r>
            <a:r>
              <a:rPr lang="en-US" sz="2401" b="1" dirty="0">
                <a:solidFill>
                  <a:srgbClr val="FF6600"/>
                </a:solidFill>
              </a:rPr>
              <a:t>downwards</a:t>
            </a:r>
            <a:r>
              <a:rPr lang="en-US" sz="2401" dirty="0"/>
              <a:t> forever, the range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-values) goes to -∞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554703" y="4392547"/>
            <a:ext cx="5960155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interval notation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928707" y="5575452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set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464734" y="4814804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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245851" y="1654171"/>
            <a:ext cx="8366621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range is the set of numbers that are all less than 2.</a:t>
            </a:r>
          </a:p>
        </p:txBody>
      </p:sp>
      <p:sp>
        <p:nvSpPr>
          <p:cNvPr id="13" name="Content Placeholder 13"/>
          <p:cNvSpPr txBox="1">
            <a:spLocks/>
          </p:cNvSpPr>
          <p:nvPr/>
        </p:nvSpPr>
        <p:spPr>
          <a:xfrm>
            <a:off x="3357853" y="6070598"/>
            <a:ext cx="1895475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2}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91 Conector recto de flecha">
            <a:extLst>
              <a:ext uri="{FF2B5EF4-FFF2-40B4-BE49-F238E27FC236}">
                <a16:creationId xmlns:a16="http://schemas.microsoft.com/office/drawing/2014/main" id="{E269F21C-3BC4-4ED0-D685-039F98C2EC91}"/>
              </a:ext>
            </a:extLst>
          </p:cNvPr>
          <p:cNvCxnSpPr>
            <a:cxnSpLocks/>
          </p:cNvCxnSpPr>
          <p:nvPr/>
        </p:nvCxnSpPr>
        <p:spPr>
          <a:xfrm>
            <a:off x="4107362" y="3192101"/>
            <a:ext cx="0" cy="880197"/>
          </a:xfrm>
          <a:prstGeom prst="straightConnector1">
            <a:avLst/>
          </a:prstGeom>
          <a:ln w="34925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99B0413-FAEE-D7AE-8772-42FC0CBB1048}"/>
              </a:ext>
            </a:extLst>
          </p:cNvPr>
          <p:cNvGrpSpPr/>
          <p:nvPr/>
        </p:nvGrpSpPr>
        <p:grpSpPr>
          <a:xfrm rot="16200000">
            <a:off x="2658499" y="2912833"/>
            <a:ext cx="2103120" cy="386788"/>
            <a:chOff x="5093459" y="3254547"/>
            <a:chExt cx="2103120" cy="386788"/>
          </a:xfrm>
        </p:grpSpPr>
        <p:sp>
          <p:nvSpPr>
            <p:cNvPr id="16" name="Line 605">
              <a:extLst>
                <a:ext uri="{FF2B5EF4-FFF2-40B4-BE49-F238E27FC236}">
                  <a16:creationId xmlns:a16="http://schemas.microsoft.com/office/drawing/2014/main" id="{D1172BF0-5C90-BB70-AC6C-5AA37BB748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3459" y="3641335"/>
              <a:ext cx="210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 Box 630">
              <a:extLst>
                <a:ext uri="{FF2B5EF4-FFF2-40B4-BE49-F238E27FC236}">
                  <a16:creationId xmlns:a16="http://schemas.microsoft.com/office/drawing/2014/main" id="{5FAE0C9C-77E5-D600-1659-9955F20B8D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5987229" y="3207864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B03B2E4-642D-91B9-424E-A02A98704E94}"/>
                </a:ext>
              </a:extLst>
            </p:cNvPr>
            <p:cNvCxnSpPr/>
            <p:nvPr/>
          </p:nvCxnSpPr>
          <p:spPr>
            <a:xfrm>
              <a:off x="6164333" y="3537282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BCC7D1BF-4A64-6FD0-1DEE-BB0537BA12E6}"/>
              </a:ext>
            </a:extLst>
          </p:cNvPr>
          <p:cNvSpPr/>
          <p:nvPr/>
        </p:nvSpPr>
        <p:spPr>
          <a:xfrm>
            <a:off x="4015922" y="3001423"/>
            <a:ext cx="182880" cy="18288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343BCA-8D5E-4D25-6A2E-B8B16337E90F}"/>
              </a:ext>
            </a:extLst>
          </p:cNvPr>
          <p:cNvSpPr/>
          <p:nvPr/>
        </p:nvSpPr>
        <p:spPr>
          <a:xfrm>
            <a:off x="3409196" y="3813649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-∞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D3F27A-E598-1F5D-9678-A246CD1BE0AA}"/>
              </a:ext>
            </a:extLst>
          </p:cNvPr>
          <p:cNvSpPr/>
          <p:nvPr/>
        </p:nvSpPr>
        <p:spPr>
          <a:xfrm>
            <a:off x="3486561" y="1945477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∞</a:t>
            </a:r>
            <a:endParaRPr lang="en-GB" sz="2400" dirty="0"/>
          </a:p>
        </p:txBody>
      </p:sp>
      <p:sp>
        <p:nvSpPr>
          <p:cNvPr id="22" name="Content Placeholder 13">
            <a:extLst>
              <a:ext uri="{FF2B5EF4-FFF2-40B4-BE49-F238E27FC236}">
                <a16:creationId xmlns:a16="http://schemas.microsoft.com/office/drawing/2014/main" id="{CD9BD1E4-D99C-F2A3-F81B-E2D8448D0273}"/>
              </a:ext>
            </a:extLst>
          </p:cNvPr>
          <p:cNvSpPr txBox="1">
            <a:spLocks/>
          </p:cNvSpPr>
          <p:nvPr/>
        </p:nvSpPr>
        <p:spPr>
          <a:xfrm>
            <a:off x="1391085" y="2322702"/>
            <a:ext cx="184834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Graphically</a:t>
            </a:r>
          </a:p>
        </p:txBody>
      </p:sp>
    </p:spTree>
    <p:extLst>
      <p:ext uri="{BB962C8B-B14F-4D97-AF65-F5344CB8AC3E}">
        <p14:creationId xmlns:p14="http://schemas.microsoft.com/office/powerpoint/2010/main" val="306368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4" grpId="0" build="p"/>
      <p:bldP spid="13" grpId="0"/>
      <p:bldP spid="19" grpId="0" animBg="1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227486" y="279373"/>
            <a:ext cx="7315200" cy="518745"/>
          </a:xfrm>
        </p:spPr>
        <p:txBody>
          <a:bodyPr>
            <a:noAutofit/>
          </a:bodyPr>
          <a:lstStyle/>
          <a:p>
            <a:r>
              <a:rPr lang="en-US" sz="3200" dirty="0"/>
              <a:t>Interval Notation</a:t>
            </a:r>
          </a:p>
        </p:txBody>
      </p:sp>
      <p:sp>
        <p:nvSpPr>
          <p:cNvPr id="8" name="Content Placeholder 13"/>
          <p:cNvSpPr>
            <a:spLocks noGrp="1"/>
          </p:cNvSpPr>
          <p:nvPr>
            <p:ph idx="1"/>
          </p:nvPr>
        </p:nvSpPr>
        <p:spPr>
          <a:xfrm>
            <a:off x="342670" y="685800"/>
            <a:ext cx="8573844" cy="6240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1" dirty="0"/>
              <a:t>If the graph goes </a:t>
            </a:r>
            <a:r>
              <a:rPr lang="en-US" sz="2401" b="1" dirty="0">
                <a:solidFill>
                  <a:srgbClr val="FF6600"/>
                </a:solidFill>
              </a:rPr>
              <a:t>upwards</a:t>
            </a:r>
            <a:r>
              <a:rPr lang="en-US" sz="2401" dirty="0"/>
              <a:t> forever, the range (</a:t>
            </a:r>
            <a:r>
              <a:rPr lang="en-US" sz="24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1" dirty="0"/>
              <a:t>-values) goes to ∞ . </a:t>
            </a:r>
          </a:p>
        </p:txBody>
      </p:sp>
      <p:sp>
        <p:nvSpPr>
          <p:cNvPr id="9" name="Content Placeholder 13"/>
          <p:cNvSpPr txBox="1">
            <a:spLocks/>
          </p:cNvSpPr>
          <p:nvPr/>
        </p:nvSpPr>
        <p:spPr>
          <a:xfrm>
            <a:off x="1676400" y="4472164"/>
            <a:ext cx="6323904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interval notation</a:t>
            </a:r>
          </a:p>
        </p:txBody>
      </p:sp>
      <p:sp>
        <p:nvSpPr>
          <p:cNvPr id="10" name="Content Placeholder 13"/>
          <p:cNvSpPr txBox="1">
            <a:spLocks/>
          </p:cNvSpPr>
          <p:nvPr/>
        </p:nvSpPr>
        <p:spPr>
          <a:xfrm>
            <a:off x="1755195" y="5633844"/>
            <a:ext cx="4753766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You can write using set notation</a:t>
            </a:r>
          </a:p>
        </p:txBody>
      </p:sp>
      <p:sp>
        <p:nvSpPr>
          <p:cNvPr id="11" name="Content Placeholder 13"/>
          <p:cNvSpPr txBox="1">
            <a:spLocks/>
          </p:cNvSpPr>
          <p:nvPr/>
        </p:nvSpPr>
        <p:spPr>
          <a:xfrm>
            <a:off x="3867449" y="4893687"/>
            <a:ext cx="1836682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501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sz="4501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342670" y="1566019"/>
            <a:ext cx="8344130" cy="72927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For example, The range is the set of numbers that are all greater than 0, including 0.</a:t>
            </a:r>
          </a:p>
        </p:txBody>
      </p:sp>
      <p:sp>
        <p:nvSpPr>
          <p:cNvPr id="13" name="Content Placeholder 13"/>
          <p:cNvSpPr txBox="1">
            <a:spLocks/>
          </p:cNvSpPr>
          <p:nvPr/>
        </p:nvSpPr>
        <p:spPr>
          <a:xfrm>
            <a:off x="3770237" y="6141796"/>
            <a:ext cx="1912123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GB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91 Conector recto de flecha">
            <a:extLst>
              <a:ext uri="{FF2B5EF4-FFF2-40B4-BE49-F238E27FC236}">
                <a16:creationId xmlns:a16="http://schemas.microsoft.com/office/drawing/2014/main" id="{EB1E5A59-D80A-40C5-56A8-68B634E62196}"/>
              </a:ext>
            </a:extLst>
          </p:cNvPr>
          <p:cNvCxnSpPr>
            <a:cxnSpLocks/>
          </p:cNvCxnSpPr>
          <p:nvPr/>
        </p:nvCxnSpPr>
        <p:spPr>
          <a:xfrm flipV="1">
            <a:off x="5242952" y="2438400"/>
            <a:ext cx="0" cy="784959"/>
          </a:xfrm>
          <a:prstGeom prst="straightConnector1">
            <a:avLst/>
          </a:prstGeom>
          <a:ln w="34925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4F22F7-DC6C-C8A3-CFA5-3420CEEC2F9F}"/>
              </a:ext>
            </a:extLst>
          </p:cNvPr>
          <p:cNvGrpSpPr/>
          <p:nvPr/>
        </p:nvGrpSpPr>
        <p:grpSpPr>
          <a:xfrm rot="16200000">
            <a:off x="3794089" y="3109683"/>
            <a:ext cx="2103120" cy="386788"/>
            <a:chOff x="5093459" y="3254547"/>
            <a:chExt cx="2103120" cy="386788"/>
          </a:xfrm>
        </p:grpSpPr>
        <p:sp>
          <p:nvSpPr>
            <p:cNvPr id="16" name="Line 605">
              <a:extLst>
                <a:ext uri="{FF2B5EF4-FFF2-40B4-BE49-F238E27FC236}">
                  <a16:creationId xmlns:a16="http://schemas.microsoft.com/office/drawing/2014/main" id="{591DBF7E-B79A-3F76-4988-A46C33B56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3459" y="3641335"/>
              <a:ext cx="210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 Box 630">
              <a:extLst>
                <a:ext uri="{FF2B5EF4-FFF2-40B4-BE49-F238E27FC236}">
                  <a16:creationId xmlns:a16="http://schemas.microsoft.com/office/drawing/2014/main" id="{F40C3D2E-376B-56F6-FB87-F1F150BF4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5987229" y="3207864"/>
              <a:ext cx="3683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044F91C-66FC-8A70-E309-5560BD254081}"/>
                </a:ext>
              </a:extLst>
            </p:cNvPr>
            <p:cNvCxnSpPr/>
            <p:nvPr/>
          </p:nvCxnSpPr>
          <p:spPr>
            <a:xfrm>
              <a:off x="6164333" y="3537282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D67373A7-9208-CF48-DB38-DDD62776F9A7}"/>
              </a:ext>
            </a:extLst>
          </p:cNvPr>
          <p:cNvSpPr/>
          <p:nvPr/>
        </p:nvSpPr>
        <p:spPr>
          <a:xfrm>
            <a:off x="5151512" y="3198273"/>
            <a:ext cx="182880" cy="182880"/>
          </a:xfrm>
          <a:prstGeom prst="ellipse">
            <a:avLst/>
          </a:prstGeom>
          <a:solidFill>
            <a:srgbClr val="FF0000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AD7F9B-47AC-4BF9-62C7-FB5E9F910473}"/>
              </a:ext>
            </a:extLst>
          </p:cNvPr>
          <p:cNvSpPr/>
          <p:nvPr/>
        </p:nvSpPr>
        <p:spPr>
          <a:xfrm>
            <a:off x="4544786" y="4010499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-∞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2001B4-A479-6E5D-6669-6C781EE248A5}"/>
              </a:ext>
            </a:extLst>
          </p:cNvPr>
          <p:cNvSpPr/>
          <p:nvPr/>
        </p:nvSpPr>
        <p:spPr>
          <a:xfrm>
            <a:off x="4622151" y="2142327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∞</a:t>
            </a:r>
            <a:endParaRPr lang="en-GB" sz="2400" dirty="0"/>
          </a:p>
        </p:txBody>
      </p:sp>
      <p:sp>
        <p:nvSpPr>
          <p:cNvPr id="22" name="Content Placeholder 13">
            <a:extLst>
              <a:ext uri="{FF2B5EF4-FFF2-40B4-BE49-F238E27FC236}">
                <a16:creationId xmlns:a16="http://schemas.microsoft.com/office/drawing/2014/main" id="{2B267B96-501E-5B70-7563-8243DE0C4C9F}"/>
              </a:ext>
            </a:extLst>
          </p:cNvPr>
          <p:cNvSpPr txBox="1">
            <a:spLocks/>
          </p:cNvSpPr>
          <p:nvPr/>
        </p:nvSpPr>
        <p:spPr>
          <a:xfrm>
            <a:off x="1558237" y="2344698"/>
            <a:ext cx="184834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Graphically</a:t>
            </a:r>
          </a:p>
        </p:txBody>
      </p:sp>
    </p:spTree>
    <p:extLst>
      <p:ext uri="{BB962C8B-B14F-4D97-AF65-F5344CB8AC3E}">
        <p14:creationId xmlns:p14="http://schemas.microsoft.com/office/powerpoint/2010/main" val="140375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/>
      <p:bldP spid="14" grpId="0" build="p"/>
      <p:bldP spid="13" grpId="0"/>
      <p:bldP spid="19" grpId="0" animBg="1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790595" y="1968838"/>
            <a:ext cx="4864970" cy="4375496"/>
            <a:chOff x="263" y="645"/>
            <a:chExt cx="4085" cy="3674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263" y="645"/>
              <a:ext cx="4085" cy="3674"/>
              <a:chOff x="263" y="645"/>
              <a:chExt cx="4085" cy="3674"/>
            </a:xfrm>
          </p:grpSpPr>
          <p:grpSp>
            <p:nvGrpSpPr>
              <p:cNvPr id="11" name="Group 47"/>
              <p:cNvGrpSpPr>
                <a:grpSpLocks/>
              </p:cNvGrpSpPr>
              <p:nvPr/>
            </p:nvGrpSpPr>
            <p:grpSpPr bwMode="auto">
              <a:xfrm>
                <a:off x="336" y="645"/>
                <a:ext cx="4012" cy="3674"/>
                <a:chOff x="336" y="645"/>
                <a:chExt cx="4012" cy="3674"/>
              </a:xfrm>
            </p:grpSpPr>
            <p:grpSp>
              <p:nvGrpSpPr>
                <p:cNvPr id="13" name="Group 48"/>
                <p:cNvGrpSpPr>
                  <a:grpSpLocks/>
                </p:cNvGrpSpPr>
                <p:nvPr/>
              </p:nvGrpSpPr>
              <p:grpSpPr bwMode="auto">
                <a:xfrm>
                  <a:off x="336" y="645"/>
                  <a:ext cx="4012" cy="3674"/>
                  <a:chOff x="336" y="645"/>
                  <a:chExt cx="4012" cy="3674"/>
                </a:xfrm>
              </p:grpSpPr>
              <p:grpSp>
                <p:nvGrpSpPr>
                  <p:cNvPr id="23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336" y="645"/>
                    <a:ext cx="3784" cy="3674"/>
                    <a:chOff x="1233" y="2460"/>
                    <a:chExt cx="9462" cy="9186"/>
                  </a:xfrm>
                </p:grpSpPr>
                <p:sp>
                  <p:nvSpPr>
                    <p:cNvPr id="25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32" y="2460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350" i="1" dirty="0"/>
                        <a:t>y</a:t>
                      </a:r>
                    </a:p>
                  </p:txBody>
                </p:sp>
                <p:grpSp>
                  <p:nvGrpSpPr>
                    <p:cNvPr id="26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30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72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73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74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75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1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68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9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70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71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2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64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5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6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7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3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60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1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2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63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4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56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7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8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9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5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52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3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4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5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6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48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9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0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51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7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44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5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6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7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grpSp>
                    <p:nvGrpSpPr>
                      <p:cNvPr id="38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40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1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2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  <p:sp>
                      <p:nvSpPr>
                        <p:cNvPr id="43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350"/>
                        </a:p>
                      </p:txBody>
                    </p:sp>
                  </p:grpSp>
                  <p:sp>
                    <p:nvSpPr>
                      <p:cNvPr id="39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350"/>
                      </a:p>
                    </p:txBody>
                  </p:sp>
                </p:grpSp>
                <p:sp>
                  <p:nvSpPr>
                    <p:cNvPr id="27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350"/>
                    </a:p>
                  </p:txBody>
                </p:sp>
                <p:sp>
                  <p:nvSpPr>
                    <p:cNvPr id="28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350"/>
                    </a:p>
                  </p:txBody>
                </p:sp>
                <p:sp>
                  <p:nvSpPr>
                    <p:cNvPr id="29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783" y="7786"/>
                      <a:ext cx="912" cy="102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200" i="1" dirty="0"/>
                        <a:t>x</a:t>
                      </a:r>
                    </a:p>
                  </p:txBody>
                </p:sp>
              </p:grpSp>
              <p:sp>
                <p:nvSpPr>
                  <p:cNvPr id="24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 dirty="0">
                        <a:solidFill>
                          <a:schemeClr val="tx2"/>
                        </a:solidFill>
                        <a:latin typeface="Arial" charset="0"/>
                      </a:rPr>
                      <a:t>         1         2         3    </a:t>
                    </a:r>
                  </a:p>
                </p:txBody>
              </p:sp>
            </p:grpSp>
            <p:grpSp>
              <p:nvGrpSpPr>
                <p:cNvPr id="14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41"/>
                  <a:chOff x="1996" y="801"/>
                  <a:chExt cx="382" cy="1841"/>
                </a:xfrm>
              </p:grpSpPr>
              <p:sp>
                <p:nvSpPr>
                  <p:cNvPr id="15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6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7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18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  <p:sp>
                <p:nvSpPr>
                  <p:cNvPr id="19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5</a:t>
                    </a:r>
                  </a:p>
                </p:txBody>
              </p:sp>
              <p:sp>
                <p:nvSpPr>
                  <p:cNvPr id="20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6</a:t>
                    </a:r>
                  </a:p>
                </p:txBody>
              </p:sp>
              <p:sp>
                <p:nvSpPr>
                  <p:cNvPr id="21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7</a:t>
                    </a:r>
                  </a:p>
                </p:txBody>
              </p:sp>
              <p:sp>
                <p:nvSpPr>
                  <p:cNvPr id="22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350" b="1">
                        <a:solidFill>
                          <a:schemeClr val="tx2"/>
                        </a:solidFill>
                        <a:latin typeface="Arial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2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dirty="0">
                    <a:solidFill>
                      <a:schemeClr val="tx2"/>
                    </a:solidFill>
                    <a:latin typeface="Arial" charset="0"/>
                  </a:rPr>
                  <a:t>    </a:t>
                </a:r>
                <a:r>
                  <a:rPr lang="en-GB" sz="1350" b="1" baseline="30000" dirty="0">
                    <a:solidFill>
                      <a:schemeClr val="tx2"/>
                    </a:solidFill>
                    <a:latin typeface="Arial" charset="0"/>
                  </a:rPr>
                  <a:t> </a:t>
                </a:r>
                <a:r>
                  <a:rPr lang="en-GB" sz="1350" b="1" dirty="0">
                    <a:solidFill>
                      <a:schemeClr val="tx2"/>
                    </a:solidFill>
                    <a:latin typeface="Arial" charset="0"/>
                  </a:rPr>
                  <a:t>      </a:t>
                </a:r>
                <a:r>
                  <a:rPr lang="en-GB" sz="135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350" b="1" dirty="0">
                    <a:solidFill>
                      <a:schemeClr val="tx2"/>
                    </a:solidFill>
                    <a:latin typeface="Arial" charset="0"/>
                  </a:rPr>
                  <a:t>3        </a:t>
                </a:r>
                <a:r>
                  <a:rPr lang="en-GB" sz="135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350" b="1" dirty="0">
                    <a:solidFill>
                      <a:schemeClr val="tx2"/>
                    </a:solidFill>
                    <a:latin typeface="Arial" charset="0"/>
                  </a:rPr>
                  <a:t>2        </a:t>
                </a:r>
                <a:r>
                  <a:rPr lang="en-GB" sz="1350" b="1" baseline="30000" dirty="0">
                    <a:solidFill>
                      <a:schemeClr val="tx2"/>
                    </a:solidFill>
                    <a:latin typeface="Arial" charset="0"/>
                  </a:rPr>
                  <a:t>–</a:t>
                </a:r>
                <a:r>
                  <a:rPr lang="en-GB" sz="1350" b="1" dirty="0">
                    <a:solidFill>
                      <a:schemeClr val="tx2"/>
                    </a:solidFill>
                    <a:latin typeface="Arial" charset="0"/>
                  </a:rPr>
                  <a:t>1   </a:t>
                </a:r>
              </a:p>
            </p:txBody>
          </p:sp>
        </p:grpSp>
        <p:grpSp>
          <p:nvGrpSpPr>
            <p:cNvPr id="4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90"/>
              <a:chOff x="1924" y="2843"/>
              <a:chExt cx="542" cy="1390"/>
            </a:xfrm>
          </p:grpSpPr>
          <p:sp>
            <p:nvSpPr>
              <p:cNvPr id="5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350" b="1">
                    <a:solidFill>
                      <a:schemeClr val="tx2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6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350" b="1">
                    <a:solidFill>
                      <a:schemeClr val="tx2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7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350" b="1">
                    <a:solidFill>
                      <a:schemeClr val="tx2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8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350" b="1">
                    <a:solidFill>
                      <a:schemeClr val="tx2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9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350" b="1">
                    <a:solidFill>
                      <a:schemeClr val="tx2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0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35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350" b="1">
                    <a:solidFill>
                      <a:schemeClr val="tx2"/>
                    </a:solidFill>
                    <a:latin typeface="Arial" charset="0"/>
                  </a:rPr>
                  <a:t>6</a:t>
                </a:r>
              </a:p>
            </p:txBody>
          </p:sp>
        </p:grpSp>
      </p:grpSp>
      <p:cxnSp>
        <p:nvCxnSpPr>
          <p:cNvPr id="77" name="76 Conector recto"/>
          <p:cNvCxnSpPr/>
          <p:nvPr/>
        </p:nvCxnSpPr>
        <p:spPr>
          <a:xfrm flipV="1">
            <a:off x="1979037" y="2023564"/>
            <a:ext cx="2160803" cy="216080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61"/>
          <p:cNvSpPr>
            <a:spLocks noChangeArrowheads="1"/>
          </p:cNvSpPr>
          <p:nvPr/>
        </p:nvSpPr>
        <p:spPr bwMode="auto">
          <a:xfrm>
            <a:off x="586943" y="669002"/>
            <a:ext cx="79701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1350529" algn="l"/>
                <a:tab pos="1891217" algn="l"/>
              </a:tabLst>
            </a:pPr>
            <a:r>
              <a:rPr lang="en-US" sz="2400" dirty="0">
                <a:latin typeface="+mn-lt"/>
              </a:rPr>
              <a:t>If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2</a:t>
            </a:r>
            <a:r>
              <a:rPr lang="en-US" sz="2400" i="1" dirty="0"/>
              <a:t>x</a:t>
            </a:r>
            <a:r>
              <a:rPr lang="en-US" sz="2400" dirty="0"/>
              <a:t> + 5 </a:t>
            </a:r>
            <a:r>
              <a:rPr lang="en-US" sz="2400" dirty="0">
                <a:latin typeface="+mn-lt"/>
              </a:rPr>
              <a:t>has a </a:t>
            </a:r>
            <a:r>
              <a:rPr lang="en-US" sz="2400" b="1" dirty="0">
                <a:solidFill>
                  <a:srgbClr val="FF0000"/>
                </a:solidFill>
                <a:latin typeface="+mn-lt"/>
              </a:rPr>
              <a:t>domain</a:t>
            </a:r>
            <a:r>
              <a:rPr lang="en-US" sz="2400" dirty="0">
                <a:latin typeface="+mn-lt"/>
              </a:rPr>
              <a:t> of </a:t>
            </a:r>
            <a:r>
              <a:rPr lang="en-US" sz="2400" dirty="0">
                <a:cs typeface="Times New Roman" panose="02020603050405020304" pitchFamily="18" charset="0"/>
              </a:rPr>
              <a:t>–</a:t>
            </a:r>
            <a:r>
              <a:rPr lang="en-US" sz="2400" dirty="0"/>
              <a:t>2 </a:t>
            </a:r>
            <a:r>
              <a:rPr lang="en-US" sz="2400" dirty="0">
                <a:sym typeface="Symbol"/>
              </a:rPr>
              <a:t> 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 2 </a:t>
            </a:r>
            <a:r>
              <a:rPr lang="en-US" sz="2400" dirty="0">
                <a:latin typeface="+mn-lt"/>
                <a:sym typeface="Symbol"/>
              </a:rPr>
              <a:t>find the </a:t>
            </a:r>
            <a:r>
              <a:rPr lang="en-US" sz="2400" dirty="0">
                <a:solidFill>
                  <a:srgbClr val="0000CC"/>
                </a:solidFill>
                <a:latin typeface="+mn-lt"/>
                <a:sym typeface="Symbol"/>
              </a:rPr>
              <a:t>range</a:t>
            </a:r>
            <a:r>
              <a:rPr lang="en-US" sz="2400" dirty="0">
                <a:latin typeface="+mn-lt"/>
                <a:sym typeface="Symbol"/>
              </a:rPr>
              <a:t> of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2" name="81 Conector recto"/>
          <p:cNvCxnSpPr/>
          <p:nvPr/>
        </p:nvCxnSpPr>
        <p:spPr>
          <a:xfrm>
            <a:off x="4139839" y="2023564"/>
            <a:ext cx="1620602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2033057" y="4184367"/>
            <a:ext cx="3727385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5760441" y="2077584"/>
            <a:ext cx="0" cy="2052763"/>
          </a:xfrm>
          <a:prstGeom prst="straightConnector1">
            <a:avLst/>
          </a:prstGeom>
          <a:ln w="25400">
            <a:solidFill>
              <a:srgbClr val="0000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CuadroTexto"/>
          <p:cNvSpPr txBox="1"/>
          <p:nvPr/>
        </p:nvSpPr>
        <p:spPr>
          <a:xfrm>
            <a:off x="5922501" y="2833865"/>
            <a:ext cx="2246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CC"/>
                </a:solidFill>
                <a:latin typeface="+mn-lt"/>
              </a:rPr>
              <a:t>Range</a:t>
            </a:r>
            <a:r>
              <a:rPr lang="en-GB" sz="2400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0000CC"/>
                </a:solidFill>
              </a:rPr>
              <a:t>1 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 </a:t>
            </a:r>
            <a:r>
              <a:rPr lang="en-US" sz="2400" i="1" dirty="0">
                <a:solidFill>
                  <a:srgbClr val="0000CC"/>
                </a:solidFill>
                <a:sym typeface="Symbol"/>
              </a:rPr>
              <a:t>y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 9 </a:t>
            </a:r>
            <a:endParaRPr lang="en-GB" sz="2400" dirty="0">
              <a:solidFill>
                <a:srgbClr val="0000CC"/>
              </a:solidFill>
            </a:endParaRPr>
          </a:p>
        </p:txBody>
      </p:sp>
      <p:cxnSp>
        <p:nvCxnSpPr>
          <p:cNvPr id="89" name="88 Conector recto"/>
          <p:cNvCxnSpPr/>
          <p:nvPr/>
        </p:nvCxnSpPr>
        <p:spPr>
          <a:xfrm flipV="1">
            <a:off x="1956678" y="1699444"/>
            <a:ext cx="0" cy="248492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 flipV="1">
            <a:off x="4118732" y="1718790"/>
            <a:ext cx="0" cy="248492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>
            <a:off x="1979037" y="1861504"/>
            <a:ext cx="2160803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Rectángulo"/>
          <p:cNvSpPr/>
          <p:nvPr/>
        </p:nvSpPr>
        <p:spPr>
          <a:xfrm>
            <a:off x="1844765" y="1295400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n-lt"/>
              </a:rPr>
              <a:t>domain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sz="24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 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x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 2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8" name="Rectangle 2"/>
          <p:cNvSpPr txBox="1">
            <a:spLocks noChangeArrowheads="1"/>
          </p:cNvSpPr>
          <p:nvPr/>
        </p:nvSpPr>
        <p:spPr>
          <a:xfrm>
            <a:off x="327320" y="179432"/>
            <a:ext cx="7485883" cy="421591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domain and range of a function</a:t>
            </a:r>
          </a:p>
        </p:txBody>
      </p:sp>
      <p:sp>
        <p:nvSpPr>
          <p:cNvPr id="76" name="Oval 75"/>
          <p:cNvSpPr/>
          <p:nvPr/>
        </p:nvSpPr>
        <p:spPr>
          <a:xfrm>
            <a:off x="1930129" y="4175634"/>
            <a:ext cx="54020" cy="540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94" name="Oval 93"/>
          <p:cNvSpPr/>
          <p:nvPr/>
        </p:nvSpPr>
        <p:spPr>
          <a:xfrm>
            <a:off x="4091088" y="2018262"/>
            <a:ext cx="54020" cy="540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01563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7" grpId="0"/>
      <p:bldP spid="93" grpId="0"/>
      <p:bldP spid="76" grpId="0" animBg="1"/>
      <p:bldP spid="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49294" y="168162"/>
            <a:ext cx="7315200" cy="518745"/>
          </a:xfrm>
        </p:spPr>
        <p:txBody>
          <a:bodyPr>
            <a:noAutofit/>
          </a:bodyPr>
          <a:lstStyle/>
          <a:p>
            <a:r>
              <a:rPr lang="en-US" sz="3200" dirty="0"/>
              <a:t>Interval Notation</a:t>
            </a:r>
          </a:p>
        </p:txBody>
      </p:sp>
      <p:sp>
        <p:nvSpPr>
          <p:cNvPr id="13" name="Content Placeholder 13"/>
          <p:cNvSpPr txBox="1">
            <a:spLocks/>
          </p:cNvSpPr>
          <p:nvPr/>
        </p:nvSpPr>
        <p:spPr>
          <a:xfrm>
            <a:off x="543040" y="1701798"/>
            <a:ext cx="8628174" cy="500282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Write your answer using interval notation and set notation</a:t>
            </a:r>
          </a:p>
        </p:txBody>
      </p:sp>
      <p:sp>
        <p:nvSpPr>
          <p:cNvPr id="14" name="Content Placeholder 13"/>
          <p:cNvSpPr txBox="1">
            <a:spLocks/>
          </p:cNvSpPr>
          <p:nvPr/>
        </p:nvSpPr>
        <p:spPr>
          <a:xfrm>
            <a:off x="219680" y="658046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Example:</a:t>
            </a: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566910" y="1151296"/>
            <a:ext cx="7315200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Find the domain and the range of these functions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72" y="2671306"/>
            <a:ext cx="2494119" cy="247653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1262573" y="3202178"/>
            <a:ext cx="1026381" cy="1127154"/>
          </a:xfrm>
          <a:prstGeom prst="line">
            <a:avLst/>
          </a:prstGeom>
          <a:ln w="1905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277954" y="3173869"/>
            <a:ext cx="54020" cy="5402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9" name="Oval 18"/>
          <p:cNvSpPr/>
          <p:nvPr/>
        </p:nvSpPr>
        <p:spPr>
          <a:xfrm>
            <a:off x="1235562" y="4314051"/>
            <a:ext cx="54020" cy="5402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C0099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417485" y="5079432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776392" y="5767976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22" name="Content Placeholder 13"/>
          <p:cNvSpPr txBox="1">
            <a:spLocks/>
          </p:cNvSpPr>
          <p:nvPr/>
        </p:nvSpPr>
        <p:spPr>
          <a:xfrm>
            <a:off x="1641557" y="5371310"/>
            <a:ext cx="197933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&lt;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ontent Placeholder 13"/>
          <p:cNvSpPr txBox="1">
            <a:spLocks/>
          </p:cNvSpPr>
          <p:nvPr/>
        </p:nvSpPr>
        <p:spPr>
          <a:xfrm>
            <a:off x="1802773" y="5800253"/>
            <a:ext cx="1462005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 6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91038" y="2630270"/>
            <a:ext cx="2494119" cy="2476534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6458360" y="2699084"/>
            <a:ext cx="1130373" cy="1121426"/>
          </a:xfrm>
          <a:custGeom>
            <a:avLst/>
            <a:gdLst>
              <a:gd name="connsiteX0" fmla="*/ 0 w 1506772"/>
              <a:gd name="connsiteY0" fmla="*/ 0 h 1494845"/>
              <a:gd name="connsiteX1" fmla="*/ 19878 w 1506772"/>
              <a:gd name="connsiteY1" fmla="*/ 918375 h 1494845"/>
              <a:gd name="connsiteX2" fmla="*/ 51684 w 1506772"/>
              <a:gd name="connsiteY2" fmla="*/ 1224501 h 1494845"/>
              <a:gd name="connsiteX3" fmla="*/ 119270 w 1506772"/>
              <a:gd name="connsiteY3" fmla="*/ 1379551 h 1494845"/>
              <a:gd name="connsiteX4" fmla="*/ 274320 w 1506772"/>
              <a:gd name="connsiteY4" fmla="*/ 1447137 h 1494845"/>
              <a:gd name="connsiteX5" fmla="*/ 576470 w 1506772"/>
              <a:gd name="connsiteY5" fmla="*/ 1486894 h 1494845"/>
              <a:gd name="connsiteX6" fmla="*/ 1506772 w 1506772"/>
              <a:gd name="connsiteY6" fmla="*/ 1494845 h 1494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06772" h="1494845">
                <a:moveTo>
                  <a:pt x="0" y="0"/>
                </a:moveTo>
                <a:cubicBezTo>
                  <a:pt x="5632" y="357145"/>
                  <a:pt x="11264" y="714291"/>
                  <a:pt x="19878" y="918375"/>
                </a:cubicBezTo>
                <a:cubicBezTo>
                  <a:pt x="28492" y="1122459"/>
                  <a:pt x="35119" y="1147638"/>
                  <a:pt x="51684" y="1224501"/>
                </a:cubicBezTo>
                <a:cubicBezTo>
                  <a:pt x="68249" y="1301364"/>
                  <a:pt x="82164" y="1342445"/>
                  <a:pt x="119270" y="1379551"/>
                </a:cubicBezTo>
                <a:cubicBezTo>
                  <a:pt x="156376" y="1416657"/>
                  <a:pt x="198120" y="1429247"/>
                  <a:pt x="274320" y="1447137"/>
                </a:cubicBezTo>
                <a:cubicBezTo>
                  <a:pt x="350520" y="1465027"/>
                  <a:pt x="371061" y="1478943"/>
                  <a:pt x="576470" y="1486894"/>
                </a:cubicBezTo>
                <a:cubicBezTo>
                  <a:pt x="781879" y="1494845"/>
                  <a:pt x="1144325" y="1494845"/>
                  <a:pt x="1506772" y="1494845"/>
                </a:cubicBezTo>
              </a:path>
            </a:pathLst>
          </a:custGeom>
          <a:noFill/>
          <a:ln w="22225">
            <a:solidFill>
              <a:srgbClr val="CC0099"/>
            </a:solidFill>
            <a:headEnd type="stealth" w="lg" len="lg"/>
            <a:tailEnd type="stealth" w="lg" len="lg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5" name="Content Placeholder 13"/>
          <p:cNvSpPr txBox="1">
            <a:spLocks/>
          </p:cNvSpPr>
          <p:nvPr/>
        </p:nvSpPr>
        <p:spPr>
          <a:xfrm>
            <a:off x="4950379" y="5006408"/>
            <a:ext cx="1465949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Domain:</a:t>
            </a:r>
          </a:p>
        </p:txBody>
      </p:sp>
      <p:sp>
        <p:nvSpPr>
          <p:cNvPr id="26" name="Content Placeholder 13"/>
          <p:cNvSpPr txBox="1">
            <a:spLocks/>
          </p:cNvSpPr>
          <p:nvPr/>
        </p:nvSpPr>
        <p:spPr>
          <a:xfrm>
            <a:off x="4942496" y="5716774"/>
            <a:ext cx="1157722" cy="43216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1" dirty="0"/>
              <a:t>Range:</a:t>
            </a:r>
          </a:p>
        </p:txBody>
      </p:sp>
      <p:sp>
        <p:nvSpPr>
          <p:cNvPr id="27" name="Content Placeholder 13"/>
          <p:cNvSpPr txBox="1">
            <a:spLocks/>
          </p:cNvSpPr>
          <p:nvPr/>
        </p:nvSpPr>
        <p:spPr>
          <a:xfrm>
            <a:off x="6230961" y="5017197"/>
            <a:ext cx="962281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 0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ontent Placeholder 13"/>
          <p:cNvSpPr txBox="1">
            <a:spLocks/>
          </p:cNvSpPr>
          <p:nvPr/>
        </p:nvSpPr>
        <p:spPr>
          <a:xfrm>
            <a:off x="5968877" y="5749050"/>
            <a:ext cx="867943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 0</a:t>
            </a:r>
            <a:endParaRPr lang="en-US" sz="2401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ontent Placeholder 13"/>
          <p:cNvSpPr txBox="1">
            <a:spLocks/>
          </p:cNvSpPr>
          <p:nvPr/>
        </p:nvSpPr>
        <p:spPr>
          <a:xfrm>
            <a:off x="1702800" y="5085582"/>
            <a:ext cx="1561978" cy="394524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x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 4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13"/>
          <p:cNvSpPr txBox="1">
            <a:spLocks/>
          </p:cNvSpPr>
          <p:nvPr/>
        </p:nvSpPr>
        <p:spPr>
          <a:xfrm>
            <a:off x="1617007" y="6143219"/>
            <a:ext cx="2003888" cy="486181"/>
          </a:xfrm>
          <a:prstGeom prst="rect">
            <a:avLst/>
          </a:prstGeom>
        </p:spPr>
        <p:txBody>
          <a:bodyPr vert="horz" lIns="68598" tIns="34299" rIns="68598" bIns="34299" rtlCol="0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&lt;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ontent Placeholder 13"/>
          <p:cNvSpPr txBox="1">
            <a:spLocks/>
          </p:cNvSpPr>
          <p:nvPr/>
        </p:nvSpPr>
        <p:spPr>
          <a:xfrm>
            <a:off x="6156658" y="5299879"/>
            <a:ext cx="1286051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Content Placeholder 13"/>
          <p:cNvSpPr txBox="1">
            <a:spLocks/>
          </p:cNvSpPr>
          <p:nvPr/>
        </p:nvSpPr>
        <p:spPr>
          <a:xfrm>
            <a:off x="5892172" y="6118843"/>
            <a:ext cx="1351675" cy="508483"/>
          </a:xfrm>
          <a:prstGeom prst="rect">
            <a:avLst/>
          </a:prstGeom>
          <a:ln>
            <a:noFill/>
          </a:ln>
        </p:spPr>
        <p:txBody>
          <a:bodyPr vert="horz" lIns="68598" tIns="34299" rIns="68598" bIns="34299" rtlCol="0" anchor="ctr">
            <a:noAutofit/>
          </a:bodyPr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039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5214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53896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5648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59152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60904" indent="-2468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5"/>
              </a:buClr>
              <a:buFont typeface="Wingdings" panose="05000000000000000000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91 Conector recto de flecha">
            <a:extLst>
              <a:ext uri="{FF2B5EF4-FFF2-40B4-BE49-F238E27FC236}">
                <a16:creationId xmlns:a16="http://schemas.microsoft.com/office/drawing/2014/main" id="{68E073A8-48AA-6892-8756-F88E85B1576E}"/>
              </a:ext>
            </a:extLst>
          </p:cNvPr>
          <p:cNvCxnSpPr/>
          <p:nvPr/>
        </p:nvCxnSpPr>
        <p:spPr>
          <a:xfrm>
            <a:off x="1262573" y="2512713"/>
            <a:ext cx="1033272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92 Rectángulo">
            <a:extLst>
              <a:ext uri="{FF2B5EF4-FFF2-40B4-BE49-F238E27FC236}">
                <a16:creationId xmlns:a16="http://schemas.microsoft.com/office/drawing/2014/main" id="{F2D6DE52-2CA2-D3D7-010E-1A96BBE258B3}"/>
              </a:ext>
            </a:extLst>
          </p:cNvPr>
          <p:cNvSpPr/>
          <p:nvPr/>
        </p:nvSpPr>
        <p:spPr>
          <a:xfrm>
            <a:off x="228600" y="2101242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domain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35" name="88 Conector recto">
            <a:extLst>
              <a:ext uri="{FF2B5EF4-FFF2-40B4-BE49-F238E27FC236}">
                <a16:creationId xmlns:a16="http://schemas.microsoft.com/office/drawing/2014/main" id="{376F5C6A-570A-2ACD-9A2E-8A33621A4D39}"/>
              </a:ext>
            </a:extLst>
          </p:cNvPr>
          <p:cNvCxnSpPr/>
          <p:nvPr/>
        </p:nvCxnSpPr>
        <p:spPr>
          <a:xfrm flipV="1">
            <a:off x="1262573" y="2512713"/>
            <a:ext cx="0" cy="18288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89 Conector recto">
            <a:extLst>
              <a:ext uri="{FF2B5EF4-FFF2-40B4-BE49-F238E27FC236}">
                <a16:creationId xmlns:a16="http://schemas.microsoft.com/office/drawing/2014/main" id="{D81D9EA6-D03A-DFD9-8139-8696DDD797F5}"/>
              </a:ext>
            </a:extLst>
          </p:cNvPr>
          <p:cNvCxnSpPr/>
          <p:nvPr/>
        </p:nvCxnSpPr>
        <p:spPr>
          <a:xfrm flipV="1">
            <a:off x="2299344" y="2512713"/>
            <a:ext cx="0" cy="64008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81 Conector recto">
            <a:extLst>
              <a:ext uri="{FF2B5EF4-FFF2-40B4-BE49-F238E27FC236}">
                <a16:creationId xmlns:a16="http://schemas.microsoft.com/office/drawing/2014/main" id="{5F3CC777-2A5D-9367-8843-D67CEEA830DC}"/>
              </a:ext>
            </a:extLst>
          </p:cNvPr>
          <p:cNvCxnSpPr/>
          <p:nvPr/>
        </p:nvCxnSpPr>
        <p:spPr>
          <a:xfrm>
            <a:off x="2326202" y="3193262"/>
            <a:ext cx="91440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83 Conector recto">
            <a:extLst>
              <a:ext uri="{FF2B5EF4-FFF2-40B4-BE49-F238E27FC236}">
                <a16:creationId xmlns:a16="http://schemas.microsoft.com/office/drawing/2014/main" id="{2D661ECB-FEDA-9795-0C72-8A407D21EE54}"/>
              </a:ext>
            </a:extLst>
          </p:cNvPr>
          <p:cNvCxnSpPr/>
          <p:nvPr/>
        </p:nvCxnSpPr>
        <p:spPr>
          <a:xfrm>
            <a:off x="1283606" y="4339703"/>
            <a:ext cx="192024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85 Conector recto de flecha">
            <a:extLst>
              <a:ext uri="{FF2B5EF4-FFF2-40B4-BE49-F238E27FC236}">
                <a16:creationId xmlns:a16="http://schemas.microsoft.com/office/drawing/2014/main" id="{ADECC6EE-97BA-CFEA-AB2C-8FB47A543A18}"/>
              </a:ext>
            </a:extLst>
          </p:cNvPr>
          <p:cNvCxnSpPr/>
          <p:nvPr/>
        </p:nvCxnSpPr>
        <p:spPr>
          <a:xfrm>
            <a:off x="3174480" y="3193262"/>
            <a:ext cx="0" cy="1143000"/>
          </a:xfrm>
          <a:prstGeom prst="straightConnector1">
            <a:avLst/>
          </a:prstGeom>
          <a:ln w="25400">
            <a:solidFill>
              <a:srgbClr val="0000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86 CuadroTexto">
            <a:extLst>
              <a:ext uri="{FF2B5EF4-FFF2-40B4-BE49-F238E27FC236}">
                <a16:creationId xmlns:a16="http://schemas.microsoft.com/office/drawing/2014/main" id="{FB7BF456-165B-7885-0EDC-A6D036DE0977}"/>
              </a:ext>
            </a:extLst>
          </p:cNvPr>
          <p:cNvSpPr txBox="1"/>
          <p:nvPr/>
        </p:nvSpPr>
        <p:spPr>
          <a:xfrm>
            <a:off x="3141481" y="359382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CC"/>
                </a:solidFill>
                <a:latin typeface="+mn-lt"/>
              </a:rPr>
              <a:t>Range</a:t>
            </a:r>
            <a:endParaRPr lang="en-GB" sz="2000" dirty="0">
              <a:solidFill>
                <a:srgbClr val="0000CC"/>
              </a:solidFill>
            </a:endParaRPr>
          </a:p>
        </p:txBody>
      </p:sp>
      <p:cxnSp>
        <p:nvCxnSpPr>
          <p:cNvPr id="41" name="91 Conector recto de flecha">
            <a:extLst>
              <a:ext uri="{FF2B5EF4-FFF2-40B4-BE49-F238E27FC236}">
                <a16:creationId xmlns:a16="http://schemas.microsoft.com/office/drawing/2014/main" id="{3BC55E78-2787-6445-2B20-37FFCC62827B}"/>
              </a:ext>
            </a:extLst>
          </p:cNvPr>
          <p:cNvCxnSpPr/>
          <p:nvPr/>
        </p:nvCxnSpPr>
        <p:spPr>
          <a:xfrm>
            <a:off x="6438868" y="2490745"/>
            <a:ext cx="1033272" cy="0"/>
          </a:xfrm>
          <a:prstGeom prst="straightConnector1">
            <a:avLst/>
          </a:prstGeom>
          <a:ln w="19050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92 Rectángulo">
            <a:extLst>
              <a:ext uri="{FF2B5EF4-FFF2-40B4-BE49-F238E27FC236}">
                <a16:creationId xmlns:a16="http://schemas.microsoft.com/office/drawing/2014/main" id="{AC1234DA-4C6D-A544-3D02-68684B26FF63}"/>
              </a:ext>
            </a:extLst>
          </p:cNvPr>
          <p:cNvSpPr/>
          <p:nvPr/>
        </p:nvSpPr>
        <p:spPr>
          <a:xfrm>
            <a:off x="5404895" y="2079274"/>
            <a:ext cx="10182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+mn-lt"/>
              </a:rPr>
              <a:t>domain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43" name="88 Conector recto">
            <a:extLst>
              <a:ext uri="{FF2B5EF4-FFF2-40B4-BE49-F238E27FC236}">
                <a16:creationId xmlns:a16="http://schemas.microsoft.com/office/drawing/2014/main" id="{8935D244-811B-9B54-A23D-E1C108AB0EA1}"/>
              </a:ext>
            </a:extLst>
          </p:cNvPr>
          <p:cNvCxnSpPr/>
          <p:nvPr/>
        </p:nvCxnSpPr>
        <p:spPr>
          <a:xfrm flipV="1">
            <a:off x="6438868" y="2490745"/>
            <a:ext cx="0" cy="182880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83 Conector recto">
            <a:extLst>
              <a:ext uri="{FF2B5EF4-FFF2-40B4-BE49-F238E27FC236}">
                <a16:creationId xmlns:a16="http://schemas.microsoft.com/office/drawing/2014/main" id="{0C4B51EC-291F-3B96-A093-6F927C1410A7}"/>
              </a:ext>
            </a:extLst>
          </p:cNvPr>
          <p:cNvCxnSpPr/>
          <p:nvPr/>
        </p:nvCxnSpPr>
        <p:spPr>
          <a:xfrm>
            <a:off x="5815152" y="3825904"/>
            <a:ext cx="1920240" cy="0"/>
          </a:xfrm>
          <a:prstGeom prst="line">
            <a:avLst/>
          </a:prstGeom>
          <a:ln w="19050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85 Conector recto de flecha">
            <a:extLst>
              <a:ext uri="{FF2B5EF4-FFF2-40B4-BE49-F238E27FC236}">
                <a16:creationId xmlns:a16="http://schemas.microsoft.com/office/drawing/2014/main" id="{FD74DA89-8395-AF86-0528-A346B4739488}"/>
              </a:ext>
            </a:extLst>
          </p:cNvPr>
          <p:cNvCxnSpPr/>
          <p:nvPr/>
        </p:nvCxnSpPr>
        <p:spPr>
          <a:xfrm>
            <a:off x="7706026" y="2679463"/>
            <a:ext cx="0" cy="1143000"/>
          </a:xfrm>
          <a:prstGeom prst="straightConnector1">
            <a:avLst/>
          </a:prstGeom>
          <a:ln w="25400">
            <a:solidFill>
              <a:srgbClr val="0000CC"/>
            </a:solidFill>
            <a:headEnd type="triangl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86 CuadroTexto">
            <a:extLst>
              <a:ext uri="{FF2B5EF4-FFF2-40B4-BE49-F238E27FC236}">
                <a16:creationId xmlns:a16="http://schemas.microsoft.com/office/drawing/2014/main" id="{09B58C63-361A-D12F-3275-4F47C6D999A5}"/>
              </a:ext>
            </a:extLst>
          </p:cNvPr>
          <p:cNvSpPr txBox="1"/>
          <p:nvPr/>
        </p:nvSpPr>
        <p:spPr>
          <a:xfrm>
            <a:off x="7673027" y="3080026"/>
            <a:ext cx="1013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CC"/>
                </a:solidFill>
                <a:latin typeface="+mn-lt"/>
              </a:rPr>
              <a:t>Range</a:t>
            </a:r>
            <a:endParaRPr lang="en-GB" sz="2000" dirty="0">
              <a:solidFill>
                <a:srgbClr val="0000CC"/>
              </a:solidFill>
            </a:endParaRPr>
          </a:p>
        </p:txBody>
      </p:sp>
      <p:sp>
        <p:nvSpPr>
          <p:cNvPr id="47" name="92 Rectángulo">
            <a:extLst>
              <a:ext uri="{FF2B5EF4-FFF2-40B4-BE49-F238E27FC236}">
                <a16:creationId xmlns:a16="http://schemas.microsoft.com/office/drawing/2014/main" id="{D73F541C-0AAB-94C1-75D9-7A89F132DE94}"/>
              </a:ext>
            </a:extLst>
          </p:cNvPr>
          <p:cNvSpPr/>
          <p:nvPr/>
        </p:nvSpPr>
        <p:spPr>
          <a:xfrm>
            <a:off x="1184191" y="2094426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sz="2000" dirty="0">
                <a:solidFill>
                  <a:srgbClr val="FF0000"/>
                </a:solidFill>
              </a:rPr>
              <a:t>5 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&lt; </a:t>
            </a:r>
            <a:r>
              <a:rPr lang="en-US" sz="2000" i="1" dirty="0">
                <a:solidFill>
                  <a:srgbClr val="FF0000"/>
                </a:solidFill>
                <a:sym typeface="Symbol"/>
              </a:rPr>
              <a:t>x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 &lt; 4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8" name="92 Rectángulo">
            <a:extLst>
              <a:ext uri="{FF2B5EF4-FFF2-40B4-BE49-F238E27FC236}">
                <a16:creationId xmlns:a16="http://schemas.microsoft.com/office/drawing/2014/main" id="{80AF03AF-7E65-13E9-AD7C-14AD260CB4D4}"/>
              </a:ext>
            </a:extLst>
          </p:cNvPr>
          <p:cNvSpPr/>
          <p:nvPr/>
        </p:nvSpPr>
        <p:spPr>
          <a:xfrm>
            <a:off x="6442368" y="2088401"/>
            <a:ext cx="763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sym typeface="Symbol"/>
              </a:rPr>
              <a:t>x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 &gt; 0 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49" name="86 CuadroTexto">
            <a:extLst>
              <a:ext uri="{FF2B5EF4-FFF2-40B4-BE49-F238E27FC236}">
                <a16:creationId xmlns:a16="http://schemas.microsoft.com/office/drawing/2014/main" id="{65BCC946-4D95-358A-8E67-B0544A5A3C7A}"/>
              </a:ext>
            </a:extLst>
          </p:cNvPr>
          <p:cNvSpPr txBox="1"/>
          <p:nvPr/>
        </p:nvSpPr>
        <p:spPr>
          <a:xfrm>
            <a:off x="3962245" y="3591251"/>
            <a:ext cx="1303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CC"/>
                </a:solidFill>
                <a:cs typeface="Times New Roman" panose="02020603050405020304" pitchFamily="18" charset="0"/>
              </a:rPr>
              <a:t>–4</a:t>
            </a:r>
            <a:r>
              <a:rPr lang="en-US" sz="2000" dirty="0">
                <a:solidFill>
                  <a:srgbClr val="0000CC"/>
                </a:solidFill>
              </a:rPr>
              <a:t> 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&lt; </a:t>
            </a:r>
            <a:r>
              <a:rPr lang="en-US" sz="2000" i="1" dirty="0">
                <a:solidFill>
                  <a:srgbClr val="0000CC"/>
                </a:solidFill>
                <a:sym typeface="Symbol"/>
              </a:rPr>
              <a:t>y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 &lt; 6 </a:t>
            </a:r>
            <a:endParaRPr lang="en-GB" sz="2000" dirty="0">
              <a:solidFill>
                <a:srgbClr val="0000CC"/>
              </a:solidFill>
            </a:endParaRPr>
          </a:p>
        </p:txBody>
      </p:sp>
      <p:sp>
        <p:nvSpPr>
          <p:cNvPr id="50" name="86 CuadroTexto">
            <a:extLst>
              <a:ext uri="{FF2B5EF4-FFF2-40B4-BE49-F238E27FC236}">
                <a16:creationId xmlns:a16="http://schemas.microsoft.com/office/drawing/2014/main" id="{3ADF1217-A872-0F41-A538-36466B9A9F80}"/>
              </a:ext>
            </a:extLst>
          </p:cNvPr>
          <p:cNvSpPr txBox="1"/>
          <p:nvPr/>
        </p:nvSpPr>
        <p:spPr>
          <a:xfrm>
            <a:off x="8433452" y="3080677"/>
            <a:ext cx="773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00CC"/>
                </a:solidFill>
                <a:sym typeface="Symbol"/>
              </a:rPr>
              <a:t>y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 &gt; 0 </a:t>
            </a:r>
            <a:endParaRPr lang="en-GB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33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4" grpId="0"/>
      <p:bldP spid="29" grpId="0"/>
      <p:bldP spid="30" grpId="0"/>
      <p:bldP spid="31" grpId="0"/>
      <p:bldP spid="33" grpId="0"/>
      <p:bldP spid="40" grpId="0"/>
      <p:bldP spid="42" grpId="0"/>
      <p:bldP spid="46" grpId="0"/>
      <p:bldP spid="47" grpId="0"/>
      <p:bldP spid="48" grpId="0"/>
      <p:bldP spid="49" grpId="0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793</TotalTime>
  <Words>805</Words>
  <Application>Microsoft Office PowerPoint</Application>
  <PresentationFormat>On-screen Show (4:3)</PresentationFormat>
  <Paragraphs>149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Wingdings</vt:lpstr>
      <vt:lpstr>Wingdings 2</vt:lpstr>
      <vt:lpstr>Theme1</vt:lpstr>
      <vt:lpstr>The domain and range of a relation</vt:lpstr>
      <vt:lpstr>Domain and range</vt:lpstr>
      <vt:lpstr>Interval Notation</vt:lpstr>
      <vt:lpstr>Interval Notation</vt:lpstr>
      <vt:lpstr>Interval Notation</vt:lpstr>
      <vt:lpstr>Interval Notation</vt:lpstr>
      <vt:lpstr>Interval Notation</vt:lpstr>
      <vt:lpstr>PowerPoint Presentation</vt:lpstr>
      <vt:lpstr>Interval Notation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15</cp:revision>
  <dcterms:created xsi:type="dcterms:W3CDTF">2020-03-20T09:48:51Z</dcterms:created>
  <dcterms:modified xsi:type="dcterms:W3CDTF">2022-07-26T23:32:44Z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