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5" r:id="rId3"/>
    <p:sldId id="261" r:id="rId4"/>
    <p:sldId id="265" r:id="rId5"/>
    <p:sldId id="269" r:id="rId6"/>
    <p:sldId id="270" r:id="rId7"/>
    <p:sldId id="262" r:id="rId8"/>
    <p:sldId id="267" r:id="rId9"/>
    <p:sldId id="298" r:id="rId1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49" autoAdjust="0"/>
  </p:normalViewPr>
  <p:slideViewPr>
    <p:cSldViewPr>
      <p:cViewPr varScale="1">
        <p:scale>
          <a:sx n="64" d="100"/>
          <a:sy n="64" d="100"/>
        </p:scale>
        <p:origin x="15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7617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9287A8-7FA9-44BD-852A-8A3BF1C8EA07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61910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38755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65603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9287A8-7FA9-44BD-852A-8A3BF1C8EA07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40434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C6806-A830-4429-800C-5AEAAA705CE6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6183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9287A8-7FA9-44BD-852A-8A3BF1C8EA07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5841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30 March 2022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3/30/2022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30 March 2022</a:t>
            </a:fld>
            <a:endParaRPr lang="en-US" sz="2400" dirty="0"/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86A2FD02-962A-44B7-B558-A20F6BED033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CEE1C43E-E93D-46A6-A9D8-87E2F6328B1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4D2CC200-0398-42FF-A588-33E6C1660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29400" cy="1600200"/>
          </a:xfrm>
        </p:spPr>
        <p:txBody>
          <a:bodyPr/>
          <a:lstStyle/>
          <a:p>
            <a:pPr marL="633413" indent="-633413" algn="l"/>
            <a:r>
              <a:rPr lang="en-US" dirty="0"/>
              <a:t>LO: Know and use the Laws of exponents. </a:t>
            </a:r>
            <a:endParaRPr lang="en-GB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68C07F58-5BA5-463C-909B-D4F16390E4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/>
          <a:lstStyle/>
          <a:p>
            <a:r>
              <a:rPr lang="en-US" dirty="0"/>
              <a:t>Laws of Exponents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4474" y="595458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Laws of exponents -</a:t>
            </a:r>
          </a:p>
        </p:txBody>
      </p:sp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678144" y="885392"/>
            <a:ext cx="81834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numbers written in index form and with the same base we can see an interesting result.</a:t>
            </a:r>
          </a:p>
        </p:txBody>
      </p:sp>
      <p:sp>
        <p:nvSpPr>
          <p:cNvPr id="231450" name="Text Box 26"/>
          <p:cNvSpPr txBox="1">
            <a:spLocks noChangeArrowheads="1"/>
          </p:cNvSpPr>
          <p:nvPr/>
        </p:nvSpPr>
        <p:spPr bwMode="auto">
          <a:xfrm>
            <a:off x="673812" y="1667435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31451" name="Text Box 27"/>
          <p:cNvSpPr txBox="1">
            <a:spLocks noChangeArrowheads="1"/>
          </p:cNvSpPr>
          <p:nvPr/>
        </p:nvSpPr>
        <p:spPr bwMode="auto">
          <a:xfrm>
            <a:off x="1140117" y="2067903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3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31452" name="Text Box 28"/>
          <p:cNvSpPr txBox="1">
            <a:spLocks noChangeArrowheads="1"/>
          </p:cNvSpPr>
          <p:nvPr/>
        </p:nvSpPr>
        <p:spPr bwMode="auto">
          <a:xfrm>
            <a:off x="2387576" y="2080932"/>
            <a:ext cx="37705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(3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3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3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3)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(3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3)</a:t>
            </a:r>
          </a:p>
        </p:txBody>
      </p:sp>
      <p:sp>
        <p:nvSpPr>
          <p:cNvPr id="231453" name="Text Box 29"/>
          <p:cNvSpPr txBox="1">
            <a:spLocks noChangeArrowheads="1"/>
          </p:cNvSpPr>
          <p:nvPr/>
        </p:nvSpPr>
        <p:spPr bwMode="auto">
          <a:xfrm>
            <a:off x="2158253" y="2499473"/>
            <a:ext cx="35702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3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3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3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3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3</a:t>
            </a:r>
          </a:p>
        </p:txBody>
      </p:sp>
      <p:sp>
        <p:nvSpPr>
          <p:cNvPr id="231454" name="Text Box 30"/>
          <p:cNvSpPr txBox="1">
            <a:spLocks noChangeArrowheads="1"/>
          </p:cNvSpPr>
          <p:nvPr/>
        </p:nvSpPr>
        <p:spPr bwMode="auto">
          <a:xfrm>
            <a:off x="2158252" y="2907927"/>
            <a:ext cx="745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</a:p>
        </p:txBody>
      </p:sp>
      <p:sp>
        <p:nvSpPr>
          <p:cNvPr id="231455" name="Text Box 31"/>
          <p:cNvSpPr txBox="1">
            <a:spLocks noChangeArrowheads="1"/>
          </p:cNvSpPr>
          <p:nvPr/>
        </p:nvSpPr>
        <p:spPr bwMode="auto">
          <a:xfrm>
            <a:off x="1215139" y="3217210"/>
            <a:ext cx="13484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31456" name="Text Box 32"/>
          <p:cNvSpPr txBox="1">
            <a:spLocks noChangeArrowheads="1"/>
          </p:cNvSpPr>
          <p:nvPr/>
        </p:nvSpPr>
        <p:spPr bwMode="auto">
          <a:xfrm>
            <a:off x="2547153" y="3217210"/>
            <a:ext cx="46810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</a:p>
        </p:txBody>
      </p:sp>
      <p:sp>
        <p:nvSpPr>
          <p:cNvPr id="231457" name="Text Box 33"/>
          <p:cNvSpPr txBox="1">
            <a:spLocks noChangeArrowheads="1"/>
          </p:cNvSpPr>
          <p:nvPr/>
        </p:nvSpPr>
        <p:spPr bwMode="auto">
          <a:xfrm>
            <a:off x="2212041" y="3622304"/>
            <a:ext cx="44807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58" name="Text Box 34"/>
          <p:cNvSpPr txBox="1">
            <a:spLocks noChangeArrowheads="1"/>
          </p:cNvSpPr>
          <p:nvPr/>
        </p:nvSpPr>
        <p:spPr bwMode="auto">
          <a:xfrm>
            <a:off x="2252382" y="4030758"/>
            <a:ext cx="7120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8</a:t>
            </a:r>
          </a:p>
        </p:txBody>
      </p:sp>
      <p:sp>
        <p:nvSpPr>
          <p:cNvPr id="231464" name="Text Box 40"/>
          <p:cNvSpPr txBox="1">
            <a:spLocks noChangeArrowheads="1"/>
          </p:cNvSpPr>
          <p:nvPr/>
        </p:nvSpPr>
        <p:spPr bwMode="auto">
          <a:xfrm>
            <a:off x="3020127" y="4501402"/>
            <a:ext cx="3576291" cy="47400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do you notice?</a:t>
            </a:r>
          </a:p>
        </p:txBody>
      </p:sp>
      <p:sp>
        <p:nvSpPr>
          <p:cNvPr id="231461" name="Text Box 37"/>
          <p:cNvSpPr txBox="1">
            <a:spLocks noChangeArrowheads="1"/>
          </p:cNvSpPr>
          <p:nvPr/>
        </p:nvSpPr>
        <p:spPr bwMode="auto">
          <a:xfrm>
            <a:off x="1684666" y="5077160"/>
            <a:ext cx="6491146" cy="8236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numbers with the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same base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the indices are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added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</a:p>
        </p:txBody>
      </p:sp>
      <p:sp>
        <p:nvSpPr>
          <p:cNvPr id="231465" name="Text Box 41"/>
          <p:cNvSpPr txBox="1">
            <a:spLocks noChangeArrowheads="1"/>
          </p:cNvSpPr>
          <p:nvPr/>
        </p:nvSpPr>
        <p:spPr bwMode="auto">
          <a:xfrm>
            <a:off x="2860379" y="2907926"/>
            <a:ext cx="12426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(4 + 2)</a:t>
            </a:r>
          </a:p>
        </p:txBody>
      </p:sp>
      <p:sp>
        <p:nvSpPr>
          <p:cNvPr id="231466" name="Text Box 42"/>
          <p:cNvSpPr txBox="1">
            <a:spLocks noChangeArrowheads="1"/>
          </p:cNvSpPr>
          <p:nvPr/>
        </p:nvSpPr>
        <p:spPr bwMode="auto">
          <a:xfrm>
            <a:off x="2886049" y="4030758"/>
            <a:ext cx="12426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(3 + 5)</a:t>
            </a: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3454474" y="6077653"/>
            <a:ext cx="14093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lang="en-GB" altLang="en-US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0" name="Text Box 42"/>
          <p:cNvSpPr txBox="1">
            <a:spLocks noChangeArrowheads="1"/>
          </p:cNvSpPr>
          <p:nvPr/>
        </p:nvSpPr>
        <p:spPr bwMode="auto">
          <a:xfrm>
            <a:off x="4631122" y="6077652"/>
            <a:ext cx="10679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(m + n)</a:t>
            </a:r>
          </a:p>
        </p:txBody>
      </p:sp>
      <p:sp>
        <p:nvSpPr>
          <p:cNvPr id="3" name="Rectangle 2"/>
          <p:cNvSpPr/>
          <p:nvPr/>
        </p:nvSpPr>
        <p:spPr>
          <a:xfrm>
            <a:off x="5234354" y="274637"/>
            <a:ext cx="3108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multiplication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CEDD5585-485C-4F95-BAFF-609BDB02B8E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41A067DA-186E-4AB3-90F2-B7211A0DF6B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56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1450" grpId="0" autoUpdateAnimBg="0"/>
      <p:bldP spid="231451" grpId="0" autoUpdateAnimBg="0"/>
      <p:bldP spid="231452" grpId="0" autoUpdateAnimBg="0"/>
      <p:bldP spid="231453" grpId="0" autoUpdateAnimBg="0"/>
      <p:bldP spid="231454" grpId="0" autoUpdateAnimBg="0"/>
      <p:bldP spid="231455" grpId="0" autoUpdateAnimBg="0"/>
      <p:bldP spid="231456" grpId="0" autoUpdateAnimBg="0"/>
      <p:bldP spid="231457" grpId="0" autoUpdateAnimBg="0"/>
      <p:bldP spid="231458" grpId="0" autoUpdateAnimBg="0"/>
      <p:bldP spid="231464" grpId="0" animBg="1" autoUpdateAnimBg="0"/>
      <p:bldP spid="231461" grpId="0" animBg="1" autoUpdateAnimBg="0"/>
      <p:bldP spid="231465" grpId="0" autoUpdateAnimBg="0"/>
      <p:bldP spid="231466" grpId="0" autoUpdateAnimBg="0"/>
      <p:bldP spid="19" grpId="0" autoUpdateAnimBg="0"/>
      <p:bldP spid="2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96" name="Text Box 20"/>
          <p:cNvSpPr txBox="1">
            <a:spLocks noChangeArrowheads="1"/>
          </p:cNvSpPr>
          <p:nvPr/>
        </p:nvSpPr>
        <p:spPr bwMode="auto">
          <a:xfrm>
            <a:off x="479821" y="916363"/>
            <a:ext cx="84759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divide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numbers written in index form and with the same base we can see another interesting result.</a:t>
            </a:r>
          </a:p>
        </p:txBody>
      </p:sp>
      <p:sp>
        <p:nvSpPr>
          <p:cNvPr id="280597" name="Text Box 21"/>
          <p:cNvSpPr txBox="1">
            <a:spLocks noChangeArrowheads="1"/>
          </p:cNvSpPr>
          <p:nvPr/>
        </p:nvSpPr>
        <p:spPr bwMode="auto">
          <a:xfrm>
            <a:off x="492893" y="1836392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80598" name="Text Box 22"/>
          <p:cNvSpPr txBox="1">
            <a:spLocks noChangeArrowheads="1"/>
          </p:cNvSpPr>
          <p:nvPr/>
        </p:nvSpPr>
        <p:spPr bwMode="auto">
          <a:xfrm>
            <a:off x="918533" y="2452684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4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grpSp>
        <p:nvGrpSpPr>
          <p:cNvPr id="280599" name="Group 23"/>
          <p:cNvGrpSpPr>
            <a:grpSpLocks/>
          </p:cNvGrpSpPr>
          <p:nvPr/>
        </p:nvGrpSpPr>
        <p:grpSpPr bwMode="auto">
          <a:xfrm>
            <a:off x="2349102" y="2350152"/>
            <a:ext cx="2994423" cy="747714"/>
            <a:chOff x="1104" y="1536"/>
            <a:chExt cx="2515" cy="628"/>
          </a:xfrm>
        </p:grpSpPr>
        <p:grpSp>
          <p:nvGrpSpPr>
            <p:cNvPr id="280600" name="Group 24"/>
            <p:cNvGrpSpPr>
              <a:grpSpLocks/>
            </p:cNvGrpSpPr>
            <p:nvPr/>
          </p:nvGrpSpPr>
          <p:grpSpPr bwMode="auto">
            <a:xfrm>
              <a:off x="1104" y="1536"/>
              <a:ext cx="2301" cy="628"/>
              <a:chOff x="1104" y="1536"/>
              <a:chExt cx="2301" cy="628"/>
            </a:xfrm>
          </p:grpSpPr>
          <p:sp>
            <p:nvSpPr>
              <p:cNvPr id="280601" name="Text Box 25"/>
              <p:cNvSpPr txBox="1">
                <a:spLocks noChangeArrowheads="1"/>
              </p:cNvSpPr>
              <p:nvPr/>
            </p:nvSpPr>
            <p:spPr bwMode="auto">
              <a:xfrm>
                <a:off x="1111" y="1536"/>
                <a:ext cx="2294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4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4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4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4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4</a:t>
                </a:r>
              </a:p>
            </p:txBody>
          </p:sp>
          <p:sp>
            <p:nvSpPr>
              <p:cNvPr id="280602" name="Line 26"/>
              <p:cNvSpPr>
                <a:spLocks noChangeShapeType="1"/>
              </p:cNvSpPr>
              <p:nvPr/>
            </p:nvSpPr>
            <p:spPr bwMode="auto">
              <a:xfrm>
                <a:off x="1104" y="1844"/>
                <a:ext cx="2227" cy="0"/>
              </a:xfrm>
              <a:prstGeom prst="line">
                <a:avLst/>
              </a:prstGeom>
              <a:noFill/>
              <a:ln w="28575">
                <a:solidFill>
                  <a:schemeClr val="tx1">
                    <a:alpha val="96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80603" name="Text Box 27"/>
              <p:cNvSpPr txBox="1">
                <a:spLocks noChangeArrowheads="1"/>
              </p:cNvSpPr>
              <p:nvPr/>
            </p:nvSpPr>
            <p:spPr bwMode="auto">
              <a:xfrm>
                <a:off x="1598" y="1776"/>
                <a:ext cx="808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4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4</a:t>
                </a:r>
              </a:p>
            </p:txBody>
          </p:sp>
        </p:grpSp>
        <p:sp>
          <p:nvSpPr>
            <p:cNvPr id="280604" name="Text Box 28"/>
            <p:cNvSpPr txBox="1">
              <a:spLocks noChangeArrowheads="1"/>
            </p:cNvSpPr>
            <p:nvPr/>
          </p:nvSpPr>
          <p:spPr bwMode="auto">
            <a:xfrm>
              <a:off x="3332" y="1643"/>
              <a:ext cx="28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=</a:t>
              </a:r>
            </a:p>
          </p:txBody>
        </p:sp>
      </p:grpSp>
      <p:sp>
        <p:nvSpPr>
          <p:cNvPr id="280605" name="Line 29"/>
          <p:cNvSpPr>
            <a:spLocks noChangeShapeType="1"/>
          </p:cNvSpPr>
          <p:nvPr/>
        </p:nvSpPr>
        <p:spPr bwMode="auto">
          <a:xfrm flipV="1">
            <a:off x="2460039" y="2461088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06" name="Line 30"/>
          <p:cNvSpPr>
            <a:spLocks noChangeShapeType="1"/>
          </p:cNvSpPr>
          <p:nvPr/>
        </p:nvSpPr>
        <p:spPr bwMode="auto">
          <a:xfrm flipV="1">
            <a:off x="3058433" y="2733391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07" name="Line 31"/>
          <p:cNvSpPr>
            <a:spLocks noChangeShapeType="1"/>
          </p:cNvSpPr>
          <p:nvPr/>
        </p:nvSpPr>
        <p:spPr bwMode="auto">
          <a:xfrm flipV="1">
            <a:off x="3052976" y="2420747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08" name="Line 32"/>
          <p:cNvSpPr>
            <a:spLocks noChangeShapeType="1"/>
          </p:cNvSpPr>
          <p:nvPr/>
        </p:nvSpPr>
        <p:spPr bwMode="auto">
          <a:xfrm flipV="1">
            <a:off x="3637923" y="271994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09" name="Text Box 33"/>
          <p:cNvSpPr txBox="1">
            <a:spLocks noChangeArrowheads="1"/>
          </p:cNvSpPr>
          <p:nvPr/>
        </p:nvSpPr>
        <p:spPr bwMode="auto">
          <a:xfrm>
            <a:off x="5261509" y="2454705"/>
            <a:ext cx="18004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4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4 =</a:t>
            </a:r>
          </a:p>
        </p:txBody>
      </p:sp>
      <p:sp>
        <p:nvSpPr>
          <p:cNvPr id="280610" name="Text Box 34"/>
          <p:cNvSpPr txBox="1">
            <a:spLocks noChangeArrowheads="1"/>
          </p:cNvSpPr>
          <p:nvPr/>
        </p:nvSpPr>
        <p:spPr bwMode="auto">
          <a:xfrm>
            <a:off x="6867552" y="2440119"/>
            <a:ext cx="4972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</a:p>
        </p:txBody>
      </p:sp>
      <p:sp>
        <p:nvSpPr>
          <p:cNvPr id="280611" name="Text Box 35"/>
          <p:cNvSpPr txBox="1">
            <a:spLocks noChangeArrowheads="1"/>
          </p:cNvSpPr>
          <p:nvPr/>
        </p:nvSpPr>
        <p:spPr bwMode="auto">
          <a:xfrm>
            <a:off x="923796" y="3115833"/>
            <a:ext cx="1321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grpSp>
        <p:nvGrpSpPr>
          <p:cNvPr id="280612" name="Group 36"/>
          <p:cNvGrpSpPr>
            <a:grpSpLocks/>
          </p:cNvGrpSpPr>
          <p:nvPr/>
        </p:nvGrpSpPr>
        <p:grpSpPr bwMode="auto">
          <a:xfrm>
            <a:off x="2357436" y="2986867"/>
            <a:ext cx="3498059" cy="826296"/>
            <a:chOff x="1104" y="2286"/>
            <a:chExt cx="2938" cy="694"/>
          </a:xfrm>
        </p:grpSpPr>
        <p:grpSp>
          <p:nvGrpSpPr>
            <p:cNvPr id="280613" name="Group 37"/>
            <p:cNvGrpSpPr>
              <a:grpSpLocks/>
            </p:cNvGrpSpPr>
            <p:nvPr/>
          </p:nvGrpSpPr>
          <p:grpSpPr bwMode="auto">
            <a:xfrm>
              <a:off x="1104" y="2286"/>
              <a:ext cx="2632" cy="694"/>
              <a:chOff x="1104" y="2286"/>
              <a:chExt cx="2632" cy="694"/>
            </a:xfrm>
          </p:grpSpPr>
          <p:sp>
            <p:nvSpPr>
              <p:cNvPr id="280614" name="Text Box 38"/>
              <p:cNvSpPr txBox="1">
                <a:spLocks noChangeArrowheads="1"/>
              </p:cNvSpPr>
              <p:nvPr/>
            </p:nvSpPr>
            <p:spPr bwMode="auto">
              <a:xfrm>
                <a:off x="1116" y="2286"/>
                <a:ext cx="2620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80615" name="Line 39"/>
              <p:cNvSpPr>
                <a:spLocks noChangeShapeType="1"/>
              </p:cNvSpPr>
              <p:nvPr/>
            </p:nvSpPr>
            <p:spPr bwMode="auto">
              <a:xfrm>
                <a:off x="1104" y="2616"/>
                <a:ext cx="261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80616" name="Text Box 40"/>
              <p:cNvSpPr txBox="1">
                <a:spLocks noChangeArrowheads="1"/>
              </p:cNvSpPr>
              <p:nvPr/>
            </p:nvSpPr>
            <p:spPr bwMode="auto">
              <a:xfrm>
                <a:off x="1441" y="2592"/>
                <a:ext cx="1686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280617" name="Text Box 41"/>
            <p:cNvSpPr txBox="1">
              <a:spLocks noChangeArrowheads="1"/>
            </p:cNvSpPr>
            <p:nvPr/>
          </p:nvSpPr>
          <p:spPr bwMode="auto">
            <a:xfrm>
              <a:off x="3755" y="2416"/>
              <a:ext cx="28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=</a:t>
              </a:r>
            </a:p>
          </p:txBody>
        </p:sp>
      </p:grpSp>
      <p:sp>
        <p:nvSpPr>
          <p:cNvPr id="280618" name="Line 42"/>
          <p:cNvSpPr>
            <a:spLocks noChangeShapeType="1"/>
          </p:cNvSpPr>
          <p:nvPr/>
        </p:nvSpPr>
        <p:spPr bwMode="auto">
          <a:xfrm flipV="1">
            <a:off x="2472564" y="310937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19" name="Line 43"/>
          <p:cNvSpPr>
            <a:spLocks noChangeShapeType="1"/>
          </p:cNvSpPr>
          <p:nvPr/>
        </p:nvSpPr>
        <p:spPr bwMode="auto">
          <a:xfrm flipV="1">
            <a:off x="2853503" y="348715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0" name="Line 44"/>
          <p:cNvSpPr>
            <a:spLocks noChangeShapeType="1"/>
          </p:cNvSpPr>
          <p:nvPr/>
        </p:nvSpPr>
        <p:spPr bwMode="auto">
          <a:xfrm flipV="1">
            <a:off x="3002392" y="309570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1" name="Line 45"/>
          <p:cNvSpPr>
            <a:spLocks noChangeShapeType="1"/>
          </p:cNvSpPr>
          <p:nvPr/>
        </p:nvSpPr>
        <p:spPr bwMode="auto">
          <a:xfrm flipV="1">
            <a:off x="3409950" y="348715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2" name="Text Box 46"/>
          <p:cNvSpPr txBox="1">
            <a:spLocks noChangeArrowheads="1"/>
          </p:cNvSpPr>
          <p:nvPr/>
        </p:nvSpPr>
        <p:spPr bwMode="auto">
          <a:xfrm>
            <a:off x="5736163" y="3087693"/>
            <a:ext cx="1143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80623" name="Text Box 47"/>
          <p:cNvSpPr txBox="1">
            <a:spLocks noChangeArrowheads="1"/>
          </p:cNvSpPr>
          <p:nvPr/>
        </p:nvSpPr>
        <p:spPr bwMode="auto">
          <a:xfrm>
            <a:off x="6847653" y="3086634"/>
            <a:ext cx="4635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</a:p>
        </p:txBody>
      </p:sp>
      <p:sp>
        <p:nvSpPr>
          <p:cNvPr id="280624" name="Line 48"/>
          <p:cNvSpPr>
            <a:spLocks noChangeShapeType="1"/>
          </p:cNvSpPr>
          <p:nvPr/>
        </p:nvSpPr>
        <p:spPr bwMode="auto">
          <a:xfrm flipV="1">
            <a:off x="3562350" y="309570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5" name="Line 49"/>
          <p:cNvSpPr>
            <a:spLocks noChangeShapeType="1"/>
          </p:cNvSpPr>
          <p:nvPr/>
        </p:nvSpPr>
        <p:spPr bwMode="auto">
          <a:xfrm flipV="1">
            <a:off x="3943350" y="348715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6" name="Line 50"/>
          <p:cNvSpPr>
            <a:spLocks noChangeShapeType="1"/>
          </p:cNvSpPr>
          <p:nvPr/>
        </p:nvSpPr>
        <p:spPr bwMode="auto">
          <a:xfrm flipV="1">
            <a:off x="4114800" y="309570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7" name="Line 51"/>
          <p:cNvSpPr>
            <a:spLocks noChangeShapeType="1"/>
          </p:cNvSpPr>
          <p:nvPr/>
        </p:nvSpPr>
        <p:spPr bwMode="auto">
          <a:xfrm flipV="1">
            <a:off x="4552950" y="3474527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8" name="Text Box 52"/>
          <p:cNvSpPr txBox="1">
            <a:spLocks noChangeArrowheads="1"/>
          </p:cNvSpPr>
          <p:nvPr/>
        </p:nvSpPr>
        <p:spPr bwMode="auto">
          <a:xfrm>
            <a:off x="2969943" y="4120637"/>
            <a:ext cx="3661312" cy="52075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do you notice?</a:t>
            </a:r>
          </a:p>
        </p:txBody>
      </p:sp>
      <p:sp>
        <p:nvSpPr>
          <p:cNvPr id="280629" name="Text Box 53"/>
          <p:cNvSpPr txBox="1">
            <a:spLocks noChangeArrowheads="1"/>
          </p:cNvSpPr>
          <p:nvPr/>
        </p:nvSpPr>
        <p:spPr bwMode="auto">
          <a:xfrm>
            <a:off x="7241129" y="2440119"/>
            <a:ext cx="12346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4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(5 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 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2)</a:t>
            </a:r>
          </a:p>
        </p:txBody>
      </p:sp>
      <p:sp>
        <p:nvSpPr>
          <p:cNvPr id="280630" name="Text Box 54"/>
          <p:cNvSpPr txBox="1">
            <a:spLocks noChangeArrowheads="1"/>
          </p:cNvSpPr>
          <p:nvPr/>
        </p:nvSpPr>
        <p:spPr bwMode="auto">
          <a:xfrm>
            <a:off x="7267570" y="3085575"/>
            <a:ext cx="12346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(6 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 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4)</a:t>
            </a:r>
          </a:p>
        </p:txBody>
      </p:sp>
      <p:sp>
        <p:nvSpPr>
          <p:cNvPr id="280631" name="Text Box 55"/>
          <p:cNvSpPr txBox="1">
            <a:spLocks noChangeArrowheads="1"/>
          </p:cNvSpPr>
          <p:nvPr/>
        </p:nvSpPr>
        <p:spPr bwMode="auto">
          <a:xfrm>
            <a:off x="1535556" y="4815186"/>
            <a:ext cx="6382448" cy="846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divide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numbers with the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same base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the indices are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subtracted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</a:p>
        </p:txBody>
      </p:sp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596945"/>
          </a:xfrm>
          <a:prstGeom prst="rect">
            <a:avLst/>
          </a:prstGeom>
          <a:noFill/>
          <a:ln/>
        </p:spPr>
        <p:txBody>
          <a:bodyPr bIns="91440" anchor="t" anchorCtr="0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B0091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Laws of exponents -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042298" y="199815"/>
            <a:ext cx="3108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division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54474" y="595458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3454474" y="6077653"/>
            <a:ext cx="12458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46" name="Text Box 42"/>
          <p:cNvSpPr txBox="1">
            <a:spLocks noChangeArrowheads="1"/>
          </p:cNvSpPr>
          <p:nvPr/>
        </p:nvSpPr>
        <p:spPr bwMode="auto">
          <a:xfrm>
            <a:off x="4631122" y="6077652"/>
            <a:ext cx="10679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(m - n)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63200518-B5F8-4292-BBC7-C1ED20DC079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0A90B693-D86F-4D2C-AEEF-437566C3012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75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0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8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8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80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80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80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80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80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80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80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97" grpId="0" autoUpdateAnimBg="0"/>
      <p:bldP spid="280598" grpId="0" autoUpdateAnimBg="0"/>
      <p:bldP spid="280605" grpId="0" animBg="1"/>
      <p:bldP spid="280606" grpId="0" animBg="1"/>
      <p:bldP spid="280607" grpId="0" animBg="1"/>
      <p:bldP spid="280608" grpId="0" animBg="1"/>
      <p:bldP spid="280609" grpId="0" autoUpdateAnimBg="0"/>
      <p:bldP spid="280610" grpId="0" autoUpdateAnimBg="0"/>
      <p:bldP spid="280611" grpId="0" autoUpdateAnimBg="0"/>
      <p:bldP spid="280618" grpId="0" animBg="1"/>
      <p:bldP spid="280619" grpId="0" animBg="1"/>
      <p:bldP spid="280620" grpId="0" animBg="1"/>
      <p:bldP spid="280621" grpId="0" animBg="1"/>
      <p:bldP spid="280622" grpId="0" autoUpdateAnimBg="0"/>
      <p:bldP spid="280623" grpId="0" autoUpdateAnimBg="0"/>
      <p:bldP spid="280624" grpId="0" animBg="1"/>
      <p:bldP spid="280625" grpId="0" animBg="1"/>
      <p:bldP spid="280626" grpId="0" animBg="1"/>
      <p:bldP spid="280627" grpId="0" animBg="1"/>
      <p:bldP spid="280628" grpId="0" animBg="1" autoUpdateAnimBg="0"/>
      <p:bldP spid="280629" grpId="0" autoUpdateAnimBg="0"/>
      <p:bldP spid="280630" grpId="0" autoUpdateAnimBg="0"/>
      <p:bldP spid="280631" grpId="0" animBg="1" autoUpdateAnimBg="0"/>
      <p:bldP spid="44" grpId="0" animBg="1"/>
      <p:bldP spid="45" grpId="0" autoUpdateAnimBg="0"/>
      <p:bldP spid="4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4474" y="595458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Laws of exponents -</a:t>
            </a:r>
          </a:p>
        </p:txBody>
      </p:sp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678144" y="885392"/>
            <a:ext cx="81834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raise a power to another power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we can see another interesting result.</a:t>
            </a:r>
          </a:p>
        </p:txBody>
      </p:sp>
      <p:sp>
        <p:nvSpPr>
          <p:cNvPr id="231450" name="Text Box 26"/>
          <p:cNvSpPr txBox="1">
            <a:spLocks noChangeArrowheads="1"/>
          </p:cNvSpPr>
          <p:nvPr/>
        </p:nvSpPr>
        <p:spPr bwMode="auto">
          <a:xfrm>
            <a:off x="673812" y="1667435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31451" name="Text Box 27"/>
          <p:cNvSpPr txBox="1">
            <a:spLocks noChangeArrowheads="1"/>
          </p:cNvSpPr>
          <p:nvPr/>
        </p:nvSpPr>
        <p:spPr bwMode="auto">
          <a:xfrm>
            <a:off x="1140117" y="2067903"/>
            <a:ext cx="10951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31452" name="Text Box 28"/>
          <p:cNvSpPr txBox="1">
            <a:spLocks noChangeArrowheads="1"/>
          </p:cNvSpPr>
          <p:nvPr/>
        </p:nvSpPr>
        <p:spPr bwMode="auto">
          <a:xfrm>
            <a:off x="2387576" y="2080932"/>
            <a:ext cx="23663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(3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3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3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3)</a:t>
            </a:r>
          </a:p>
        </p:txBody>
      </p:sp>
      <p:sp>
        <p:nvSpPr>
          <p:cNvPr id="231453" name="Text Box 29"/>
          <p:cNvSpPr txBox="1">
            <a:spLocks noChangeArrowheads="1"/>
          </p:cNvSpPr>
          <p:nvPr/>
        </p:nvSpPr>
        <p:spPr bwMode="auto">
          <a:xfrm>
            <a:off x="1872773" y="2511741"/>
            <a:ext cx="49136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3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3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3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3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3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3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3</a:t>
            </a:r>
          </a:p>
        </p:txBody>
      </p:sp>
      <p:sp>
        <p:nvSpPr>
          <p:cNvPr id="231454" name="Text Box 30"/>
          <p:cNvSpPr txBox="1">
            <a:spLocks noChangeArrowheads="1"/>
          </p:cNvSpPr>
          <p:nvPr/>
        </p:nvSpPr>
        <p:spPr bwMode="auto">
          <a:xfrm>
            <a:off x="1895245" y="2881083"/>
            <a:ext cx="745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8</a:t>
            </a:r>
          </a:p>
        </p:txBody>
      </p:sp>
      <p:sp>
        <p:nvSpPr>
          <p:cNvPr id="231455" name="Text Box 31"/>
          <p:cNvSpPr txBox="1">
            <a:spLocks noChangeArrowheads="1"/>
          </p:cNvSpPr>
          <p:nvPr/>
        </p:nvSpPr>
        <p:spPr bwMode="auto">
          <a:xfrm>
            <a:off x="1215139" y="3217210"/>
            <a:ext cx="10615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31456" name="Text Box 32"/>
          <p:cNvSpPr txBox="1">
            <a:spLocks noChangeArrowheads="1"/>
          </p:cNvSpPr>
          <p:nvPr/>
        </p:nvSpPr>
        <p:spPr bwMode="auto">
          <a:xfrm>
            <a:off x="2128684" y="3203763"/>
            <a:ext cx="12105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</a:t>
            </a:r>
          </a:p>
        </p:txBody>
      </p:sp>
      <p:sp>
        <p:nvSpPr>
          <p:cNvPr id="231457" name="Text Box 33"/>
          <p:cNvSpPr txBox="1">
            <a:spLocks noChangeArrowheads="1"/>
          </p:cNvSpPr>
          <p:nvPr/>
        </p:nvSpPr>
        <p:spPr bwMode="auto">
          <a:xfrm>
            <a:off x="1903231" y="3631046"/>
            <a:ext cx="55787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58" name="Text Box 34"/>
          <p:cNvSpPr txBox="1">
            <a:spLocks noChangeArrowheads="1"/>
          </p:cNvSpPr>
          <p:nvPr/>
        </p:nvSpPr>
        <p:spPr bwMode="auto">
          <a:xfrm>
            <a:off x="1872773" y="4019859"/>
            <a:ext cx="8050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10</a:t>
            </a:r>
          </a:p>
        </p:txBody>
      </p:sp>
      <p:sp>
        <p:nvSpPr>
          <p:cNvPr id="231464" name="Text Box 40"/>
          <p:cNvSpPr txBox="1">
            <a:spLocks noChangeArrowheads="1"/>
          </p:cNvSpPr>
          <p:nvPr/>
        </p:nvSpPr>
        <p:spPr bwMode="auto">
          <a:xfrm>
            <a:off x="3020127" y="4501402"/>
            <a:ext cx="3576291" cy="47400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do you notice?</a:t>
            </a:r>
          </a:p>
        </p:txBody>
      </p:sp>
      <p:sp>
        <p:nvSpPr>
          <p:cNvPr id="231461" name="Text Box 37"/>
          <p:cNvSpPr txBox="1">
            <a:spLocks noChangeArrowheads="1"/>
          </p:cNvSpPr>
          <p:nvPr/>
        </p:nvSpPr>
        <p:spPr bwMode="auto">
          <a:xfrm>
            <a:off x="1684666" y="5077160"/>
            <a:ext cx="6491146" cy="8236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raise a power to another power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the indices are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multiplied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</a:p>
        </p:txBody>
      </p:sp>
      <p:sp>
        <p:nvSpPr>
          <p:cNvPr id="231465" name="Text Box 41"/>
          <p:cNvSpPr txBox="1">
            <a:spLocks noChangeArrowheads="1"/>
          </p:cNvSpPr>
          <p:nvPr/>
        </p:nvSpPr>
        <p:spPr bwMode="auto">
          <a:xfrm>
            <a:off x="2597372" y="2881082"/>
            <a:ext cx="12426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(4 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˟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2)</a:t>
            </a:r>
          </a:p>
        </p:txBody>
      </p:sp>
      <p:sp>
        <p:nvSpPr>
          <p:cNvPr id="231466" name="Text Box 42"/>
          <p:cNvSpPr txBox="1">
            <a:spLocks noChangeArrowheads="1"/>
          </p:cNvSpPr>
          <p:nvPr/>
        </p:nvSpPr>
        <p:spPr bwMode="auto">
          <a:xfrm>
            <a:off x="2589197" y="4012843"/>
            <a:ext cx="11881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(2 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˟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5)</a:t>
            </a: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3573875" y="6091076"/>
            <a:ext cx="10583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0" name="Text Box 42"/>
          <p:cNvSpPr txBox="1">
            <a:spLocks noChangeArrowheads="1"/>
          </p:cNvSpPr>
          <p:nvPr/>
        </p:nvSpPr>
        <p:spPr bwMode="auto">
          <a:xfrm>
            <a:off x="4669841" y="6091075"/>
            <a:ext cx="7569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 n</a:t>
            </a:r>
          </a:p>
        </p:txBody>
      </p:sp>
      <p:sp>
        <p:nvSpPr>
          <p:cNvPr id="3" name="Rectangle 2"/>
          <p:cNvSpPr/>
          <p:nvPr/>
        </p:nvSpPr>
        <p:spPr>
          <a:xfrm>
            <a:off x="5127889" y="246829"/>
            <a:ext cx="40161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Raising to a power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Text Box 32"/>
          <p:cNvSpPr txBox="1">
            <a:spLocks noChangeArrowheads="1"/>
          </p:cNvSpPr>
          <p:nvPr/>
        </p:nvSpPr>
        <p:spPr bwMode="auto">
          <a:xfrm>
            <a:off x="3043654" y="3222356"/>
            <a:ext cx="1430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4308708" y="3214697"/>
            <a:ext cx="1430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</a:p>
        </p:txBody>
      </p:sp>
      <p:sp>
        <p:nvSpPr>
          <p:cNvPr id="23" name="Text Box 32"/>
          <p:cNvSpPr txBox="1">
            <a:spLocks noChangeArrowheads="1"/>
          </p:cNvSpPr>
          <p:nvPr/>
        </p:nvSpPr>
        <p:spPr bwMode="auto">
          <a:xfrm>
            <a:off x="5573762" y="3222356"/>
            <a:ext cx="1430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</a:p>
        </p:txBody>
      </p:sp>
      <p:sp>
        <p:nvSpPr>
          <p:cNvPr id="24" name="Text Box 32"/>
          <p:cNvSpPr txBox="1">
            <a:spLocks noChangeArrowheads="1"/>
          </p:cNvSpPr>
          <p:nvPr/>
        </p:nvSpPr>
        <p:spPr bwMode="auto">
          <a:xfrm>
            <a:off x="6842285" y="3230015"/>
            <a:ext cx="1430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4669841" y="2041639"/>
            <a:ext cx="2768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(3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3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3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3) </a:t>
            </a:r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69390521-6291-42A3-8EFA-3C531C55E73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45275EED-53A5-4E39-A2C4-BCC1C40E9BC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98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1450" grpId="0" autoUpdateAnimBg="0"/>
      <p:bldP spid="231451" grpId="0" autoUpdateAnimBg="0"/>
      <p:bldP spid="231452" grpId="0" autoUpdateAnimBg="0"/>
      <p:bldP spid="231453" grpId="0" autoUpdateAnimBg="0"/>
      <p:bldP spid="231454" grpId="0" autoUpdateAnimBg="0"/>
      <p:bldP spid="231455" grpId="0" autoUpdateAnimBg="0"/>
      <p:bldP spid="231456" grpId="0" autoUpdateAnimBg="0"/>
      <p:bldP spid="231457" grpId="0" autoUpdateAnimBg="0"/>
      <p:bldP spid="231458" grpId="0" autoUpdateAnimBg="0"/>
      <p:bldP spid="231464" grpId="0" animBg="1" autoUpdateAnimBg="0"/>
      <p:bldP spid="231461" grpId="0" animBg="1" autoUpdateAnimBg="0"/>
      <p:bldP spid="231465" grpId="0" autoUpdateAnimBg="0"/>
      <p:bldP spid="231466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4474" y="595458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Laws of exponents -</a:t>
            </a:r>
          </a:p>
        </p:txBody>
      </p:sp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678144" y="885392"/>
            <a:ext cx="81834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powers with different bases but the same exponent we can see an interesting result.</a:t>
            </a:r>
          </a:p>
        </p:txBody>
      </p:sp>
      <p:sp>
        <p:nvSpPr>
          <p:cNvPr id="231450" name="Text Box 26"/>
          <p:cNvSpPr txBox="1">
            <a:spLocks noChangeArrowheads="1"/>
          </p:cNvSpPr>
          <p:nvPr/>
        </p:nvSpPr>
        <p:spPr bwMode="auto">
          <a:xfrm>
            <a:off x="673812" y="1667435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31451" name="Text Box 27"/>
          <p:cNvSpPr txBox="1">
            <a:spLocks noChangeArrowheads="1"/>
          </p:cNvSpPr>
          <p:nvPr/>
        </p:nvSpPr>
        <p:spPr bwMode="auto">
          <a:xfrm>
            <a:off x="1140117" y="2067903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b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31452" name="Text Box 28"/>
          <p:cNvSpPr txBox="1">
            <a:spLocks noChangeArrowheads="1"/>
          </p:cNvSpPr>
          <p:nvPr/>
        </p:nvSpPr>
        <p:spPr bwMode="auto">
          <a:xfrm>
            <a:off x="2387576" y="2080932"/>
            <a:ext cx="48093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(a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a)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(b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b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b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b)</a:t>
            </a:r>
          </a:p>
        </p:txBody>
      </p:sp>
      <p:sp>
        <p:nvSpPr>
          <p:cNvPr id="231453" name="Text Box 29"/>
          <p:cNvSpPr txBox="1">
            <a:spLocks noChangeArrowheads="1"/>
          </p:cNvSpPr>
          <p:nvPr/>
        </p:nvSpPr>
        <p:spPr bwMode="auto">
          <a:xfrm>
            <a:off x="2070120" y="2472997"/>
            <a:ext cx="30909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ab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ab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ab </a:t>
            </a: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ab </a:t>
            </a:r>
          </a:p>
        </p:txBody>
      </p:sp>
      <p:sp>
        <p:nvSpPr>
          <p:cNvPr id="231454" name="Text Box 30"/>
          <p:cNvSpPr txBox="1">
            <a:spLocks noChangeArrowheads="1"/>
          </p:cNvSpPr>
          <p:nvPr/>
        </p:nvSpPr>
        <p:spPr bwMode="auto">
          <a:xfrm>
            <a:off x="2158252" y="2907927"/>
            <a:ext cx="11224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(ab)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</a:p>
        </p:txBody>
      </p:sp>
      <p:sp>
        <p:nvSpPr>
          <p:cNvPr id="231464" name="Text Box 40"/>
          <p:cNvSpPr txBox="1">
            <a:spLocks noChangeArrowheads="1"/>
          </p:cNvSpPr>
          <p:nvPr/>
        </p:nvSpPr>
        <p:spPr bwMode="auto">
          <a:xfrm>
            <a:off x="2981731" y="3747951"/>
            <a:ext cx="3576291" cy="47400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do you notice?</a:t>
            </a:r>
          </a:p>
        </p:txBody>
      </p:sp>
      <p:sp>
        <p:nvSpPr>
          <p:cNvPr id="231461" name="Text Box 37"/>
          <p:cNvSpPr txBox="1">
            <a:spLocks noChangeArrowheads="1"/>
          </p:cNvSpPr>
          <p:nvPr/>
        </p:nvSpPr>
        <p:spPr bwMode="auto">
          <a:xfrm>
            <a:off x="673812" y="4472043"/>
            <a:ext cx="8012988" cy="126985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powers with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different bases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but the indices are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same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equal to the product of the bases with the same exponent</a:t>
            </a: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3454474" y="6077653"/>
            <a:ext cx="13580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lang="en-GB" altLang="en-US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0" name="Text Box 42"/>
          <p:cNvSpPr txBox="1">
            <a:spLocks noChangeArrowheads="1"/>
          </p:cNvSpPr>
          <p:nvPr/>
        </p:nvSpPr>
        <p:spPr bwMode="auto">
          <a:xfrm>
            <a:off x="4631122" y="6077652"/>
            <a:ext cx="976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n</a:t>
            </a:r>
          </a:p>
        </p:txBody>
      </p:sp>
      <p:sp>
        <p:nvSpPr>
          <p:cNvPr id="3" name="Rectangle 2"/>
          <p:cNvSpPr/>
          <p:nvPr/>
        </p:nvSpPr>
        <p:spPr>
          <a:xfrm>
            <a:off x="5257800" y="293690"/>
            <a:ext cx="3108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multiplication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C37C7FD0-583A-4488-A3E4-3D897A98870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C66C2B13-229A-4139-8951-2B631FA16C3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94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1450" grpId="0" autoUpdateAnimBg="0"/>
      <p:bldP spid="231451" grpId="0" autoUpdateAnimBg="0"/>
      <p:bldP spid="231452" grpId="0" autoUpdateAnimBg="0"/>
      <p:bldP spid="231453" grpId="0" autoUpdateAnimBg="0"/>
      <p:bldP spid="231454" grpId="0" autoUpdateAnimBg="0"/>
      <p:bldP spid="231464" grpId="0" animBg="1" autoUpdateAnimBg="0"/>
      <p:bldP spid="231461" grpId="0" animBg="1" autoUpdateAnimBg="0"/>
      <p:bldP spid="19" grpId="0" autoUpdateAnimBg="0"/>
      <p:bldP spid="2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96" name="Text Box 20"/>
          <p:cNvSpPr txBox="1">
            <a:spLocks noChangeArrowheads="1"/>
          </p:cNvSpPr>
          <p:nvPr/>
        </p:nvSpPr>
        <p:spPr bwMode="auto">
          <a:xfrm>
            <a:off x="479821" y="916363"/>
            <a:ext cx="84759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divide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powers with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different bases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but the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same exponent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we can see another interesting result.</a:t>
            </a:r>
          </a:p>
        </p:txBody>
      </p:sp>
      <p:sp>
        <p:nvSpPr>
          <p:cNvPr id="280597" name="Text Box 21"/>
          <p:cNvSpPr txBox="1">
            <a:spLocks noChangeArrowheads="1"/>
          </p:cNvSpPr>
          <p:nvPr/>
        </p:nvSpPr>
        <p:spPr bwMode="auto">
          <a:xfrm>
            <a:off x="492893" y="1836392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80598" name="Text Box 22"/>
          <p:cNvSpPr txBox="1">
            <a:spLocks noChangeArrowheads="1"/>
          </p:cNvSpPr>
          <p:nvPr/>
        </p:nvSpPr>
        <p:spPr bwMode="auto">
          <a:xfrm>
            <a:off x="918533" y="2452684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b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grpSp>
        <p:nvGrpSpPr>
          <p:cNvPr id="280600" name="Group 24"/>
          <p:cNvGrpSpPr>
            <a:grpSpLocks/>
          </p:cNvGrpSpPr>
          <p:nvPr/>
        </p:nvGrpSpPr>
        <p:grpSpPr bwMode="auto">
          <a:xfrm>
            <a:off x="2206850" y="2248086"/>
            <a:ext cx="2707482" cy="895352"/>
            <a:chOff x="1065" y="1473"/>
            <a:chExt cx="2274" cy="752"/>
          </a:xfrm>
        </p:grpSpPr>
        <p:sp>
          <p:nvSpPr>
            <p:cNvPr id="280601" name="Text Box 25"/>
            <p:cNvSpPr txBox="1">
              <a:spLocks noChangeArrowheads="1"/>
            </p:cNvSpPr>
            <p:nvPr/>
          </p:nvSpPr>
          <p:spPr bwMode="auto">
            <a:xfrm>
              <a:off x="1087" y="1473"/>
              <a:ext cx="216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a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rPr>
                <a:t>×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a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rPr>
                <a:t>×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a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rPr>
                <a:t>×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a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rPr>
                <a:t>×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a</a:t>
              </a:r>
            </a:p>
          </p:txBody>
        </p:sp>
        <p:sp>
          <p:nvSpPr>
            <p:cNvPr id="280602" name="Line 26"/>
            <p:cNvSpPr>
              <a:spLocks noChangeShapeType="1"/>
            </p:cNvSpPr>
            <p:nvPr/>
          </p:nvSpPr>
          <p:spPr bwMode="auto">
            <a:xfrm>
              <a:off x="1104" y="1844"/>
              <a:ext cx="2150" cy="0"/>
            </a:xfrm>
            <a:prstGeom prst="line">
              <a:avLst/>
            </a:prstGeom>
            <a:noFill/>
            <a:ln w="28575">
              <a:solidFill>
                <a:schemeClr val="tx1">
                  <a:alpha val="96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80603" name="Text Box 27"/>
            <p:cNvSpPr txBox="1">
              <a:spLocks noChangeArrowheads="1"/>
            </p:cNvSpPr>
            <p:nvPr/>
          </p:nvSpPr>
          <p:spPr bwMode="auto">
            <a:xfrm>
              <a:off x="1065" y="1837"/>
              <a:ext cx="227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b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rPr>
                <a:t>×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b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rPr>
                <a:t>×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b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rPr>
                <a:t>×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b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rPr>
                <a:t>×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b</a:t>
              </a:r>
            </a:p>
          </p:txBody>
        </p:sp>
      </p:grpSp>
      <p:sp>
        <p:nvSpPr>
          <p:cNvPr id="280611" name="Text Box 35"/>
          <p:cNvSpPr txBox="1">
            <a:spLocks noChangeArrowheads="1"/>
          </p:cNvSpPr>
          <p:nvPr/>
        </p:nvSpPr>
        <p:spPr bwMode="auto">
          <a:xfrm>
            <a:off x="1919014" y="3126812"/>
            <a:ext cx="3417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</a:t>
            </a:r>
          </a:p>
        </p:txBody>
      </p:sp>
      <p:grpSp>
        <p:nvGrpSpPr>
          <p:cNvPr id="280613" name="Group 37"/>
          <p:cNvGrpSpPr>
            <a:grpSpLocks/>
          </p:cNvGrpSpPr>
          <p:nvPr/>
        </p:nvGrpSpPr>
        <p:grpSpPr bwMode="auto">
          <a:xfrm>
            <a:off x="2249859" y="2973770"/>
            <a:ext cx="352425" cy="803674"/>
            <a:chOff x="1104" y="2275"/>
            <a:chExt cx="296" cy="675"/>
          </a:xfrm>
        </p:grpSpPr>
        <p:sp>
          <p:nvSpPr>
            <p:cNvPr id="280614" name="Text Box 38"/>
            <p:cNvSpPr txBox="1">
              <a:spLocks noChangeArrowheads="1"/>
            </p:cNvSpPr>
            <p:nvPr/>
          </p:nvSpPr>
          <p:spPr bwMode="auto">
            <a:xfrm>
              <a:off x="1116" y="2275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80615" name="Line 39"/>
            <p:cNvSpPr>
              <a:spLocks noChangeShapeType="1"/>
            </p:cNvSpPr>
            <p:nvPr/>
          </p:nvSpPr>
          <p:spPr bwMode="auto">
            <a:xfrm>
              <a:off x="1104" y="2616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80616" name="Text Box 40"/>
            <p:cNvSpPr txBox="1">
              <a:spLocks noChangeArrowheads="1"/>
            </p:cNvSpPr>
            <p:nvPr/>
          </p:nvSpPr>
          <p:spPr bwMode="auto">
            <a:xfrm>
              <a:off x="1113" y="2562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280628" name="Text Box 52"/>
          <p:cNvSpPr txBox="1">
            <a:spLocks noChangeArrowheads="1"/>
          </p:cNvSpPr>
          <p:nvPr/>
        </p:nvSpPr>
        <p:spPr bwMode="auto">
          <a:xfrm>
            <a:off x="2969944" y="3919432"/>
            <a:ext cx="3661312" cy="52075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do you notice?</a:t>
            </a:r>
          </a:p>
        </p:txBody>
      </p:sp>
      <p:sp>
        <p:nvSpPr>
          <p:cNvPr id="280630" name="Text Box 54"/>
          <p:cNvSpPr txBox="1">
            <a:spLocks noChangeArrowheads="1"/>
          </p:cNvSpPr>
          <p:nvPr/>
        </p:nvSpPr>
        <p:spPr bwMode="auto">
          <a:xfrm>
            <a:off x="4670468" y="3111415"/>
            <a:ext cx="3417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31" name="Text Box 55"/>
          <p:cNvSpPr txBox="1">
            <a:spLocks noChangeArrowheads="1"/>
          </p:cNvSpPr>
          <p:nvPr/>
        </p:nvSpPr>
        <p:spPr bwMode="auto">
          <a:xfrm>
            <a:off x="492893" y="4585216"/>
            <a:ext cx="8099777" cy="120027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divide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powers with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different bases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but the indices are the same, is equal to the quotient of the bases with  the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same exponent.</a:t>
            </a:r>
          </a:p>
        </p:txBody>
      </p:sp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596945"/>
          </a:xfrm>
          <a:prstGeom prst="rect">
            <a:avLst/>
          </a:prstGeom>
          <a:noFill/>
          <a:ln/>
        </p:spPr>
        <p:txBody>
          <a:bodyPr bIns="91440" anchor="t" anchorCtr="0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B0091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Laws of exponents -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042298" y="199815"/>
            <a:ext cx="3108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division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54474" y="595458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4331830" y="6076993"/>
            <a:ext cx="3417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</a:t>
            </a:r>
          </a:p>
        </p:txBody>
      </p:sp>
      <p:sp>
        <p:nvSpPr>
          <p:cNvPr id="2" name="Rectangle 1"/>
          <p:cNvSpPr/>
          <p:nvPr/>
        </p:nvSpPr>
        <p:spPr>
          <a:xfrm>
            <a:off x="2453871" y="3132211"/>
            <a:ext cx="404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47" name="Group 37"/>
          <p:cNvGrpSpPr>
            <a:grpSpLocks/>
          </p:cNvGrpSpPr>
          <p:nvPr/>
        </p:nvGrpSpPr>
        <p:grpSpPr bwMode="auto">
          <a:xfrm>
            <a:off x="2770677" y="2952596"/>
            <a:ext cx="352425" cy="803674"/>
            <a:chOff x="1104" y="2275"/>
            <a:chExt cx="296" cy="675"/>
          </a:xfrm>
        </p:grpSpPr>
        <p:sp>
          <p:nvSpPr>
            <p:cNvPr id="48" name="Text Box 38"/>
            <p:cNvSpPr txBox="1">
              <a:spLocks noChangeArrowheads="1"/>
            </p:cNvSpPr>
            <p:nvPr/>
          </p:nvSpPr>
          <p:spPr bwMode="auto">
            <a:xfrm>
              <a:off x="1116" y="2275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9" name="Line 39"/>
            <p:cNvSpPr>
              <a:spLocks noChangeShapeType="1"/>
            </p:cNvSpPr>
            <p:nvPr/>
          </p:nvSpPr>
          <p:spPr bwMode="auto">
            <a:xfrm>
              <a:off x="1104" y="2616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0" name="Text Box 40"/>
            <p:cNvSpPr txBox="1">
              <a:spLocks noChangeArrowheads="1"/>
            </p:cNvSpPr>
            <p:nvPr/>
          </p:nvSpPr>
          <p:spPr bwMode="auto">
            <a:xfrm>
              <a:off x="1113" y="2562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grpSp>
        <p:nvGrpSpPr>
          <p:cNvPr id="51" name="Group 37"/>
          <p:cNvGrpSpPr>
            <a:grpSpLocks/>
          </p:cNvGrpSpPr>
          <p:nvPr/>
        </p:nvGrpSpPr>
        <p:grpSpPr bwMode="auto">
          <a:xfrm>
            <a:off x="3266050" y="2964864"/>
            <a:ext cx="352425" cy="803674"/>
            <a:chOff x="1104" y="2275"/>
            <a:chExt cx="296" cy="675"/>
          </a:xfrm>
        </p:grpSpPr>
        <p:sp>
          <p:nvSpPr>
            <p:cNvPr id="52" name="Text Box 38"/>
            <p:cNvSpPr txBox="1">
              <a:spLocks noChangeArrowheads="1"/>
            </p:cNvSpPr>
            <p:nvPr/>
          </p:nvSpPr>
          <p:spPr bwMode="auto">
            <a:xfrm>
              <a:off x="1116" y="2275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3" name="Line 39"/>
            <p:cNvSpPr>
              <a:spLocks noChangeShapeType="1"/>
            </p:cNvSpPr>
            <p:nvPr/>
          </p:nvSpPr>
          <p:spPr bwMode="auto">
            <a:xfrm>
              <a:off x="1104" y="2616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4" name="Text Box 40"/>
            <p:cNvSpPr txBox="1">
              <a:spLocks noChangeArrowheads="1"/>
            </p:cNvSpPr>
            <p:nvPr/>
          </p:nvSpPr>
          <p:spPr bwMode="auto">
            <a:xfrm>
              <a:off x="1113" y="2562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grpSp>
        <p:nvGrpSpPr>
          <p:cNvPr id="55" name="Group 37"/>
          <p:cNvGrpSpPr>
            <a:grpSpLocks/>
          </p:cNvGrpSpPr>
          <p:nvPr/>
        </p:nvGrpSpPr>
        <p:grpSpPr bwMode="auto">
          <a:xfrm>
            <a:off x="3787686" y="2952596"/>
            <a:ext cx="352425" cy="803674"/>
            <a:chOff x="1104" y="2275"/>
            <a:chExt cx="296" cy="675"/>
          </a:xfrm>
        </p:grpSpPr>
        <p:sp>
          <p:nvSpPr>
            <p:cNvPr id="56" name="Text Box 38"/>
            <p:cNvSpPr txBox="1">
              <a:spLocks noChangeArrowheads="1"/>
            </p:cNvSpPr>
            <p:nvPr/>
          </p:nvSpPr>
          <p:spPr bwMode="auto">
            <a:xfrm>
              <a:off x="1116" y="2275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7" name="Line 39"/>
            <p:cNvSpPr>
              <a:spLocks noChangeShapeType="1"/>
            </p:cNvSpPr>
            <p:nvPr/>
          </p:nvSpPr>
          <p:spPr bwMode="auto">
            <a:xfrm>
              <a:off x="1104" y="2616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8" name="Text Box 40"/>
            <p:cNvSpPr txBox="1">
              <a:spLocks noChangeArrowheads="1"/>
            </p:cNvSpPr>
            <p:nvPr/>
          </p:nvSpPr>
          <p:spPr bwMode="auto">
            <a:xfrm>
              <a:off x="1113" y="2562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grpSp>
        <p:nvGrpSpPr>
          <p:cNvPr id="59" name="Group 37"/>
          <p:cNvGrpSpPr>
            <a:grpSpLocks/>
          </p:cNvGrpSpPr>
          <p:nvPr/>
        </p:nvGrpSpPr>
        <p:grpSpPr bwMode="auto">
          <a:xfrm>
            <a:off x="4297254" y="2964864"/>
            <a:ext cx="352425" cy="803674"/>
            <a:chOff x="1104" y="2275"/>
            <a:chExt cx="296" cy="675"/>
          </a:xfrm>
        </p:grpSpPr>
        <p:sp>
          <p:nvSpPr>
            <p:cNvPr id="60" name="Text Box 38"/>
            <p:cNvSpPr txBox="1">
              <a:spLocks noChangeArrowheads="1"/>
            </p:cNvSpPr>
            <p:nvPr/>
          </p:nvSpPr>
          <p:spPr bwMode="auto">
            <a:xfrm>
              <a:off x="1116" y="2275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61" name="Line 39"/>
            <p:cNvSpPr>
              <a:spLocks noChangeShapeType="1"/>
            </p:cNvSpPr>
            <p:nvPr/>
          </p:nvSpPr>
          <p:spPr bwMode="auto">
            <a:xfrm>
              <a:off x="1104" y="2616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62" name="Text Box 40"/>
            <p:cNvSpPr txBox="1">
              <a:spLocks noChangeArrowheads="1"/>
            </p:cNvSpPr>
            <p:nvPr/>
          </p:nvSpPr>
          <p:spPr bwMode="auto">
            <a:xfrm>
              <a:off x="1113" y="2562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63" name="Rectangle 62"/>
          <p:cNvSpPr/>
          <p:nvPr/>
        </p:nvSpPr>
        <p:spPr>
          <a:xfrm>
            <a:off x="2971109" y="3111415"/>
            <a:ext cx="404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494897" y="3066842"/>
            <a:ext cx="404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009023" y="3111415"/>
            <a:ext cx="404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814750" y="2889214"/>
            <a:ext cx="954107" cy="789387"/>
            <a:chOff x="5003901" y="2957965"/>
            <a:chExt cx="954107" cy="789387"/>
          </a:xfrm>
        </p:grpSpPr>
        <p:grpSp>
          <p:nvGrpSpPr>
            <p:cNvPr id="66" name="Group 37"/>
            <p:cNvGrpSpPr>
              <a:grpSpLocks/>
            </p:cNvGrpSpPr>
            <p:nvPr/>
          </p:nvGrpSpPr>
          <p:grpSpPr bwMode="auto">
            <a:xfrm>
              <a:off x="5291043" y="2957965"/>
              <a:ext cx="352425" cy="789387"/>
              <a:chOff x="1104" y="2275"/>
              <a:chExt cx="296" cy="663"/>
            </a:xfrm>
          </p:grpSpPr>
          <p:sp>
            <p:nvSpPr>
              <p:cNvPr id="67" name="Text Box 38"/>
              <p:cNvSpPr txBox="1">
                <a:spLocks noChangeArrowheads="1"/>
              </p:cNvSpPr>
              <p:nvPr/>
            </p:nvSpPr>
            <p:spPr bwMode="auto">
              <a:xfrm>
                <a:off x="1116" y="2275"/>
                <a:ext cx="284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68" name="Line 39"/>
              <p:cNvSpPr>
                <a:spLocks noChangeShapeType="1"/>
              </p:cNvSpPr>
              <p:nvPr/>
            </p:nvSpPr>
            <p:spPr bwMode="auto">
              <a:xfrm>
                <a:off x="1104" y="2616"/>
                <a:ext cx="23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69" name="Text Box 40"/>
              <p:cNvSpPr txBox="1">
                <a:spLocks noChangeArrowheads="1"/>
              </p:cNvSpPr>
              <p:nvPr/>
            </p:nvSpPr>
            <p:spPr bwMode="auto">
              <a:xfrm>
                <a:off x="1113" y="2550"/>
                <a:ext cx="284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b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70" name="Text Box 54"/>
            <p:cNvSpPr txBox="1">
              <a:spLocks noChangeArrowheads="1"/>
            </p:cNvSpPr>
            <p:nvPr/>
          </p:nvSpPr>
          <p:spPr bwMode="auto">
            <a:xfrm>
              <a:off x="5603050" y="3075583"/>
              <a:ext cx="309700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71" name="Text Box 54"/>
            <p:cNvSpPr txBox="1">
              <a:spLocks noChangeArrowheads="1"/>
            </p:cNvSpPr>
            <p:nvPr/>
          </p:nvSpPr>
          <p:spPr bwMode="auto">
            <a:xfrm>
              <a:off x="5003901" y="3009808"/>
              <a:ext cx="954107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SimSun-ExtB" panose="02010609060101010101" pitchFamily="49" charset="-122"/>
                  <a:ea typeface="SimSun-ExtB" panose="02010609060101010101" pitchFamily="49" charset="-122"/>
                  <a:cs typeface="+mn-cs"/>
                </a:rPr>
                <a:t>( )</a:t>
              </a:r>
              <a:endParaRPr kumimoji="0" lang="en-GB" alt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SimSun-ExtB" panose="02010609060101010101" pitchFamily="49" charset="-122"/>
                <a:ea typeface="SimSun-ExtB" panose="02010609060101010101" pitchFamily="49" charset="-122"/>
                <a:cs typeface="+mn-cs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546848" y="2955295"/>
            <a:ext cx="499953" cy="796524"/>
            <a:chOff x="5147408" y="2947551"/>
            <a:chExt cx="499953" cy="796524"/>
          </a:xfrm>
        </p:grpSpPr>
        <p:grpSp>
          <p:nvGrpSpPr>
            <p:cNvPr id="81" name="Group 80"/>
            <p:cNvGrpSpPr/>
            <p:nvPr/>
          </p:nvGrpSpPr>
          <p:grpSpPr>
            <a:xfrm>
              <a:off x="5147408" y="2947551"/>
              <a:ext cx="499953" cy="790577"/>
              <a:chOff x="5291043" y="2957963"/>
              <a:chExt cx="499953" cy="790577"/>
            </a:xfrm>
          </p:grpSpPr>
          <p:grpSp>
            <p:nvGrpSpPr>
              <p:cNvPr id="83" name="Group 37"/>
              <p:cNvGrpSpPr>
                <a:grpSpLocks/>
              </p:cNvGrpSpPr>
              <p:nvPr/>
            </p:nvGrpSpPr>
            <p:grpSpPr bwMode="auto">
              <a:xfrm>
                <a:off x="5291043" y="2957963"/>
                <a:ext cx="352425" cy="790577"/>
                <a:chOff x="1104" y="2275"/>
                <a:chExt cx="296" cy="664"/>
              </a:xfrm>
            </p:grpSpPr>
            <p:sp>
              <p:nvSpPr>
                <p:cNvPr id="85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116" y="2275"/>
                  <a:ext cx="284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24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</a:t>
                  </a:r>
                  <a:endPara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86" name="Line 39"/>
                <p:cNvSpPr>
                  <a:spLocks noChangeShapeType="1"/>
                </p:cNvSpPr>
                <p:nvPr/>
              </p:nvSpPr>
              <p:spPr bwMode="auto">
                <a:xfrm>
                  <a:off x="1104" y="2616"/>
                  <a:ext cx="23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113" y="2551"/>
                  <a:ext cx="284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24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b</a:t>
                  </a:r>
                  <a:endPara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84" name="Text Box 54"/>
              <p:cNvSpPr txBox="1">
                <a:spLocks noChangeArrowheads="1"/>
              </p:cNvSpPr>
              <p:nvPr/>
            </p:nvSpPr>
            <p:spPr bwMode="auto">
              <a:xfrm>
                <a:off x="5481296" y="3075810"/>
                <a:ext cx="309700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5</a:t>
                </a:r>
              </a:p>
            </p:txBody>
          </p:sp>
        </p:grpSp>
        <p:sp>
          <p:nvSpPr>
            <p:cNvPr id="82" name="Text Box 54"/>
            <p:cNvSpPr txBox="1">
              <a:spLocks noChangeArrowheads="1"/>
            </p:cNvSpPr>
            <p:nvPr/>
          </p:nvSpPr>
          <p:spPr bwMode="auto">
            <a:xfrm>
              <a:off x="5327193" y="3405521"/>
              <a:ext cx="309700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5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4544964" y="5901820"/>
            <a:ext cx="954107" cy="766978"/>
            <a:chOff x="4987595" y="2957963"/>
            <a:chExt cx="954107" cy="766978"/>
          </a:xfrm>
        </p:grpSpPr>
        <p:grpSp>
          <p:nvGrpSpPr>
            <p:cNvPr id="89" name="Group 37"/>
            <p:cNvGrpSpPr>
              <a:grpSpLocks/>
            </p:cNvGrpSpPr>
            <p:nvPr/>
          </p:nvGrpSpPr>
          <p:grpSpPr bwMode="auto">
            <a:xfrm>
              <a:off x="5291043" y="2957963"/>
              <a:ext cx="352425" cy="758430"/>
              <a:chOff x="1104" y="2275"/>
              <a:chExt cx="296" cy="637"/>
            </a:xfrm>
          </p:grpSpPr>
          <p:sp>
            <p:nvSpPr>
              <p:cNvPr id="92" name="Text Box 38"/>
              <p:cNvSpPr txBox="1">
                <a:spLocks noChangeArrowheads="1"/>
              </p:cNvSpPr>
              <p:nvPr/>
            </p:nvSpPr>
            <p:spPr bwMode="auto">
              <a:xfrm>
                <a:off x="1116" y="2275"/>
                <a:ext cx="284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93" name="Line 39"/>
              <p:cNvSpPr>
                <a:spLocks noChangeShapeType="1"/>
              </p:cNvSpPr>
              <p:nvPr/>
            </p:nvSpPr>
            <p:spPr bwMode="auto">
              <a:xfrm>
                <a:off x="1104" y="2616"/>
                <a:ext cx="23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94" name="Text Box 40"/>
              <p:cNvSpPr txBox="1">
                <a:spLocks noChangeArrowheads="1"/>
              </p:cNvSpPr>
              <p:nvPr/>
            </p:nvSpPr>
            <p:spPr bwMode="auto">
              <a:xfrm>
                <a:off x="1111" y="2524"/>
                <a:ext cx="284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b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90" name="Text Box 54"/>
            <p:cNvSpPr txBox="1">
              <a:spLocks noChangeArrowheads="1"/>
            </p:cNvSpPr>
            <p:nvPr/>
          </p:nvSpPr>
          <p:spPr bwMode="auto">
            <a:xfrm>
              <a:off x="5603050" y="3075583"/>
              <a:ext cx="29206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n</a:t>
              </a:r>
            </a:p>
          </p:txBody>
        </p:sp>
        <p:sp>
          <p:nvSpPr>
            <p:cNvPr id="91" name="Text Box 54"/>
            <p:cNvSpPr txBox="1">
              <a:spLocks noChangeArrowheads="1"/>
            </p:cNvSpPr>
            <p:nvPr/>
          </p:nvSpPr>
          <p:spPr bwMode="auto">
            <a:xfrm>
              <a:off x="4987595" y="3017055"/>
              <a:ext cx="954107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imSun-ExtB" panose="02010609060101010101" pitchFamily="49" charset="-122"/>
                  <a:ea typeface="SimSun-ExtB" panose="02010609060101010101" pitchFamily="49" charset="-122"/>
                  <a:cs typeface="+mn-cs"/>
                </a:rPr>
                <a:t>( )</a:t>
              </a:r>
              <a:endParaRPr kumimoji="0" lang="en-GB" alt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Sun-ExtB" panose="02010609060101010101" pitchFamily="49" charset="-122"/>
                <a:ea typeface="SimSun-ExtB" panose="02010609060101010101" pitchFamily="49" charset="-122"/>
                <a:cs typeface="+mn-cs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919979" y="5865124"/>
            <a:ext cx="482321" cy="803674"/>
            <a:chOff x="5147408" y="2947552"/>
            <a:chExt cx="482321" cy="803674"/>
          </a:xfrm>
        </p:grpSpPr>
        <p:grpSp>
          <p:nvGrpSpPr>
            <p:cNvPr id="96" name="Group 95"/>
            <p:cNvGrpSpPr/>
            <p:nvPr/>
          </p:nvGrpSpPr>
          <p:grpSpPr>
            <a:xfrm>
              <a:off x="5147408" y="2947552"/>
              <a:ext cx="482321" cy="803674"/>
              <a:chOff x="5291043" y="2957964"/>
              <a:chExt cx="482321" cy="803674"/>
            </a:xfrm>
          </p:grpSpPr>
          <p:grpSp>
            <p:nvGrpSpPr>
              <p:cNvPr id="98" name="Group 37"/>
              <p:cNvGrpSpPr>
                <a:grpSpLocks/>
              </p:cNvGrpSpPr>
              <p:nvPr/>
            </p:nvGrpSpPr>
            <p:grpSpPr bwMode="auto">
              <a:xfrm>
                <a:off x="5291043" y="2957964"/>
                <a:ext cx="352425" cy="803674"/>
                <a:chOff x="1104" y="2275"/>
                <a:chExt cx="296" cy="675"/>
              </a:xfrm>
            </p:grpSpPr>
            <p:sp>
              <p:nvSpPr>
                <p:cNvPr id="100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116" y="2275"/>
                  <a:ext cx="284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24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</a:t>
                  </a:r>
                  <a:endPara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01" name="Line 39"/>
                <p:cNvSpPr>
                  <a:spLocks noChangeShapeType="1"/>
                </p:cNvSpPr>
                <p:nvPr/>
              </p:nvSpPr>
              <p:spPr bwMode="auto">
                <a:xfrm>
                  <a:off x="1104" y="2616"/>
                  <a:ext cx="23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02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111" y="2562"/>
                  <a:ext cx="284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24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b</a:t>
                  </a:r>
                  <a:endPara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99" name="Text Box 54"/>
              <p:cNvSpPr txBox="1">
                <a:spLocks noChangeArrowheads="1"/>
              </p:cNvSpPr>
              <p:nvPr/>
            </p:nvSpPr>
            <p:spPr bwMode="auto">
              <a:xfrm>
                <a:off x="5481296" y="3075810"/>
                <a:ext cx="292068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n</a:t>
                </a:r>
              </a:p>
            </p:txBody>
          </p:sp>
        </p:grpSp>
        <p:sp>
          <p:nvSpPr>
            <p:cNvPr id="97" name="Text Box 54"/>
            <p:cNvSpPr txBox="1">
              <a:spLocks noChangeArrowheads="1"/>
            </p:cNvSpPr>
            <p:nvPr/>
          </p:nvSpPr>
          <p:spPr bwMode="auto">
            <a:xfrm>
              <a:off x="5327193" y="3365180"/>
              <a:ext cx="29206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n</a:t>
              </a:r>
            </a:p>
          </p:txBody>
        </p:sp>
      </p:grp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96A07F51-69F3-4772-9A34-99547F6AC3F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36D0C07D-0DDC-4122-886D-498429105F0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22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97" grpId="0" autoUpdateAnimBg="0"/>
      <p:bldP spid="280598" grpId="0" autoUpdateAnimBg="0"/>
      <p:bldP spid="280611" grpId="0" autoUpdateAnimBg="0"/>
      <p:bldP spid="280628" grpId="0" animBg="1" autoUpdateAnimBg="0"/>
      <p:bldP spid="280630" grpId="0" autoUpdateAnimBg="0"/>
      <p:bldP spid="280631" grpId="0" animBg="1" autoUpdateAnimBg="0"/>
      <p:bldP spid="44" grpId="0" animBg="1"/>
      <p:bldP spid="45" grpId="0" autoUpdateAnimBg="0"/>
      <p:bldP spid="2" grpId="0"/>
      <p:bldP spid="63" grpId="0"/>
      <p:bldP spid="64" grpId="0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42" name="Text Box 14"/>
          <p:cNvSpPr txBox="1">
            <a:spLocks noChangeArrowheads="1"/>
          </p:cNvSpPr>
          <p:nvPr/>
        </p:nvSpPr>
        <p:spPr bwMode="auto">
          <a:xfrm>
            <a:off x="768115" y="961890"/>
            <a:ext cx="44294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Look at the following division:</a:t>
            </a:r>
          </a:p>
        </p:txBody>
      </p:sp>
      <p:sp>
        <p:nvSpPr>
          <p:cNvPr id="227343" name="Text Box 15"/>
          <p:cNvSpPr txBox="1">
            <a:spLocks noChangeArrowheads="1"/>
          </p:cNvSpPr>
          <p:nvPr/>
        </p:nvSpPr>
        <p:spPr bwMode="auto">
          <a:xfrm>
            <a:off x="4296995" y="1492008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27357" name="Text Box 29"/>
          <p:cNvSpPr txBox="1">
            <a:spLocks noChangeArrowheads="1"/>
          </p:cNvSpPr>
          <p:nvPr/>
        </p:nvSpPr>
        <p:spPr bwMode="auto">
          <a:xfrm>
            <a:off x="5685517" y="1497537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</a:p>
        </p:txBody>
      </p:sp>
      <p:sp>
        <p:nvSpPr>
          <p:cNvPr id="227358" name="Text Box 30"/>
          <p:cNvSpPr txBox="1">
            <a:spLocks noChangeArrowheads="1"/>
          </p:cNvSpPr>
          <p:nvPr/>
        </p:nvSpPr>
        <p:spPr bwMode="auto">
          <a:xfrm>
            <a:off x="768115" y="1963633"/>
            <a:ext cx="41248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Using the second index law,</a:t>
            </a:r>
          </a:p>
        </p:txBody>
      </p:sp>
      <p:sp>
        <p:nvSpPr>
          <p:cNvPr id="227359" name="Text Box 31"/>
          <p:cNvSpPr txBox="1">
            <a:spLocks noChangeArrowheads="1"/>
          </p:cNvSpPr>
          <p:nvPr/>
        </p:nvSpPr>
        <p:spPr bwMode="auto">
          <a:xfrm>
            <a:off x="4296995" y="2446341"/>
            <a:ext cx="25298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(4 – 4)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27360" name="Text Box 32"/>
          <p:cNvSpPr txBox="1">
            <a:spLocks noChangeArrowheads="1"/>
          </p:cNvSpPr>
          <p:nvPr/>
        </p:nvSpPr>
        <p:spPr bwMode="auto">
          <a:xfrm>
            <a:off x="6729829" y="2446340"/>
            <a:ext cx="4972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</a:p>
        </p:txBody>
      </p:sp>
      <p:sp>
        <p:nvSpPr>
          <p:cNvPr id="227361" name="Text Box 33"/>
          <p:cNvSpPr txBox="1">
            <a:spLocks noChangeArrowheads="1"/>
          </p:cNvSpPr>
          <p:nvPr/>
        </p:nvSpPr>
        <p:spPr bwMode="auto">
          <a:xfrm>
            <a:off x="2160134" y="2887267"/>
            <a:ext cx="26404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That means that,</a:t>
            </a:r>
          </a:p>
        </p:txBody>
      </p:sp>
      <p:sp>
        <p:nvSpPr>
          <p:cNvPr id="227362" name="Text Box 34"/>
          <p:cNvSpPr txBox="1">
            <a:spLocks noChangeArrowheads="1"/>
          </p:cNvSpPr>
          <p:nvPr/>
        </p:nvSpPr>
        <p:spPr bwMode="auto">
          <a:xfrm>
            <a:off x="4466821" y="3365278"/>
            <a:ext cx="10488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1</a:t>
            </a:r>
          </a:p>
        </p:txBody>
      </p:sp>
      <p:sp>
        <p:nvSpPr>
          <p:cNvPr id="227366" name="Text Box 38"/>
          <p:cNvSpPr txBox="1">
            <a:spLocks noChangeArrowheads="1"/>
          </p:cNvSpPr>
          <p:nvPr/>
        </p:nvSpPr>
        <p:spPr bwMode="auto">
          <a:xfrm>
            <a:off x="914400" y="4398428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27367" name="Text Box 39"/>
          <p:cNvSpPr txBox="1">
            <a:spLocks noChangeArrowheads="1"/>
          </p:cNvSpPr>
          <p:nvPr/>
        </p:nvSpPr>
        <p:spPr bwMode="auto">
          <a:xfrm>
            <a:off x="953834" y="5062227"/>
            <a:ext cx="11128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10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1</a:t>
            </a:r>
          </a:p>
        </p:txBody>
      </p:sp>
      <p:sp>
        <p:nvSpPr>
          <p:cNvPr id="227368" name="Text Box 40"/>
          <p:cNvSpPr txBox="1">
            <a:spLocks noChangeArrowheads="1"/>
          </p:cNvSpPr>
          <p:nvPr/>
        </p:nvSpPr>
        <p:spPr bwMode="auto">
          <a:xfrm>
            <a:off x="2268284" y="5062227"/>
            <a:ext cx="16145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3.452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1</a:t>
            </a:r>
          </a:p>
        </p:txBody>
      </p:sp>
      <p:sp>
        <p:nvSpPr>
          <p:cNvPr id="227369" name="Text Box 41"/>
          <p:cNvSpPr txBox="1">
            <a:spLocks noChangeArrowheads="1"/>
          </p:cNvSpPr>
          <p:nvPr/>
        </p:nvSpPr>
        <p:spPr bwMode="auto">
          <a:xfrm>
            <a:off x="3868483" y="5062227"/>
            <a:ext cx="26581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723 538 592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1</a:t>
            </a: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The power zero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54474" y="582011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4110794" y="5933410"/>
            <a:ext cx="7120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2" name="Text Box 42"/>
          <p:cNvSpPr txBox="1">
            <a:spLocks noChangeArrowheads="1"/>
          </p:cNvSpPr>
          <p:nvPr/>
        </p:nvSpPr>
        <p:spPr bwMode="auto">
          <a:xfrm>
            <a:off x="4677999" y="5933410"/>
            <a:ext cx="4299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6729829" y="5062227"/>
            <a:ext cx="9444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1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449327" y="3834921"/>
            <a:ext cx="8254861" cy="48994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Any number raised to the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power of zero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equal to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one.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631C5396-A64F-4D7C-B8C4-8F1B719767A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BEC49CCA-C06E-4C24-990C-6375B9A98F3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97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43" grpId="0" autoUpdateAnimBg="0"/>
      <p:bldP spid="227357" grpId="0" autoUpdateAnimBg="0"/>
      <p:bldP spid="227358" grpId="0" autoUpdateAnimBg="0"/>
      <p:bldP spid="227359" grpId="0" autoUpdateAnimBg="0"/>
      <p:bldP spid="227360" grpId="0" autoUpdateAnimBg="0"/>
      <p:bldP spid="227361" grpId="0" autoUpdateAnimBg="0"/>
      <p:bldP spid="227362" grpId="0" autoUpdateAnimBg="0"/>
      <p:bldP spid="227366" grpId="0" autoUpdateAnimBg="0"/>
      <p:bldP spid="227367" grpId="0" autoUpdateAnimBg="0"/>
      <p:bldP spid="227368" grpId="0" autoUpdateAnimBg="0"/>
      <p:bldP spid="227369" grpId="0" autoUpdateAnimBg="0"/>
      <p:bldP spid="20" grpId="0" animBg="1"/>
      <p:bldP spid="21" grpId="0" autoUpdateAnimBg="0"/>
      <p:bldP spid="22" grpId="0" autoUpdateAnimBg="0"/>
      <p:bldP spid="23" grpId="0" autoUpdateAnimBg="0"/>
      <p:bldP spid="2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97" name="Text Box 21"/>
          <p:cNvSpPr txBox="1">
            <a:spLocks noChangeArrowheads="1"/>
          </p:cNvSpPr>
          <p:nvPr/>
        </p:nvSpPr>
        <p:spPr bwMode="auto">
          <a:xfrm>
            <a:off x="492893" y="2481848"/>
            <a:ext cx="30267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Solving the division,</a:t>
            </a:r>
          </a:p>
        </p:txBody>
      </p:sp>
      <p:sp>
        <p:nvSpPr>
          <p:cNvPr id="280598" name="Text Box 22"/>
          <p:cNvSpPr txBox="1">
            <a:spLocks noChangeArrowheads="1"/>
          </p:cNvSpPr>
          <p:nvPr/>
        </p:nvSpPr>
        <p:spPr bwMode="auto">
          <a:xfrm>
            <a:off x="743722" y="3098140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grpSp>
        <p:nvGrpSpPr>
          <p:cNvPr id="280599" name="Group 23"/>
          <p:cNvGrpSpPr>
            <a:grpSpLocks/>
          </p:cNvGrpSpPr>
          <p:nvPr/>
        </p:nvGrpSpPr>
        <p:grpSpPr bwMode="auto">
          <a:xfrm>
            <a:off x="2094519" y="2995608"/>
            <a:ext cx="3321845" cy="1120379"/>
            <a:chOff x="1037" y="1536"/>
            <a:chExt cx="2790" cy="941"/>
          </a:xfrm>
        </p:grpSpPr>
        <p:grpSp>
          <p:nvGrpSpPr>
            <p:cNvPr id="280600" name="Group 24"/>
            <p:cNvGrpSpPr>
              <a:grpSpLocks/>
            </p:cNvGrpSpPr>
            <p:nvPr/>
          </p:nvGrpSpPr>
          <p:grpSpPr bwMode="auto">
            <a:xfrm>
              <a:off x="1037" y="1536"/>
              <a:ext cx="2790" cy="941"/>
              <a:chOff x="1037" y="1536"/>
              <a:chExt cx="2790" cy="941"/>
            </a:xfrm>
          </p:grpSpPr>
          <p:sp>
            <p:nvSpPr>
              <p:cNvPr id="280601" name="Text Box 25"/>
              <p:cNvSpPr txBox="1">
                <a:spLocks noChangeArrowheads="1"/>
              </p:cNvSpPr>
              <p:nvPr/>
            </p:nvSpPr>
            <p:spPr bwMode="auto">
              <a:xfrm>
                <a:off x="1111" y="1536"/>
                <a:ext cx="1799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3 </a:t>
                </a:r>
                <a:r>
                  <a:rPr lang="en-GB" altLang="en-US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3 </a:t>
                </a:r>
                <a:r>
                  <a:rPr lang="en-GB" altLang="en-US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3 </a:t>
                </a:r>
                <a:r>
                  <a:rPr lang="en-GB" altLang="en-US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3</a:t>
                </a:r>
              </a:p>
            </p:txBody>
          </p:sp>
          <p:sp>
            <p:nvSpPr>
              <p:cNvPr id="280602" name="Line 26"/>
              <p:cNvSpPr>
                <a:spLocks noChangeShapeType="1"/>
              </p:cNvSpPr>
              <p:nvPr/>
            </p:nvSpPr>
            <p:spPr bwMode="auto">
              <a:xfrm>
                <a:off x="1104" y="1844"/>
                <a:ext cx="2304" cy="0"/>
              </a:xfrm>
              <a:prstGeom prst="line">
                <a:avLst/>
              </a:prstGeom>
              <a:noFill/>
              <a:ln w="28575">
                <a:solidFill>
                  <a:schemeClr val="tx1">
                    <a:alpha val="96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80603" name="Text Box 27"/>
              <p:cNvSpPr txBox="1">
                <a:spLocks noChangeArrowheads="1"/>
              </p:cNvSpPr>
              <p:nvPr/>
            </p:nvSpPr>
            <p:spPr bwMode="auto">
              <a:xfrm>
                <a:off x="1037" y="1779"/>
                <a:ext cx="2790" cy="6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3 </a:t>
                </a:r>
                <a:r>
                  <a:rPr lang="en-GB" altLang="en-US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3 </a:t>
                </a:r>
                <a:r>
                  <a:rPr lang="en-GB" altLang="en-US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3 </a:t>
                </a:r>
                <a:r>
                  <a:rPr lang="en-GB" altLang="en-US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3 </a:t>
                </a:r>
                <a:r>
                  <a:rPr lang="en-GB" altLang="en-US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3 </a:t>
                </a:r>
                <a:r>
                  <a:rPr lang="en-GB" altLang="en-US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3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280604" name="Text Box 28"/>
            <p:cNvSpPr txBox="1">
              <a:spLocks noChangeArrowheads="1"/>
            </p:cNvSpPr>
            <p:nvPr/>
          </p:nvSpPr>
          <p:spPr bwMode="auto">
            <a:xfrm>
              <a:off x="3443" y="1655"/>
              <a:ext cx="28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=</a:t>
              </a:r>
            </a:p>
          </p:txBody>
        </p:sp>
      </p:grpSp>
      <p:sp>
        <p:nvSpPr>
          <p:cNvPr id="280606" name="Line 30"/>
          <p:cNvSpPr>
            <a:spLocks noChangeShapeType="1"/>
          </p:cNvSpPr>
          <p:nvPr/>
        </p:nvSpPr>
        <p:spPr bwMode="auto">
          <a:xfrm flipV="1">
            <a:off x="2211272" y="3378847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08" name="Line 32"/>
          <p:cNvSpPr>
            <a:spLocks noChangeShapeType="1"/>
          </p:cNvSpPr>
          <p:nvPr/>
        </p:nvSpPr>
        <p:spPr bwMode="auto">
          <a:xfrm flipV="1">
            <a:off x="2718898" y="3365400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09" name="Text Box 33"/>
          <p:cNvSpPr txBox="1">
            <a:spLocks noChangeArrowheads="1"/>
          </p:cNvSpPr>
          <p:nvPr/>
        </p:nvSpPr>
        <p:spPr bwMode="auto">
          <a:xfrm>
            <a:off x="5344712" y="3288482"/>
            <a:ext cx="9813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 × 3 </a:t>
            </a:r>
          </a:p>
        </p:txBody>
      </p:sp>
      <p:sp>
        <p:nvSpPr>
          <p:cNvPr id="280610" name="Text Box 34"/>
          <p:cNvSpPr txBox="1">
            <a:spLocks noChangeArrowheads="1"/>
          </p:cNvSpPr>
          <p:nvPr/>
        </p:nvSpPr>
        <p:spPr bwMode="auto">
          <a:xfrm>
            <a:off x="6410433" y="3285416"/>
            <a:ext cx="4972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</a:p>
        </p:txBody>
      </p:sp>
      <p:sp>
        <p:nvSpPr>
          <p:cNvPr id="280611" name="Text Box 35"/>
          <p:cNvSpPr txBox="1">
            <a:spLocks noChangeArrowheads="1"/>
          </p:cNvSpPr>
          <p:nvPr/>
        </p:nvSpPr>
        <p:spPr bwMode="auto">
          <a:xfrm>
            <a:off x="923796" y="3761289"/>
            <a:ext cx="1321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grpSp>
        <p:nvGrpSpPr>
          <p:cNvPr id="280612" name="Group 36"/>
          <p:cNvGrpSpPr>
            <a:grpSpLocks/>
          </p:cNvGrpSpPr>
          <p:nvPr/>
        </p:nvGrpSpPr>
        <p:grpSpPr bwMode="auto">
          <a:xfrm>
            <a:off x="2316955" y="3620417"/>
            <a:ext cx="2809877" cy="769146"/>
            <a:chOff x="1070" y="2276"/>
            <a:chExt cx="2360" cy="646"/>
          </a:xfrm>
        </p:grpSpPr>
        <p:grpSp>
          <p:nvGrpSpPr>
            <p:cNvPr id="280613" name="Group 37"/>
            <p:cNvGrpSpPr>
              <a:grpSpLocks/>
            </p:cNvGrpSpPr>
            <p:nvPr/>
          </p:nvGrpSpPr>
          <p:grpSpPr bwMode="auto">
            <a:xfrm>
              <a:off x="1070" y="2276"/>
              <a:ext cx="2153" cy="646"/>
              <a:chOff x="1070" y="2276"/>
              <a:chExt cx="2153" cy="646"/>
            </a:xfrm>
          </p:grpSpPr>
          <p:sp>
            <p:nvSpPr>
              <p:cNvPr id="280614" name="Text Box 38"/>
              <p:cNvSpPr txBox="1">
                <a:spLocks noChangeArrowheads="1"/>
              </p:cNvSpPr>
              <p:nvPr/>
            </p:nvSpPr>
            <p:spPr bwMode="auto">
              <a:xfrm>
                <a:off x="1070" y="2534"/>
                <a:ext cx="2153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lang="en-GB" altLang="en-US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lang="en-GB" altLang="en-US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lang="en-GB" altLang="en-US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lang="en-GB" altLang="en-US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80615" name="Line 39"/>
              <p:cNvSpPr>
                <a:spLocks noChangeShapeType="1"/>
              </p:cNvSpPr>
              <p:nvPr/>
            </p:nvSpPr>
            <p:spPr bwMode="auto">
              <a:xfrm>
                <a:off x="1104" y="2616"/>
                <a:ext cx="207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80616" name="Text Box 40"/>
              <p:cNvSpPr txBox="1">
                <a:spLocks noChangeArrowheads="1"/>
              </p:cNvSpPr>
              <p:nvPr/>
            </p:nvSpPr>
            <p:spPr bwMode="auto">
              <a:xfrm>
                <a:off x="1099" y="2276"/>
                <a:ext cx="752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lang="en-GB" altLang="en-US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280617" name="Text Box 41"/>
            <p:cNvSpPr txBox="1">
              <a:spLocks noChangeArrowheads="1"/>
            </p:cNvSpPr>
            <p:nvPr/>
          </p:nvSpPr>
          <p:spPr bwMode="auto">
            <a:xfrm>
              <a:off x="3143" y="2404"/>
              <a:ext cx="28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=</a:t>
              </a:r>
            </a:p>
          </p:txBody>
        </p:sp>
      </p:grpSp>
      <p:sp>
        <p:nvSpPr>
          <p:cNvPr id="280618" name="Line 42"/>
          <p:cNvSpPr>
            <a:spLocks noChangeShapeType="1"/>
          </p:cNvSpPr>
          <p:nvPr/>
        </p:nvSpPr>
        <p:spPr bwMode="auto">
          <a:xfrm flipV="1">
            <a:off x="2445807" y="375628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19" name="Line 43"/>
          <p:cNvSpPr>
            <a:spLocks noChangeShapeType="1"/>
          </p:cNvSpPr>
          <p:nvPr/>
        </p:nvSpPr>
        <p:spPr bwMode="auto">
          <a:xfrm flipV="1">
            <a:off x="2393224" y="4079078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0" name="Line 44"/>
          <p:cNvSpPr>
            <a:spLocks noChangeShapeType="1"/>
          </p:cNvSpPr>
          <p:nvPr/>
        </p:nvSpPr>
        <p:spPr bwMode="auto">
          <a:xfrm flipV="1">
            <a:off x="2933122" y="3740223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1" name="Line 45"/>
          <p:cNvSpPr>
            <a:spLocks noChangeShapeType="1"/>
          </p:cNvSpPr>
          <p:nvPr/>
        </p:nvSpPr>
        <p:spPr bwMode="auto">
          <a:xfrm flipV="1">
            <a:off x="2863545" y="4092049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2" name="Text Box 46"/>
          <p:cNvSpPr txBox="1">
            <a:spLocks noChangeArrowheads="1"/>
          </p:cNvSpPr>
          <p:nvPr/>
        </p:nvSpPr>
        <p:spPr bwMode="auto">
          <a:xfrm>
            <a:off x="5032754" y="3913853"/>
            <a:ext cx="14366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lang="en-GB" altLang="en-US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</a:t>
            </a:r>
            <a:r>
              <a:rPr lang="en-GB" altLang="en-US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3" name="Text Box 47"/>
          <p:cNvSpPr txBox="1">
            <a:spLocks noChangeArrowheads="1"/>
          </p:cNvSpPr>
          <p:nvPr/>
        </p:nvSpPr>
        <p:spPr bwMode="auto">
          <a:xfrm>
            <a:off x="6659149" y="3921376"/>
            <a:ext cx="4635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</a:p>
        </p:txBody>
      </p:sp>
      <p:sp>
        <p:nvSpPr>
          <p:cNvPr id="280628" name="Text Box 52"/>
          <p:cNvSpPr txBox="1">
            <a:spLocks noChangeArrowheads="1"/>
          </p:cNvSpPr>
          <p:nvPr/>
        </p:nvSpPr>
        <p:spPr bwMode="auto">
          <a:xfrm>
            <a:off x="2969943" y="4443365"/>
            <a:ext cx="3661312" cy="52075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do you notice?</a:t>
            </a:r>
          </a:p>
        </p:txBody>
      </p:sp>
      <p:sp>
        <p:nvSpPr>
          <p:cNvPr id="280629" name="Text Box 53"/>
          <p:cNvSpPr txBox="1">
            <a:spLocks noChangeArrowheads="1"/>
          </p:cNvSpPr>
          <p:nvPr/>
        </p:nvSpPr>
        <p:spPr bwMode="auto">
          <a:xfrm>
            <a:off x="6786628" y="3098140"/>
            <a:ext cx="8370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</a:p>
        </p:txBody>
      </p:sp>
      <p:sp>
        <p:nvSpPr>
          <p:cNvPr id="280630" name="Text Box 54"/>
          <p:cNvSpPr txBox="1">
            <a:spLocks noChangeArrowheads="1"/>
          </p:cNvSpPr>
          <p:nvPr/>
        </p:nvSpPr>
        <p:spPr bwMode="auto">
          <a:xfrm>
            <a:off x="7025549" y="3760459"/>
            <a:ext cx="803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</a:p>
        </p:txBody>
      </p:sp>
      <p:sp>
        <p:nvSpPr>
          <p:cNvPr id="280631" name="Text Box 55"/>
          <p:cNvSpPr txBox="1">
            <a:spLocks noChangeArrowheads="1"/>
          </p:cNvSpPr>
          <p:nvPr/>
        </p:nvSpPr>
        <p:spPr bwMode="auto">
          <a:xfrm>
            <a:off x="743723" y="5043785"/>
            <a:ext cx="7781712" cy="846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raise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 number to a 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negative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power, is the same as one over the number with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positive power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</a:p>
        </p:txBody>
      </p:sp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596945"/>
          </a:xfrm>
          <a:prstGeom prst="rect">
            <a:avLst/>
          </a:prstGeom>
          <a:noFill/>
          <a:ln/>
        </p:spPr>
        <p:txBody>
          <a:bodyPr bIns="91440" anchor="t" anchorCtr="0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B0091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Negative exponents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454474" y="595458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3887535" y="6077652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-n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 =</a:t>
            </a:r>
          </a:p>
        </p:txBody>
      </p:sp>
      <p:sp>
        <p:nvSpPr>
          <p:cNvPr id="46" name="Text Box 42"/>
          <p:cNvSpPr txBox="1">
            <a:spLocks noChangeArrowheads="1"/>
          </p:cNvSpPr>
          <p:nvPr/>
        </p:nvSpPr>
        <p:spPr bwMode="auto">
          <a:xfrm>
            <a:off x="4632927" y="6241279"/>
            <a:ext cx="5373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</a:p>
        </p:txBody>
      </p:sp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768115" y="961890"/>
            <a:ext cx="44294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Look at the following division:</a:t>
            </a:r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4492105" y="1397485"/>
            <a:ext cx="11400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9" name="Text Box 30"/>
          <p:cNvSpPr txBox="1">
            <a:spLocks noChangeArrowheads="1"/>
          </p:cNvSpPr>
          <p:nvPr/>
        </p:nvSpPr>
        <p:spPr bwMode="auto">
          <a:xfrm>
            <a:off x="768115" y="1749233"/>
            <a:ext cx="41248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Using the second index law,</a:t>
            </a:r>
          </a:p>
        </p:txBody>
      </p: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4431579" y="2150916"/>
            <a:ext cx="25298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(4 – 6)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51" name="Text Box 32"/>
          <p:cNvSpPr txBox="1">
            <a:spLocks noChangeArrowheads="1"/>
          </p:cNvSpPr>
          <p:nvPr/>
        </p:nvSpPr>
        <p:spPr bwMode="auto">
          <a:xfrm>
            <a:off x="6836488" y="2150915"/>
            <a:ext cx="5822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-2</a:t>
            </a:r>
          </a:p>
        </p:txBody>
      </p:sp>
      <p:sp>
        <p:nvSpPr>
          <p:cNvPr id="52" name="Line 29"/>
          <p:cNvSpPr>
            <a:spLocks noChangeShapeType="1"/>
          </p:cNvSpPr>
          <p:nvPr/>
        </p:nvSpPr>
        <p:spPr bwMode="auto">
          <a:xfrm flipV="1">
            <a:off x="3325038" y="3084170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3" name="Line 31"/>
          <p:cNvSpPr>
            <a:spLocks noChangeShapeType="1"/>
          </p:cNvSpPr>
          <p:nvPr/>
        </p:nvSpPr>
        <p:spPr bwMode="auto">
          <a:xfrm flipV="1">
            <a:off x="3859558" y="3084170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4" name="Line 29"/>
          <p:cNvSpPr>
            <a:spLocks noChangeShapeType="1"/>
          </p:cNvSpPr>
          <p:nvPr/>
        </p:nvSpPr>
        <p:spPr bwMode="auto">
          <a:xfrm flipV="1">
            <a:off x="2299405" y="3077701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5" name="Line 31"/>
          <p:cNvSpPr>
            <a:spLocks noChangeShapeType="1"/>
          </p:cNvSpPr>
          <p:nvPr/>
        </p:nvSpPr>
        <p:spPr bwMode="auto">
          <a:xfrm flipV="1">
            <a:off x="2819810" y="3094360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6" name="Line 30"/>
          <p:cNvSpPr>
            <a:spLocks noChangeShapeType="1"/>
          </p:cNvSpPr>
          <p:nvPr/>
        </p:nvSpPr>
        <p:spPr bwMode="auto">
          <a:xfrm flipV="1">
            <a:off x="3225365" y="3395721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7" name="Line 32"/>
          <p:cNvSpPr>
            <a:spLocks noChangeShapeType="1"/>
          </p:cNvSpPr>
          <p:nvPr/>
        </p:nvSpPr>
        <p:spPr bwMode="auto">
          <a:xfrm flipV="1">
            <a:off x="3732991" y="338227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8" name="Text Box 34"/>
          <p:cNvSpPr txBox="1">
            <a:spLocks noChangeArrowheads="1"/>
          </p:cNvSpPr>
          <p:nvPr/>
        </p:nvSpPr>
        <p:spPr bwMode="auto">
          <a:xfrm>
            <a:off x="5607528" y="2972588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9" name="Line 39"/>
          <p:cNvSpPr>
            <a:spLocks noChangeShapeType="1"/>
          </p:cNvSpPr>
          <p:nvPr/>
        </p:nvSpPr>
        <p:spPr bwMode="auto">
          <a:xfrm>
            <a:off x="5344712" y="3328972"/>
            <a:ext cx="8229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0" name="Text Box 34"/>
          <p:cNvSpPr txBox="1">
            <a:spLocks noChangeArrowheads="1"/>
          </p:cNvSpPr>
          <p:nvPr/>
        </p:nvSpPr>
        <p:spPr bwMode="auto">
          <a:xfrm>
            <a:off x="6431835" y="2949670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1" name="Line 39"/>
          <p:cNvSpPr>
            <a:spLocks noChangeShapeType="1"/>
          </p:cNvSpPr>
          <p:nvPr/>
        </p:nvSpPr>
        <p:spPr bwMode="auto">
          <a:xfrm>
            <a:off x="6431835" y="3328972"/>
            <a:ext cx="3657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6118003" y="3060801"/>
            <a:ext cx="341709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</a:t>
            </a:r>
          </a:p>
        </p:txBody>
      </p:sp>
      <p:sp>
        <p:nvSpPr>
          <p:cNvPr id="63" name="Text Box 34"/>
          <p:cNvSpPr txBox="1">
            <a:spLocks noChangeArrowheads="1"/>
          </p:cNvSpPr>
          <p:nvPr/>
        </p:nvSpPr>
        <p:spPr bwMode="auto">
          <a:xfrm>
            <a:off x="5400388" y="3639016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4" name="Line 39"/>
          <p:cNvSpPr>
            <a:spLocks noChangeShapeType="1"/>
          </p:cNvSpPr>
          <p:nvPr/>
        </p:nvSpPr>
        <p:spPr bwMode="auto">
          <a:xfrm>
            <a:off x="5137572" y="4008847"/>
            <a:ext cx="12801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5" name="Text Box 34"/>
          <p:cNvSpPr txBox="1">
            <a:spLocks noChangeArrowheads="1"/>
          </p:cNvSpPr>
          <p:nvPr/>
        </p:nvSpPr>
        <p:spPr bwMode="auto">
          <a:xfrm>
            <a:off x="6669523" y="3610874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6" name="Line 39"/>
          <p:cNvSpPr>
            <a:spLocks noChangeShapeType="1"/>
          </p:cNvSpPr>
          <p:nvPr/>
        </p:nvSpPr>
        <p:spPr bwMode="auto">
          <a:xfrm>
            <a:off x="6669523" y="3990176"/>
            <a:ext cx="3657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7" name="Text Box 28"/>
          <p:cNvSpPr txBox="1">
            <a:spLocks noChangeArrowheads="1"/>
          </p:cNvSpPr>
          <p:nvPr/>
        </p:nvSpPr>
        <p:spPr bwMode="auto">
          <a:xfrm>
            <a:off x="6369124" y="3752213"/>
            <a:ext cx="341709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</a:t>
            </a:r>
          </a:p>
        </p:txBody>
      </p:sp>
      <p:sp>
        <p:nvSpPr>
          <p:cNvPr id="69" name="Text Box 34"/>
          <p:cNvSpPr txBox="1">
            <a:spLocks noChangeArrowheads="1"/>
          </p:cNvSpPr>
          <p:nvPr/>
        </p:nvSpPr>
        <p:spPr bwMode="auto">
          <a:xfrm>
            <a:off x="4794497" y="5921230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0" name="Line 39"/>
          <p:cNvSpPr>
            <a:spLocks noChangeShapeType="1"/>
          </p:cNvSpPr>
          <p:nvPr/>
        </p:nvSpPr>
        <p:spPr bwMode="auto">
          <a:xfrm>
            <a:off x="4794497" y="6300532"/>
            <a:ext cx="36576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56AF41E4-7115-4393-ADDF-BA31EF67EE2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327B0574-03E8-442D-97C6-5D87D402F73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3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8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8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80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80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80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97" grpId="0" autoUpdateAnimBg="0"/>
      <p:bldP spid="280598" grpId="0" autoUpdateAnimBg="0"/>
      <p:bldP spid="280606" grpId="0" animBg="1"/>
      <p:bldP spid="280608" grpId="0" animBg="1"/>
      <p:bldP spid="280609" grpId="0" autoUpdateAnimBg="0"/>
      <p:bldP spid="280610" grpId="0" autoUpdateAnimBg="0"/>
      <p:bldP spid="280611" grpId="0" autoUpdateAnimBg="0"/>
      <p:bldP spid="280618" grpId="0" animBg="1"/>
      <p:bldP spid="280619" grpId="0" animBg="1"/>
      <p:bldP spid="280620" grpId="0" animBg="1"/>
      <p:bldP spid="280621" grpId="0" animBg="1"/>
      <p:bldP spid="280622" grpId="0" autoUpdateAnimBg="0"/>
      <p:bldP spid="280623" grpId="0" autoUpdateAnimBg="0"/>
      <p:bldP spid="280628" grpId="0" animBg="1" autoUpdateAnimBg="0"/>
      <p:bldP spid="280629" grpId="0" autoUpdateAnimBg="0"/>
      <p:bldP spid="280630" grpId="0" autoUpdateAnimBg="0"/>
      <p:bldP spid="280631" grpId="0" animBg="1" autoUpdateAnimBg="0"/>
      <p:bldP spid="44" grpId="0" animBg="1"/>
      <p:bldP spid="45" grpId="0" autoUpdateAnimBg="0"/>
      <p:bldP spid="46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utoUpdateAnimBg="0"/>
      <p:bldP spid="59" grpId="0" animBg="1"/>
      <p:bldP spid="60" grpId="0" autoUpdateAnimBg="0"/>
      <p:bldP spid="61" grpId="0" animBg="1"/>
      <p:bldP spid="62" grpId="0"/>
      <p:bldP spid="63" grpId="0" autoUpdateAnimBg="0"/>
      <p:bldP spid="64" grpId="0" animBg="1"/>
      <p:bldP spid="65" grpId="0" autoUpdateAnimBg="0"/>
      <p:bldP spid="66" grpId="0" animBg="1"/>
      <p:bldP spid="67" grpId="0"/>
      <p:bldP spid="69" grpId="0" autoUpdateAnimBg="0"/>
      <p:bldP spid="7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_IBAA" id="{6ADC0F22-E213-402E-8B07-8ABD4CD42FB9}" vid="{34CA1712-6305-4A55-BB9B-2B838D6F99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3_IBAI</Template>
  <TotalTime>204</TotalTime>
  <Words>899</Words>
  <Application>Microsoft Office PowerPoint</Application>
  <PresentationFormat>On-screen Show (4:3)</PresentationFormat>
  <Paragraphs>181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SimSun-ExtB</vt:lpstr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Laws of Exponents</vt:lpstr>
      <vt:lpstr>Laws of exponents -</vt:lpstr>
      <vt:lpstr>PowerPoint Presentation</vt:lpstr>
      <vt:lpstr>Laws of exponents -</vt:lpstr>
      <vt:lpstr>Laws of exponents -</vt:lpstr>
      <vt:lpstr>PowerPoint Presentation</vt:lpstr>
      <vt:lpstr>The power zero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Exponents</dc:title>
  <dc:creator>Mathssupport</dc:creator>
  <cp:lastModifiedBy>Orlando Hurtado</cp:lastModifiedBy>
  <cp:revision>13</cp:revision>
  <dcterms:created xsi:type="dcterms:W3CDTF">2020-09-11T12:45:34Z</dcterms:created>
  <dcterms:modified xsi:type="dcterms:W3CDTF">2022-03-30T17:25:31Z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