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5"/>
  </p:notesMasterIdLst>
  <p:handoutMasterIdLst>
    <p:handoutMasterId r:id="rId16"/>
  </p:handoutMasterIdLst>
  <p:sldIdLst>
    <p:sldId id="256" r:id="rId2"/>
    <p:sldId id="383" r:id="rId3"/>
    <p:sldId id="385" r:id="rId4"/>
    <p:sldId id="386" r:id="rId5"/>
    <p:sldId id="262" r:id="rId6"/>
    <p:sldId id="384" r:id="rId7"/>
    <p:sldId id="317" r:id="rId8"/>
    <p:sldId id="318" r:id="rId9"/>
    <p:sldId id="320" r:id="rId10"/>
    <p:sldId id="319" r:id="rId11"/>
    <p:sldId id="322" r:id="rId12"/>
    <p:sldId id="323" r:id="rId13"/>
    <p:sldId id="316" r:id="rId1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066"/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5" autoAdjust="0"/>
    <p:restoredTop sz="94660"/>
  </p:normalViewPr>
  <p:slideViewPr>
    <p:cSldViewPr>
      <p:cViewPr varScale="1">
        <p:scale>
          <a:sx n="68" d="100"/>
          <a:sy n="68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DF4D63A-0B00-4A5A-A4F5-112C87C073D4}" type="slidenum">
              <a:rPr lang="en-GB" altLang="en-US" sz="1200">
                <a:solidFill>
                  <a:schemeClr val="tx1"/>
                </a:solidFill>
              </a:rPr>
              <a:pPr/>
              <a:t>5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1934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DF4D63A-0B00-4A5A-A4F5-112C87C073D4}" type="slidenum">
              <a:rPr lang="en-GB" altLang="en-US" sz="1200">
                <a:solidFill>
                  <a:schemeClr val="tx1"/>
                </a:solidFill>
              </a:rPr>
              <a:pPr/>
              <a:t>6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56170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DF4D63A-0B00-4A5A-A4F5-112C87C073D4}" type="slidenum">
              <a:rPr lang="en-GB" altLang="en-US" sz="1200">
                <a:solidFill>
                  <a:schemeClr val="tx1"/>
                </a:solidFill>
              </a:rPr>
              <a:pPr/>
              <a:t>7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68363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DF4D63A-0B00-4A5A-A4F5-112C87C073D4}" type="slidenum">
              <a:rPr lang="en-GB" altLang="en-US" sz="1200">
                <a:solidFill>
                  <a:schemeClr val="tx1"/>
                </a:solidFill>
              </a:rPr>
              <a:pPr/>
              <a:t>8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84938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DF4D63A-0B00-4A5A-A4F5-112C87C073D4}" type="slidenum">
              <a:rPr lang="en-GB" altLang="en-US" sz="1200">
                <a:solidFill>
                  <a:schemeClr val="tx1"/>
                </a:solidFill>
              </a:rPr>
              <a:pPr/>
              <a:t>9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47382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DF4D63A-0B00-4A5A-A4F5-112C87C073D4}" type="slidenum">
              <a:rPr lang="en-GB" altLang="en-US" sz="1200">
                <a:solidFill>
                  <a:schemeClr val="tx1"/>
                </a:solidFill>
              </a:rPr>
              <a:pPr/>
              <a:t>10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91891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DF4D63A-0B00-4A5A-A4F5-112C87C073D4}" type="slidenum">
              <a:rPr lang="en-GB" altLang="en-US" sz="1200">
                <a:solidFill>
                  <a:schemeClr val="tx1"/>
                </a:solidFill>
              </a:rPr>
              <a:pPr/>
              <a:t>11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6612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DF4D63A-0B00-4A5A-A4F5-112C87C073D4}" type="slidenum">
              <a:rPr lang="en-GB" altLang="en-US" sz="1200">
                <a:solidFill>
                  <a:schemeClr val="tx1"/>
                </a:solidFill>
              </a:rPr>
              <a:pPr/>
              <a:t>12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5803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14 May 2022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4210A5-F8F0-42D4-ABD4-80D075B6928B}"/>
              </a:ext>
            </a:extLst>
          </p:cNvPr>
          <p:cNvSpPr/>
          <p:nvPr userDrawn="1"/>
        </p:nvSpPr>
        <p:spPr>
          <a:xfrm>
            <a:off x="696730" y="6518702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E54D19C-C9C1-41E1-AFE5-01CEA2C96BB7}"/>
              </a:ext>
            </a:extLst>
          </p:cNvPr>
          <p:cNvSpPr/>
          <p:nvPr userDrawn="1"/>
        </p:nvSpPr>
        <p:spPr>
          <a:xfrm>
            <a:off x="696730" y="6518702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1C9862-B812-47BA-8493-7340015F9CB9}"/>
              </a:ext>
            </a:extLst>
          </p:cNvPr>
          <p:cNvSpPr/>
          <p:nvPr userDrawn="1"/>
        </p:nvSpPr>
        <p:spPr>
          <a:xfrm>
            <a:off x="696730" y="6518702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5/14/2022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96730" y="6518702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14 May 2022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/>
          </a:bodyPr>
          <a:lstStyle/>
          <a:p>
            <a:r>
              <a:rPr lang="en-GB" dirty="0"/>
              <a:t>The nth term of sequences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066800" y="3200400"/>
            <a:ext cx="7620000" cy="1600200"/>
          </a:xfrm>
        </p:spPr>
        <p:txBody>
          <a:bodyPr/>
          <a:lstStyle/>
          <a:p>
            <a:pPr marL="688975" indent="-688975"/>
            <a:r>
              <a:rPr lang="en-US" dirty="0"/>
              <a:t>LO: To use and find the formula for sequences.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C8EEB385-61A4-440D-BA27-FD2788F90E0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4784FA2C-6F51-4D79-9465-80ABEFFC10A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751" y="12805"/>
            <a:ext cx="69342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en-GB" altLang="en-US" sz="2800" b="1" dirty="0">
                <a:solidFill>
                  <a:srgbClr val="5B0091"/>
                </a:solidFill>
              </a:rPr>
              <a:t>Sequences of multiples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65175" y="2815104"/>
            <a:ext cx="8463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sequence in the denominator has the form 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en-GB" altLang="en-US" dirty="0"/>
              <a:t> +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18150" name="Text Box 6"/>
          <p:cNvSpPr txBox="1">
            <a:spLocks noChangeArrowheads="1"/>
          </p:cNvSpPr>
          <p:nvPr/>
        </p:nvSpPr>
        <p:spPr bwMode="auto">
          <a:xfrm>
            <a:off x="1125878" y="1379288"/>
            <a:ext cx="68714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0066"/>
                </a:solidFill>
              </a:rPr>
              <a:t>7,      11,    15,     19,     23,     27,     31,     35,  …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278278" y="1799980"/>
            <a:ext cx="762000" cy="644525"/>
            <a:chOff x="432" y="1440"/>
            <a:chExt cx="480" cy="406"/>
          </a:xfrm>
        </p:grpSpPr>
        <p:grpSp>
          <p:nvGrpSpPr>
            <p:cNvPr id="58437" name="Group 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9" name="AutoShape 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40" name="Line 1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8" name="Text Box 11"/>
            <p:cNvSpPr txBox="1">
              <a:spLocks noChangeArrowheads="1"/>
            </p:cNvSpPr>
            <p:nvPr/>
          </p:nvSpPr>
          <p:spPr bwMode="auto">
            <a:xfrm>
              <a:off x="523" y="1596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+4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2116478" y="1799978"/>
            <a:ext cx="762000" cy="636587"/>
            <a:chOff x="432" y="1440"/>
            <a:chExt cx="480" cy="401"/>
          </a:xfrm>
        </p:grpSpPr>
        <p:grpSp>
          <p:nvGrpSpPr>
            <p:cNvPr id="58433" name="Group 13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5" name="AutoShape 1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36" name="Line 15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4" name="Text Box 16"/>
            <p:cNvSpPr txBox="1">
              <a:spLocks noChangeArrowheads="1"/>
            </p:cNvSpPr>
            <p:nvPr/>
          </p:nvSpPr>
          <p:spPr bwMode="auto">
            <a:xfrm>
              <a:off x="523" y="1591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+4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954678" y="1799980"/>
            <a:ext cx="762000" cy="644525"/>
            <a:chOff x="432" y="1440"/>
            <a:chExt cx="480" cy="406"/>
          </a:xfrm>
        </p:grpSpPr>
        <p:grpSp>
          <p:nvGrpSpPr>
            <p:cNvPr id="58429" name="Group 1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1" name="AutoShape 1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32" name="Line 2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0" name="Text Box 21"/>
            <p:cNvSpPr txBox="1">
              <a:spLocks noChangeArrowheads="1"/>
            </p:cNvSpPr>
            <p:nvPr/>
          </p:nvSpPr>
          <p:spPr bwMode="auto">
            <a:xfrm>
              <a:off x="523" y="1596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+4</a:t>
              </a: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3792878" y="1799980"/>
            <a:ext cx="762000" cy="635000"/>
            <a:chOff x="432" y="1440"/>
            <a:chExt cx="480" cy="400"/>
          </a:xfrm>
        </p:grpSpPr>
        <p:grpSp>
          <p:nvGrpSpPr>
            <p:cNvPr id="58425" name="Group 23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27" name="AutoShape 2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8" name="Line 25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26" name="Text Box 26"/>
            <p:cNvSpPr txBox="1">
              <a:spLocks noChangeArrowheads="1"/>
            </p:cNvSpPr>
            <p:nvPr/>
          </p:nvSpPr>
          <p:spPr bwMode="auto">
            <a:xfrm>
              <a:off x="523" y="1590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+4</a:t>
              </a:r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4631078" y="1799980"/>
            <a:ext cx="762000" cy="644525"/>
            <a:chOff x="432" y="1440"/>
            <a:chExt cx="480" cy="406"/>
          </a:xfrm>
        </p:grpSpPr>
        <p:grpSp>
          <p:nvGrpSpPr>
            <p:cNvPr id="58421" name="Group 2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23" name="AutoShape 2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4" name="Line 3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22" name="Text Box 31"/>
            <p:cNvSpPr txBox="1">
              <a:spLocks noChangeArrowheads="1"/>
            </p:cNvSpPr>
            <p:nvPr/>
          </p:nvSpPr>
          <p:spPr bwMode="auto">
            <a:xfrm>
              <a:off x="531" y="1596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+4</a:t>
              </a:r>
            </a:p>
          </p:txBody>
        </p:sp>
      </p:grpSp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5469278" y="1799980"/>
            <a:ext cx="762000" cy="644525"/>
            <a:chOff x="432" y="1440"/>
            <a:chExt cx="480" cy="406"/>
          </a:xfrm>
        </p:grpSpPr>
        <p:grpSp>
          <p:nvGrpSpPr>
            <p:cNvPr id="58417" name="Group 33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19" name="AutoShape 3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0" name="Line 35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18" name="Text Box 36"/>
            <p:cNvSpPr txBox="1">
              <a:spLocks noChangeArrowheads="1"/>
            </p:cNvSpPr>
            <p:nvPr/>
          </p:nvSpPr>
          <p:spPr bwMode="auto">
            <a:xfrm>
              <a:off x="523" y="1596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+4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6307478" y="1799980"/>
            <a:ext cx="762000" cy="644525"/>
            <a:chOff x="432" y="1440"/>
            <a:chExt cx="480" cy="406"/>
          </a:xfrm>
        </p:grpSpPr>
        <p:grpSp>
          <p:nvGrpSpPr>
            <p:cNvPr id="58413" name="Group 3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15" name="AutoShape 3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16" name="Line 4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14" name="Text Box 41"/>
            <p:cNvSpPr txBox="1">
              <a:spLocks noChangeArrowheads="1"/>
            </p:cNvSpPr>
            <p:nvPr/>
          </p:nvSpPr>
          <p:spPr bwMode="auto">
            <a:xfrm>
              <a:off x="522" y="1596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+4</a:t>
              </a:r>
            </a:p>
          </p:txBody>
        </p:sp>
      </p:grpSp>
      <p:sp>
        <p:nvSpPr>
          <p:cNvPr id="518186" name="Text Box 42"/>
          <p:cNvSpPr txBox="1">
            <a:spLocks noChangeArrowheads="1"/>
          </p:cNvSpPr>
          <p:nvPr/>
        </p:nvSpPr>
        <p:spPr bwMode="auto">
          <a:xfrm>
            <a:off x="521446" y="3213801"/>
            <a:ext cx="6578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GB" dirty="0">
                <a:latin typeface="Arial" charset="0"/>
              </a:rPr>
              <a:t> is the difference between consecutive terms.</a:t>
            </a:r>
            <a:endParaRPr lang="en-GB" altLang="en-US" dirty="0"/>
          </a:p>
        </p:txBody>
      </p:sp>
      <p:sp>
        <p:nvSpPr>
          <p:cNvPr id="71" name="Text Box 42"/>
          <p:cNvSpPr txBox="1">
            <a:spLocks noChangeArrowheads="1"/>
          </p:cNvSpPr>
          <p:nvPr/>
        </p:nvSpPr>
        <p:spPr bwMode="auto">
          <a:xfrm>
            <a:off x="550032" y="4329926"/>
            <a:ext cx="55723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itchFamily="18" charset="0"/>
              </a:rPr>
              <a:t>b</a:t>
            </a:r>
            <a:r>
              <a:rPr lang="en-GB" dirty="0">
                <a:latin typeface="Arial" charset="0"/>
              </a:rPr>
              <a:t> is the constant term you need to add. 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4976688" y="5179791"/>
            <a:ext cx="908550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4</a:t>
            </a:r>
            <a:r>
              <a:rPr lang="en-US" sz="28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5511862" y="5215379"/>
            <a:ext cx="746752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dirty="0">
                <a:solidFill>
                  <a:srgbClr val="0070C0"/>
                </a:solidFill>
                <a:latin typeface="+mn-lt"/>
              </a:rPr>
              <a:t> 3</a:t>
            </a:r>
          </a:p>
        </p:txBody>
      </p:sp>
      <p:grpSp>
        <p:nvGrpSpPr>
          <p:cNvPr id="75" name="Group 7"/>
          <p:cNvGrpSpPr>
            <a:grpSpLocks/>
          </p:cNvGrpSpPr>
          <p:nvPr/>
        </p:nvGrpSpPr>
        <p:grpSpPr bwMode="auto">
          <a:xfrm flipH="1">
            <a:off x="412109" y="1814796"/>
            <a:ext cx="761610" cy="633413"/>
            <a:chOff x="433" y="1442"/>
            <a:chExt cx="479" cy="399"/>
          </a:xfrm>
        </p:grpSpPr>
        <p:grpSp>
          <p:nvGrpSpPr>
            <p:cNvPr id="76" name="Group 8"/>
            <p:cNvGrpSpPr>
              <a:grpSpLocks/>
            </p:cNvGrpSpPr>
            <p:nvPr/>
          </p:nvGrpSpPr>
          <p:grpSpPr bwMode="auto">
            <a:xfrm>
              <a:off x="433" y="1442"/>
              <a:ext cx="479" cy="178"/>
              <a:chOff x="505" y="1917"/>
              <a:chExt cx="490" cy="225"/>
            </a:xfrm>
          </p:grpSpPr>
          <p:sp>
            <p:nvSpPr>
              <p:cNvPr id="78" name="AutoShape 9"/>
              <p:cNvSpPr>
                <a:spLocks/>
              </p:cNvSpPr>
              <p:nvPr/>
            </p:nvSpPr>
            <p:spPr bwMode="auto">
              <a:xfrm rot="16200000" flipV="1">
                <a:off x="641" y="1799"/>
                <a:ext cx="207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9" name="Line 1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7" name="Text Box 11"/>
            <p:cNvSpPr txBox="1">
              <a:spLocks noChangeArrowheads="1"/>
            </p:cNvSpPr>
            <p:nvPr/>
          </p:nvSpPr>
          <p:spPr bwMode="auto">
            <a:xfrm>
              <a:off x="546" y="1589"/>
              <a:ext cx="25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-4</a:t>
              </a:r>
            </a:p>
          </p:txBody>
        </p:sp>
      </p:grpSp>
      <p:sp>
        <p:nvSpPr>
          <p:cNvPr id="80" name="Text Box 5"/>
          <p:cNvSpPr txBox="1">
            <a:spLocks noChangeArrowheads="1"/>
          </p:cNvSpPr>
          <p:nvPr/>
        </p:nvSpPr>
        <p:spPr bwMode="auto">
          <a:xfrm>
            <a:off x="334008" y="1398134"/>
            <a:ext cx="432048" cy="46166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70C0"/>
                </a:solidFill>
                <a:cs typeface="Arial" panose="020B0604020202020204" pitchFamily="34" charset="0"/>
              </a:rPr>
              <a:t>3</a:t>
            </a:r>
          </a:p>
        </p:txBody>
      </p:sp>
      <p:sp>
        <p:nvSpPr>
          <p:cNvPr id="81" name="Text Box 5"/>
          <p:cNvSpPr txBox="1">
            <a:spLocks noChangeArrowheads="1"/>
          </p:cNvSpPr>
          <p:nvPr/>
        </p:nvSpPr>
        <p:spPr bwMode="auto">
          <a:xfrm>
            <a:off x="4492393" y="6051932"/>
            <a:ext cx="1237128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4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n +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3</a:t>
            </a:r>
          </a:p>
        </p:txBody>
      </p:sp>
      <p:sp>
        <p:nvSpPr>
          <p:cNvPr id="3" name="Rectangle 2"/>
          <p:cNvSpPr/>
          <p:nvPr/>
        </p:nvSpPr>
        <p:spPr>
          <a:xfrm>
            <a:off x="1567917" y="5891070"/>
            <a:ext cx="2321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charset="0"/>
                <a:cs typeface="Arial" panose="020B0604020202020204" pitchFamily="34" charset="0"/>
              </a:rPr>
              <a:t>The nth term is </a:t>
            </a:r>
            <a:endParaRPr lang="en-GB" dirty="0">
              <a:solidFill>
                <a:srgbClr val="010066"/>
              </a:solidFill>
              <a:latin typeface="Arial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64812" y="569733"/>
            <a:ext cx="8371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nth term of this sequence</a:t>
            </a:r>
          </a:p>
        </p:txBody>
      </p:sp>
      <p:sp>
        <p:nvSpPr>
          <p:cNvPr id="84" name="Text Box 42"/>
          <p:cNvSpPr txBox="1">
            <a:spLocks noChangeArrowheads="1"/>
          </p:cNvSpPr>
          <p:nvPr/>
        </p:nvSpPr>
        <p:spPr bwMode="auto">
          <a:xfrm>
            <a:off x="429850" y="5256797"/>
            <a:ext cx="4286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The first part of the nth term is</a:t>
            </a:r>
            <a:endParaRPr lang="en-GB" altLang="en-US" dirty="0"/>
          </a:p>
        </p:txBody>
      </p:sp>
      <p:sp>
        <p:nvSpPr>
          <p:cNvPr id="86" name="Text Box 42"/>
          <p:cNvSpPr txBox="1">
            <a:spLocks noChangeArrowheads="1"/>
          </p:cNvSpPr>
          <p:nvPr/>
        </p:nvSpPr>
        <p:spPr bwMode="auto">
          <a:xfrm>
            <a:off x="536001" y="3958579"/>
            <a:ext cx="34355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For this sequence </a:t>
            </a:r>
            <a:r>
              <a:rPr lang="en-GB" i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GB" dirty="0">
                <a:latin typeface="Arial" charset="0"/>
              </a:rPr>
              <a:t> = </a:t>
            </a:r>
            <a:r>
              <a:rPr lang="en-GB" dirty="0">
                <a:solidFill>
                  <a:srgbClr val="FF0000"/>
                </a:solidFill>
                <a:latin typeface="Arial" charset="0"/>
              </a:rPr>
              <a:t>4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55" name="Text Box 42">
            <a:extLst>
              <a:ext uri="{FF2B5EF4-FFF2-40B4-BE49-F238E27FC236}">
                <a16:creationId xmlns:a16="http://schemas.microsoft.com/office/drawing/2014/main" id="{65237CC8-55A7-4D7F-AB41-EEA92AF89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955" y="3569885"/>
            <a:ext cx="49151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dirty="0">
                <a:latin typeface="Arial" charset="0"/>
              </a:rPr>
              <a:t> is the first term of the sequence.</a:t>
            </a:r>
            <a:endParaRPr lang="en-GB" altLang="en-US" dirty="0"/>
          </a:p>
        </p:txBody>
      </p:sp>
      <p:sp>
        <p:nvSpPr>
          <p:cNvPr id="56" name="Text Box 42">
            <a:extLst>
              <a:ext uri="{FF2B5EF4-FFF2-40B4-BE49-F238E27FC236}">
                <a16:creationId xmlns:a16="http://schemas.microsoft.com/office/drawing/2014/main" id="{A0F8F4D8-6683-460B-A024-9B8795D71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8519" y="3941726"/>
            <a:ext cx="973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dirty="0">
                <a:latin typeface="Arial" charset="0"/>
              </a:rPr>
              <a:t> = </a:t>
            </a:r>
            <a:r>
              <a:rPr lang="en-GB" dirty="0">
                <a:solidFill>
                  <a:srgbClr val="00B050"/>
                </a:solidFill>
                <a:latin typeface="Arial" charset="0"/>
              </a:rPr>
              <a:t>7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57" name="Text Box 42">
            <a:extLst>
              <a:ext uri="{FF2B5EF4-FFF2-40B4-BE49-F238E27FC236}">
                <a16:creationId xmlns:a16="http://schemas.microsoft.com/office/drawing/2014/main" id="{9219D8F3-88C8-45CE-A52A-01901B48F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0328" y="4742424"/>
            <a:ext cx="623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 Box 42">
            <a:extLst>
              <a:ext uri="{FF2B5EF4-FFF2-40B4-BE49-F238E27FC236}">
                <a16:creationId xmlns:a16="http://schemas.microsoft.com/office/drawing/2014/main" id="{7DF9725F-2463-420F-B64B-4650F6490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0222" y="4753714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00B050"/>
                </a:solidFill>
                <a:latin typeface="Arial" charset="0"/>
              </a:rPr>
              <a:t>7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59" name="Text Box 42">
            <a:extLst>
              <a:ext uri="{FF2B5EF4-FFF2-40B4-BE49-F238E27FC236}">
                <a16:creationId xmlns:a16="http://schemas.microsoft.com/office/drawing/2014/main" id="{5A32F7E0-B854-47A1-A68C-F68A8BBE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9336" y="4742423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– </a:t>
            </a:r>
            <a:r>
              <a:rPr lang="en-GB" dirty="0">
                <a:solidFill>
                  <a:srgbClr val="FF0000"/>
                </a:solidFill>
                <a:latin typeface="Arial" charset="0"/>
              </a:rPr>
              <a:t>4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186361E-4CE0-44BC-84A4-432A4D7BB4A1}"/>
              </a:ext>
            </a:extLst>
          </p:cNvPr>
          <p:cNvSpPr txBox="1"/>
          <p:nvPr/>
        </p:nvSpPr>
        <p:spPr>
          <a:xfrm>
            <a:off x="6158131" y="2805549"/>
            <a:ext cx="4411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D793DA9-4113-445D-9DD6-DE74A8D24209}"/>
              </a:ext>
            </a:extLst>
          </p:cNvPr>
          <p:cNvSpPr txBox="1"/>
          <p:nvPr/>
        </p:nvSpPr>
        <p:spPr>
          <a:xfrm>
            <a:off x="1120982" y="1374457"/>
            <a:ext cx="466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EFB6A1-FF13-4F8C-BCD0-9F1BDAD32C21}"/>
              </a:ext>
            </a:extLst>
          </p:cNvPr>
          <p:cNvSpPr txBox="1"/>
          <p:nvPr/>
        </p:nvSpPr>
        <p:spPr>
          <a:xfrm>
            <a:off x="6819353" y="2797112"/>
            <a:ext cx="4411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6" name="Text Box 42">
            <a:extLst>
              <a:ext uri="{FF2B5EF4-FFF2-40B4-BE49-F238E27FC236}">
                <a16:creationId xmlns:a16="http://schemas.microsoft.com/office/drawing/2014/main" id="{F8DD997D-8119-46B2-952D-E0C4F2DD0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6737" y="4339296"/>
            <a:ext cx="15071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DF9DAEF4-5780-4B9A-BCBC-882CAAA54C08}"/>
              </a:ext>
            </a:extLst>
          </p:cNvPr>
          <p:cNvSpPr/>
          <p:nvPr/>
        </p:nvSpPr>
        <p:spPr>
          <a:xfrm>
            <a:off x="7924800" y="6071016"/>
            <a:ext cx="1219200" cy="786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F685C620-0E21-41E8-8B60-DE329ECA9042}"/>
              </a:ext>
            </a:extLst>
          </p:cNvPr>
          <p:cNvSpPr/>
          <p:nvPr/>
        </p:nvSpPr>
        <p:spPr>
          <a:xfrm>
            <a:off x="251519" y="6525344"/>
            <a:ext cx="1973155" cy="2616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59B704-1D11-7920-85E3-C9F1924696AC}"/>
              </a:ext>
            </a:extLst>
          </p:cNvPr>
          <p:cNvCxnSpPr/>
          <p:nvPr/>
        </p:nvCxnSpPr>
        <p:spPr>
          <a:xfrm>
            <a:off x="6942790" y="1417320"/>
            <a:ext cx="365760" cy="0"/>
          </a:xfrm>
          <a:prstGeom prst="line">
            <a:avLst/>
          </a:prstGeom>
          <a:ln w="25400"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A41B9BC-333B-16B5-40F9-F555933DDB1F}"/>
              </a:ext>
            </a:extLst>
          </p:cNvPr>
          <p:cNvCxnSpPr/>
          <p:nvPr/>
        </p:nvCxnSpPr>
        <p:spPr>
          <a:xfrm>
            <a:off x="5247981" y="1417320"/>
            <a:ext cx="365760" cy="0"/>
          </a:xfrm>
          <a:prstGeom prst="line">
            <a:avLst/>
          </a:prstGeom>
          <a:ln w="25400"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8D3C838B-8D15-BDE5-7A06-8A38071FC410}"/>
              </a:ext>
            </a:extLst>
          </p:cNvPr>
          <p:cNvCxnSpPr/>
          <p:nvPr/>
        </p:nvCxnSpPr>
        <p:spPr>
          <a:xfrm>
            <a:off x="4378714" y="1415742"/>
            <a:ext cx="365760" cy="0"/>
          </a:xfrm>
          <a:prstGeom prst="line">
            <a:avLst/>
          </a:prstGeom>
          <a:ln w="25400"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C8640E2-8109-C7AE-3C82-6EB554C9CF8E}"/>
              </a:ext>
            </a:extLst>
          </p:cNvPr>
          <p:cNvCxnSpPr/>
          <p:nvPr/>
        </p:nvCxnSpPr>
        <p:spPr>
          <a:xfrm>
            <a:off x="3541317" y="1408070"/>
            <a:ext cx="365760" cy="0"/>
          </a:xfrm>
          <a:prstGeom prst="line">
            <a:avLst/>
          </a:prstGeom>
          <a:ln w="25400"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EEA0838-48CF-1039-A4B6-8CBCDF7CE4E9}"/>
              </a:ext>
            </a:extLst>
          </p:cNvPr>
          <p:cNvCxnSpPr/>
          <p:nvPr/>
        </p:nvCxnSpPr>
        <p:spPr>
          <a:xfrm>
            <a:off x="2695700" y="1398134"/>
            <a:ext cx="365760" cy="0"/>
          </a:xfrm>
          <a:prstGeom prst="line">
            <a:avLst/>
          </a:prstGeom>
          <a:ln w="25400"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13ED3D4-313D-DAED-9F18-D20297E2BB83}"/>
              </a:ext>
            </a:extLst>
          </p:cNvPr>
          <p:cNvCxnSpPr/>
          <p:nvPr/>
        </p:nvCxnSpPr>
        <p:spPr>
          <a:xfrm>
            <a:off x="1933598" y="1403157"/>
            <a:ext cx="365760" cy="0"/>
          </a:xfrm>
          <a:prstGeom prst="line">
            <a:avLst/>
          </a:prstGeom>
          <a:ln w="25400"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CFD91591-A6B8-8F91-DCE8-33FD2B6024DD}"/>
              </a:ext>
            </a:extLst>
          </p:cNvPr>
          <p:cNvCxnSpPr/>
          <p:nvPr/>
        </p:nvCxnSpPr>
        <p:spPr>
          <a:xfrm>
            <a:off x="1129604" y="1424668"/>
            <a:ext cx="365760" cy="0"/>
          </a:xfrm>
          <a:prstGeom prst="line">
            <a:avLst/>
          </a:prstGeom>
          <a:ln w="25400"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ED08D523-5FA1-0FC6-E05D-0ED3A95426E8}"/>
              </a:ext>
            </a:extLst>
          </p:cNvPr>
          <p:cNvCxnSpPr/>
          <p:nvPr/>
        </p:nvCxnSpPr>
        <p:spPr>
          <a:xfrm>
            <a:off x="6055917" y="1417320"/>
            <a:ext cx="365760" cy="0"/>
          </a:xfrm>
          <a:prstGeom prst="line">
            <a:avLst/>
          </a:prstGeom>
          <a:ln w="25400"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 Box 42">
            <a:extLst>
              <a:ext uri="{FF2B5EF4-FFF2-40B4-BE49-F238E27FC236}">
                <a16:creationId xmlns:a16="http://schemas.microsoft.com/office/drawing/2014/main" id="{F7952929-6760-803A-CFF8-D3DD5823F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2362" y="100584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1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90" name="Text Box 42">
            <a:extLst>
              <a:ext uri="{FF2B5EF4-FFF2-40B4-BE49-F238E27FC236}">
                <a16:creationId xmlns:a16="http://schemas.microsoft.com/office/drawing/2014/main" id="{EBE4B8B9-7DF8-AEE2-5B9D-8AB53629D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5370" y="100584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1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91" name="Text Box 42">
            <a:extLst>
              <a:ext uri="{FF2B5EF4-FFF2-40B4-BE49-F238E27FC236}">
                <a16:creationId xmlns:a16="http://schemas.microsoft.com/office/drawing/2014/main" id="{3FABE475-8E5C-03B3-959A-439E0C8AE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1376" y="100584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1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92" name="Text Box 42">
            <a:extLst>
              <a:ext uri="{FF2B5EF4-FFF2-40B4-BE49-F238E27FC236}">
                <a16:creationId xmlns:a16="http://schemas.microsoft.com/office/drawing/2014/main" id="{6350EF16-5A88-BD61-78B0-CEE994AF6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425" y="100584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1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93" name="Text Box 42">
            <a:extLst>
              <a:ext uri="{FF2B5EF4-FFF2-40B4-BE49-F238E27FC236}">
                <a16:creationId xmlns:a16="http://schemas.microsoft.com/office/drawing/2014/main" id="{11EB6D1F-58CA-0A0F-83F2-B6EC6A4E1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2273" y="100584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1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94" name="Text Box 42">
            <a:extLst>
              <a:ext uri="{FF2B5EF4-FFF2-40B4-BE49-F238E27FC236}">
                <a16:creationId xmlns:a16="http://schemas.microsoft.com/office/drawing/2014/main" id="{3F789F74-8168-5018-8DBB-27DF742DE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3062" y="100584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1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95" name="Text Box 42">
            <a:extLst>
              <a:ext uri="{FF2B5EF4-FFF2-40B4-BE49-F238E27FC236}">
                <a16:creationId xmlns:a16="http://schemas.microsoft.com/office/drawing/2014/main" id="{529D4971-AA45-F0FA-12C9-3020E6FA8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0318" y="100584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1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96" name="Text Box 42">
            <a:extLst>
              <a:ext uri="{FF2B5EF4-FFF2-40B4-BE49-F238E27FC236}">
                <a16:creationId xmlns:a16="http://schemas.microsoft.com/office/drawing/2014/main" id="{BB68FEE6-0161-BD8A-82D8-412AFA45E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0184" y="100584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1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97" name="Text Box 5">
            <a:extLst>
              <a:ext uri="{FF2B5EF4-FFF2-40B4-BE49-F238E27FC236}">
                <a16:creationId xmlns:a16="http://schemas.microsoft.com/office/drawing/2014/main" id="{D48C216C-9D45-A82A-F71F-BC52B95FA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422808"/>
            <a:ext cx="52709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numerator is a constant value: 1, 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F6374323-ED0A-F48D-FA3D-BEE576E99378}"/>
              </a:ext>
            </a:extLst>
          </p:cNvPr>
          <p:cNvCxnSpPr/>
          <p:nvPr/>
        </p:nvCxnSpPr>
        <p:spPr>
          <a:xfrm>
            <a:off x="4469784" y="6094230"/>
            <a:ext cx="109728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 Box 42">
            <a:extLst>
              <a:ext uri="{FF2B5EF4-FFF2-40B4-BE49-F238E27FC236}">
                <a16:creationId xmlns:a16="http://schemas.microsoft.com/office/drawing/2014/main" id="{C3DDBCA6-AB0C-CE6F-3C77-BD3300AE3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769" y="569137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0000"/>
                </a:solidFill>
                <a:latin typeface="Arial" charset="0"/>
              </a:rPr>
              <a:t>1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100" name="Text Box 5">
            <a:extLst>
              <a:ext uri="{FF2B5EF4-FFF2-40B4-BE49-F238E27FC236}">
                <a16:creationId xmlns:a16="http://schemas.microsoft.com/office/drawing/2014/main" id="{8B3B996B-DF04-687E-0A94-9E34E2221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0819" y="2432015"/>
            <a:ext cx="36169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nth term of the linear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EFB60854-47C0-81CA-0BC5-4EF61809B716}"/>
              </a:ext>
            </a:extLst>
          </p:cNvPr>
          <p:cNvSpPr txBox="1"/>
          <p:nvPr/>
        </p:nvSpPr>
        <p:spPr>
          <a:xfrm>
            <a:off x="3758949" y="5852160"/>
            <a:ext cx="7467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-250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24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518186" grpId="0"/>
      <p:bldP spid="71" grpId="0"/>
      <p:bldP spid="72" grpId="0" animBg="1"/>
      <p:bldP spid="73" grpId="0" animBg="1"/>
      <p:bldP spid="80" grpId="0" animBg="1"/>
      <p:bldP spid="81" grpId="0" animBg="1"/>
      <p:bldP spid="3" grpId="0"/>
      <p:bldP spid="84" grpId="0"/>
      <p:bldP spid="86" grpId="0"/>
      <p:bldP spid="55" grpId="0"/>
      <p:bldP spid="56" grpId="0"/>
      <p:bldP spid="57" grpId="0"/>
      <p:bldP spid="58" grpId="0"/>
      <p:bldP spid="59" grpId="0"/>
      <p:bldP spid="61" grpId="0"/>
      <p:bldP spid="63" grpId="0"/>
      <p:bldP spid="9" grpId="0"/>
      <p:bldP spid="66" grpId="0"/>
      <p:bldP spid="97" grpId="0"/>
      <p:bldP spid="99" grpId="0"/>
      <p:bldP spid="100" grpId="0"/>
      <p:bldP spid="10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751" y="12805"/>
            <a:ext cx="69342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en-GB" altLang="en-US" sz="2800" b="1" dirty="0">
                <a:solidFill>
                  <a:srgbClr val="5B0091"/>
                </a:solidFill>
              </a:rPr>
              <a:t>Sequences of shapes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87155" y="2953536"/>
            <a:ext cx="8463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nth term of a  linear sequence has the form 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en-GB" altLang="en-US" dirty="0"/>
              <a:t> +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268149" y="2220563"/>
            <a:ext cx="1129212" cy="715962"/>
            <a:chOff x="432" y="1440"/>
            <a:chExt cx="480" cy="451"/>
          </a:xfrm>
        </p:grpSpPr>
        <p:grpSp>
          <p:nvGrpSpPr>
            <p:cNvPr id="58437" name="Group 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9" name="AutoShape 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40" name="Line 1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8" name="Text Box 11"/>
            <p:cNvSpPr txBox="1">
              <a:spLocks noChangeArrowheads="1"/>
            </p:cNvSpPr>
            <p:nvPr/>
          </p:nvSpPr>
          <p:spPr bwMode="auto">
            <a:xfrm>
              <a:off x="523" y="1639"/>
              <a:ext cx="20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485927" y="2223738"/>
            <a:ext cx="1713956" cy="712787"/>
            <a:chOff x="432" y="1442"/>
            <a:chExt cx="674" cy="449"/>
          </a:xfrm>
        </p:grpSpPr>
        <p:grpSp>
          <p:nvGrpSpPr>
            <p:cNvPr id="58429" name="Group 18"/>
            <p:cNvGrpSpPr>
              <a:grpSpLocks/>
            </p:cNvGrpSpPr>
            <p:nvPr/>
          </p:nvGrpSpPr>
          <p:grpSpPr bwMode="auto">
            <a:xfrm>
              <a:off x="432" y="1442"/>
              <a:ext cx="674" cy="163"/>
              <a:chOff x="504" y="1917"/>
              <a:chExt cx="690" cy="206"/>
            </a:xfrm>
          </p:grpSpPr>
          <p:sp>
            <p:nvSpPr>
              <p:cNvPr id="58431" name="AutoShape 19"/>
              <p:cNvSpPr>
                <a:spLocks/>
              </p:cNvSpPr>
              <p:nvPr/>
            </p:nvSpPr>
            <p:spPr bwMode="auto">
              <a:xfrm rot="16200000" flipV="1">
                <a:off x="755" y="1693"/>
                <a:ext cx="179" cy="681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32" name="Line 20"/>
              <p:cNvSpPr>
                <a:spLocks noChangeShapeType="1"/>
              </p:cNvSpPr>
              <p:nvPr/>
            </p:nvSpPr>
            <p:spPr bwMode="auto">
              <a:xfrm rot="876696" flipV="1">
                <a:off x="1191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0" name="Text Box 21"/>
            <p:cNvSpPr txBox="1">
              <a:spLocks noChangeArrowheads="1"/>
            </p:cNvSpPr>
            <p:nvPr/>
          </p:nvSpPr>
          <p:spPr bwMode="auto">
            <a:xfrm>
              <a:off x="637" y="1639"/>
              <a:ext cx="23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4427984" y="2214213"/>
            <a:ext cx="1928016" cy="722312"/>
            <a:chOff x="432" y="1436"/>
            <a:chExt cx="476" cy="455"/>
          </a:xfrm>
        </p:grpSpPr>
        <p:grpSp>
          <p:nvGrpSpPr>
            <p:cNvPr id="58417" name="Group 33"/>
            <p:cNvGrpSpPr>
              <a:grpSpLocks/>
            </p:cNvGrpSpPr>
            <p:nvPr/>
          </p:nvGrpSpPr>
          <p:grpSpPr bwMode="auto">
            <a:xfrm>
              <a:off x="432" y="1436"/>
              <a:ext cx="476" cy="195"/>
              <a:chOff x="504" y="1913"/>
              <a:chExt cx="487" cy="247"/>
            </a:xfrm>
          </p:grpSpPr>
          <p:sp>
            <p:nvSpPr>
              <p:cNvPr id="58419" name="AutoShape 3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0" name="Line 35"/>
              <p:cNvSpPr>
                <a:spLocks noChangeShapeType="1"/>
              </p:cNvSpPr>
              <p:nvPr/>
            </p:nvSpPr>
            <p:spPr bwMode="auto">
              <a:xfrm rot="876696" flipV="1">
                <a:off x="988" y="1913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18" name="Text Box 36"/>
            <p:cNvSpPr txBox="1">
              <a:spLocks noChangeArrowheads="1"/>
            </p:cNvSpPr>
            <p:nvPr/>
          </p:nvSpPr>
          <p:spPr bwMode="auto">
            <a:xfrm>
              <a:off x="602" y="1639"/>
              <a:ext cx="21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+3</a:t>
              </a:r>
            </a:p>
          </p:txBody>
        </p:sp>
      </p:grpSp>
      <p:sp>
        <p:nvSpPr>
          <p:cNvPr id="518186" name="Text Box 42"/>
          <p:cNvSpPr txBox="1">
            <a:spLocks noChangeArrowheads="1"/>
          </p:cNvSpPr>
          <p:nvPr/>
        </p:nvSpPr>
        <p:spPr bwMode="auto">
          <a:xfrm>
            <a:off x="501817" y="3314455"/>
            <a:ext cx="6578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GB" dirty="0">
                <a:latin typeface="Arial" charset="0"/>
              </a:rPr>
              <a:t> is the difference between consecutive terms.</a:t>
            </a:r>
            <a:endParaRPr lang="en-GB" altLang="en-US" dirty="0"/>
          </a:p>
        </p:txBody>
      </p:sp>
      <p:sp>
        <p:nvSpPr>
          <p:cNvPr id="71" name="Text Box 42"/>
          <p:cNvSpPr txBox="1">
            <a:spLocks noChangeArrowheads="1"/>
          </p:cNvSpPr>
          <p:nvPr/>
        </p:nvSpPr>
        <p:spPr bwMode="auto">
          <a:xfrm>
            <a:off x="497088" y="4556963"/>
            <a:ext cx="55723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itchFamily="18" charset="0"/>
              </a:rPr>
              <a:t>b</a:t>
            </a:r>
            <a:r>
              <a:rPr lang="en-GB" dirty="0">
                <a:latin typeface="Arial" charset="0"/>
              </a:rPr>
              <a:t> is the constant term you need to add. 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4857867" y="5327342"/>
            <a:ext cx="1025206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</a:rPr>
              <a:t>3</a:t>
            </a:r>
            <a:r>
              <a:rPr lang="en-US" sz="28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5695291" y="5362930"/>
            <a:ext cx="746752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70C0"/>
                </a:solidFill>
                <a:latin typeface="+mn-lt"/>
              </a:rPr>
              <a:t>+ 1</a:t>
            </a:r>
          </a:p>
        </p:txBody>
      </p:sp>
      <p:grpSp>
        <p:nvGrpSpPr>
          <p:cNvPr id="75" name="Group 7"/>
          <p:cNvGrpSpPr>
            <a:grpSpLocks/>
          </p:cNvGrpSpPr>
          <p:nvPr/>
        </p:nvGrpSpPr>
        <p:grpSpPr bwMode="auto">
          <a:xfrm flipH="1">
            <a:off x="411678" y="2271219"/>
            <a:ext cx="763200" cy="715962"/>
            <a:chOff x="432" y="1440"/>
            <a:chExt cx="480" cy="451"/>
          </a:xfrm>
        </p:grpSpPr>
        <p:grpSp>
          <p:nvGrpSpPr>
            <p:cNvPr id="76" name="Group 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78" name="AutoShape 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9" name="Line 1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7" name="Text Box 11"/>
            <p:cNvSpPr txBox="1">
              <a:spLocks noChangeArrowheads="1"/>
            </p:cNvSpPr>
            <p:nvPr/>
          </p:nvSpPr>
          <p:spPr bwMode="auto">
            <a:xfrm>
              <a:off x="527" y="1639"/>
              <a:ext cx="29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–3</a:t>
              </a:r>
            </a:p>
          </p:txBody>
        </p:sp>
      </p:grpSp>
      <p:sp>
        <p:nvSpPr>
          <p:cNvPr id="80" name="Text Box 5"/>
          <p:cNvSpPr txBox="1">
            <a:spLocks noChangeArrowheads="1"/>
          </p:cNvSpPr>
          <p:nvPr/>
        </p:nvSpPr>
        <p:spPr bwMode="auto">
          <a:xfrm>
            <a:off x="323879" y="1818719"/>
            <a:ext cx="432048" cy="46166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70C0"/>
                </a:solidFill>
                <a:latin typeface="+mn-lt"/>
              </a:rPr>
              <a:t>1</a:t>
            </a:r>
          </a:p>
        </p:txBody>
      </p:sp>
      <p:sp>
        <p:nvSpPr>
          <p:cNvPr id="81" name="Text Box 5"/>
          <p:cNvSpPr txBox="1">
            <a:spLocks noChangeArrowheads="1"/>
          </p:cNvSpPr>
          <p:nvPr/>
        </p:nvSpPr>
        <p:spPr bwMode="auto">
          <a:xfrm>
            <a:off x="4024503" y="5853869"/>
            <a:ext cx="1772053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en-US" sz="28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aseline="-250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800" b="1" dirty="0">
                <a:solidFill>
                  <a:srgbClr val="FF0000"/>
                </a:solidFill>
              </a:rPr>
              <a:t>3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n +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1</a:t>
            </a:r>
          </a:p>
        </p:txBody>
      </p:sp>
      <p:sp>
        <p:nvSpPr>
          <p:cNvPr id="3" name="Rectangle 2"/>
          <p:cNvSpPr/>
          <p:nvPr/>
        </p:nvSpPr>
        <p:spPr>
          <a:xfrm>
            <a:off x="1735958" y="5866013"/>
            <a:ext cx="2321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charset="0"/>
                <a:cs typeface="Arial" panose="020B0604020202020204" pitchFamily="34" charset="0"/>
              </a:rPr>
              <a:t>The nth term is </a:t>
            </a:r>
            <a:endParaRPr lang="en-GB" dirty="0">
              <a:solidFill>
                <a:srgbClr val="010066"/>
              </a:solidFill>
              <a:latin typeface="Arial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29032" y="661740"/>
            <a:ext cx="4959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nth term of this sequence</a:t>
            </a:r>
          </a:p>
        </p:txBody>
      </p:sp>
      <p:sp>
        <p:nvSpPr>
          <p:cNvPr id="84" name="Text Box 42"/>
          <p:cNvSpPr txBox="1">
            <a:spLocks noChangeArrowheads="1"/>
          </p:cNvSpPr>
          <p:nvPr/>
        </p:nvSpPr>
        <p:spPr bwMode="auto">
          <a:xfrm>
            <a:off x="427685" y="5404348"/>
            <a:ext cx="4286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The first part of the nth term is</a:t>
            </a:r>
            <a:endParaRPr lang="en-GB" altLang="en-US" dirty="0"/>
          </a:p>
        </p:txBody>
      </p:sp>
      <p:sp>
        <p:nvSpPr>
          <p:cNvPr id="86" name="Text Box 42"/>
          <p:cNvSpPr txBox="1">
            <a:spLocks noChangeArrowheads="1"/>
          </p:cNvSpPr>
          <p:nvPr/>
        </p:nvSpPr>
        <p:spPr bwMode="auto">
          <a:xfrm>
            <a:off x="530403" y="4120517"/>
            <a:ext cx="35718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For this sequence </a:t>
            </a:r>
            <a:r>
              <a:rPr lang="en-GB" i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GB" dirty="0">
                <a:latin typeface="Arial" charset="0"/>
              </a:rPr>
              <a:t> = </a:t>
            </a:r>
            <a:r>
              <a:rPr lang="en-GB" altLang="en-US" b="1" dirty="0">
                <a:solidFill>
                  <a:srgbClr val="FF0000"/>
                </a:solidFill>
              </a:rPr>
              <a:t>+3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55" name="Text Box 42">
            <a:extLst>
              <a:ext uri="{FF2B5EF4-FFF2-40B4-BE49-F238E27FC236}">
                <a16:creationId xmlns:a16="http://schemas.microsoft.com/office/drawing/2014/main" id="{65237CC8-55A7-4D7F-AB41-EEA92AF89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155" y="3736434"/>
            <a:ext cx="49151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dirty="0">
                <a:latin typeface="Arial" charset="0"/>
              </a:rPr>
              <a:t> is the first term of the sequence.</a:t>
            </a:r>
            <a:endParaRPr lang="en-GB" altLang="en-US" dirty="0"/>
          </a:p>
        </p:txBody>
      </p:sp>
      <p:sp>
        <p:nvSpPr>
          <p:cNvPr id="56" name="Text Box 42">
            <a:extLst>
              <a:ext uri="{FF2B5EF4-FFF2-40B4-BE49-F238E27FC236}">
                <a16:creationId xmlns:a16="http://schemas.microsoft.com/office/drawing/2014/main" id="{A0F8F4D8-6683-460B-A024-9B8795D71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2921" y="4103664"/>
            <a:ext cx="973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dirty="0">
                <a:latin typeface="Arial" charset="0"/>
              </a:rPr>
              <a:t> = </a:t>
            </a:r>
            <a:r>
              <a:rPr lang="en-GB" dirty="0">
                <a:solidFill>
                  <a:srgbClr val="00B050"/>
                </a:solidFill>
                <a:latin typeface="Arial" charset="0"/>
              </a:rPr>
              <a:t>4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57" name="Text Box 42">
            <a:extLst>
              <a:ext uri="{FF2B5EF4-FFF2-40B4-BE49-F238E27FC236}">
                <a16:creationId xmlns:a16="http://schemas.microsoft.com/office/drawing/2014/main" id="{9219D8F3-88C8-45CE-A52A-01901B48F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7384" y="4969461"/>
            <a:ext cx="623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 Box 42">
            <a:extLst>
              <a:ext uri="{FF2B5EF4-FFF2-40B4-BE49-F238E27FC236}">
                <a16:creationId xmlns:a16="http://schemas.microsoft.com/office/drawing/2014/main" id="{7DF9725F-2463-420F-B64B-4650F6490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278" y="498075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00B050"/>
                </a:solidFill>
                <a:latin typeface="Arial" charset="0"/>
              </a:rPr>
              <a:t>4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59" name="Text Box 42">
            <a:extLst>
              <a:ext uri="{FF2B5EF4-FFF2-40B4-BE49-F238E27FC236}">
                <a16:creationId xmlns:a16="http://schemas.microsoft.com/office/drawing/2014/main" id="{5A32F7E0-B854-47A1-A68C-F68A8BBE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6392" y="4969460"/>
            <a:ext cx="7152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dirty="0">
                <a:solidFill>
                  <a:srgbClr val="FF0000"/>
                </a:solidFill>
                <a:latin typeface="Arial" charset="0"/>
              </a:rPr>
              <a:t>(3)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186361E-4CE0-44BC-84A4-432A4D7BB4A1}"/>
              </a:ext>
            </a:extLst>
          </p:cNvPr>
          <p:cNvSpPr txBox="1"/>
          <p:nvPr/>
        </p:nvSpPr>
        <p:spPr>
          <a:xfrm>
            <a:off x="6986066" y="2961025"/>
            <a:ext cx="4411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D793DA9-4113-445D-9DD6-DE74A8D24209}"/>
              </a:ext>
            </a:extLst>
          </p:cNvPr>
          <p:cNvSpPr txBox="1"/>
          <p:nvPr/>
        </p:nvSpPr>
        <p:spPr>
          <a:xfrm>
            <a:off x="1110853" y="1795042"/>
            <a:ext cx="466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4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EFB6A1-FF13-4F8C-BCD0-9F1BDAD32C21}"/>
              </a:ext>
            </a:extLst>
          </p:cNvPr>
          <p:cNvSpPr txBox="1"/>
          <p:nvPr/>
        </p:nvSpPr>
        <p:spPr>
          <a:xfrm>
            <a:off x="7645964" y="2953555"/>
            <a:ext cx="4411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6" name="Text Box 42">
            <a:extLst>
              <a:ext uri="{FF2B5EF4-FFF2-40B4-BE49-F238E27FC236}">
                <a16:creationId xmlns:a16="http://schemas.microsoft.com/office/drawing/2014/main" id="{F8DD997D-8119-46B2-952D-E0C4F2DD0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3793" y="4566333"/>
            <a:ext cx="15071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5849B12F-A56A-445C-94E3-F18B5EC0A08E}"/>
              </a:ext>
            </a:extLst>
          </p:cNvPr>
          <p:cNvSpPr/>
          <p:nvPr/>
        </p:nvSpPr>
        <p:spPr>
          <a:xfrm>
            <a:off x="7924800" y="6071016"/>
            <a:ext cx="1219200" cy="786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0FFDED88-9416-459D-AB0E-79C35EAD5509}"/>
              </a:ext>
            </a:extLst>
          </p:cNvPr>
          <p:cNvSpPr/>
          <p:nvPr/>
        </p:nvSpPr>
        <p:spPr>
          <a:xfrm>
            <a:off x="251519" y="6525344"/>
            <a:ext cx="1973155" cy="2616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FC15B1-E12E-4077-B495-E08AB65509FE}"/>
              </a:ext>
            </a:extLst>
          </p:cNvPr>
          <p:cNvCxnSpPr/>
          <p:nvPr/>
        </p:nvCxnSpPr>
        <p:spPr>
          <a:xfrm>
            <a:off x="1051560" y="11925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AD13C80-9066-496B-AE86-54120A6991F2}"/>
              </a:ext>
            </a:extLst>
          </p:cNvPr>
          <p:cNvCxnSpPr>
            <a:cxnSpLocks/>
          </p:cNvCxnSpPr>
          <p:nvPr/>
        </p:nvCxnSpPr>
        <p:spPr>
          <a:xfrm rot="5400000">
            <a:off x="754681" y="14211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5021141A-FEDB-4132-AC62-7DAE36489201}"/>
              </a:ext>
            </a:extLst>
          </p:cNvPr>
          <p:cNvCxnSpPr>
            <a:cxnSpLocks/>
          </p:cNvCxnSpPr>
          <p:nvPr/>
        </p:nvCxnSpPr>
        <p:spPr>
          <a:xfrm rot="5400000">
            <a:off x="1319485" y="14211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E20AF1A6-20CB-4C8A-924F-E96715C62D7B}"/>
              </a:ext>
            </a:extLst>
          </p:cNvPr>
          <p:cNvCxnSpPr/>
          <p:nvPr/>
        </p:nvCxnSpPr>
        <p:spPr>
          <a:xfrm>
            <a:off x="1052161" y="16497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9B1F4A1A-CA9A-45F0-88C2-F3858F048B1B}"/>
              </a:ext>
            </a:extLst>
          </p:cNvPr>
          <p:cNvCxnSpPr/>
          <p:nvPr/>
        </p:nvCxnSpPr>
        <p:spPr>
          <a:xfrm>
            <a:off x="1964355" y="11925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D82B4B0-ACB8-47D6-8B52-B6FF8E918A40}"/>
              </a:ext>
            </a:extLst>
          </p:cNvPr>
          <p:cNvCxnSpPr>
            <a:cxnSpLocks/>
          </p:cNvCxnSpPr>
          <p:nvPr/>
        </p:nvCxnSpPr>
        <p:spPr>
          <a:xfrm rot="5400000">
            <a:off x="1667476" y="14211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44DE8904-D5F9-44D1-8F8D-205FB7F87BA8}"/>
              </a:ext>
            </a:extLst>
          </p:cNvPr>
          <p:cNvCxnSpPr>
            <a:cxnSpLocks/>
          </p:cNvCxnSpPr>
          <p:nvPr/>
        </p:nvCxnSpPr>
        <p:spPr>
          <a:xfrm rot="5400000">
            <a:off x="2232280" y="14211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640C233A-4EE8-4098-B04D-7D4E74061DF9}"/>
              </a:ext>
            </a:extLst>
          </p:cNvPr>
          <p:cNvCxnSpPr/>
          <p:nvPr/>
        </p:nvCxnSpPr>
        <p:spPr>
          <a:xfrm>
            <a:off x="1964956" y="16497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F5CDECEA-9AED-45B2-80CB-238044C01EAE}"/>
              </a:ext>
            </a:extLst>
          </p:cNvPr>
          <p:cNvCxnSpPr/>
          <p:nvPr/>
        </p:nvCxnSpPr>
        <p:spPr>
          <a:xfrm>
            <a:off x="2509646" y="11925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E06CF450-48AD-4BF5-A120-AD7C5515CBEA}"/>
              </a:ext>
            </a:extLst>
          </p:cNvPr>
          <p:cNvCxnSpPr>
            <a:cxnSpLocks/>
          </p:cNvCxnSpPr>
          <p:nvPr/>
        </p:nvCxnSpPr>
        <p:spPr>
          <a:xfrm rot="5400000">
            <a:off x="2777571" y="14211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75204736-8D6A-42A6-AB79-34303ADA68FA}"/>
              </a:ext>
            </a:extLst>
          </p:cNvPr>
          <p:cNvCxnSpPr/>
          <p:nvPr/>
        </p:nvCxnSpPr>
        <p:spPr>
          <a:xfrm>
            <a:off x="2510247" y="16497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BD8E3652-2BFC-4268-832E-C42DBD5159A0}"/>
              </a:ext>
            </a:extLst>
          </p:cNvPr>
          <p:cNvCxnSpPr/>
          <p:nvPr/>
        </p:nvCxnSpPr>
        <p:spPr>
          <a:xfrm>
            <a:off x="3512136" y="11917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9B842C33-C298-46D0-8E9D-3E2AA8DC182D}"/>
              </a:ext>
            </a:extLst>
          </p:cNvPr>
          <p:cNvCxnSpPr>
            <a:cxnSpLocks/>
          </p:cNvCxnSpPr>
          <p:nvPr/>
        </p:nvCxnSpPr>
        <p:spPr>
          <a:xfrm rot="5400000">
            <a:off x="3215257" y="14203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21692B78-D99A-4A48-A8DB-3C91E27A3528}"/>
              </a:ext>
            </a:extLst>
          </p:cNvPr>
          <p:cNvCxnSpPr>
            <a:cxnSpLocks/>
          </p:cNvCxnSpPr>
          <p:nvPr/>
        </p:nvCxnSpPr>
        <p:spPr>
          <a:xfrm rot="5400000">
            <a:off x="3780061" y="14203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9182A69-8892-4145-AF39-E169E5655A20}"/>
              </a:ext>
            </a:extLst>
          </p:cNvPr>
          <p:cNvCxnSpPr/>
          <p:nvPr/>
        </p:nvCxnSpPr>
        <p:spPr>
          <a:xfrm>
            <a:off x="3512737" y="16489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72F7EF3E-EAFE-4487-99DA-F3A993C0BF90}"/>
              </a:ext>
            </a:extLst>
          </p:cNvPr>
          <p:cNvCxnSpPr/>
          <p:nvPr/>
        </p:nvCxnSpPr>
        <p:spPr>
          <a:xfrm>
            <a:off x="4057427" y="11917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4358125E-8533-4D3C-B3BC-423EAB8D716F}"/>
              </a:ext>
            </a:extLst>
          </p:cNvPr>
          <p:cNvCxnSpPr>
            <a:cxnSpLocks/>
          </p:cNvCxnSpPr>
          <p:nvPr/>
        </p:nvCxnSpPr>
        <p:spPr>
          <a:xfrm rot="5400000">
            <a:off x="4325352" y="14203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C5347BF7-1154-46D9-92CB-01EB1CC2CA39}"/>
              </a:ext>
            </a:extLst>
          </p:cNvPr>
          <p:cNvCxnSpPr/>
          <p:nvPr/>
        </p:nvCxnSpPr>
        <p:spPr>
          <a:xfrm>
            <a:off x="4058028" y="16489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300D5ABF-5759-4D85-9072-D2A7ABB58E72}"/>
              </a:ext>
            </a:extLst>
          </p:cNvPr>
          <p:cNvCxnSpPr/>
          <p:nvPr/>
        </p:nvCxnSpPr>
        <p:spPr>
          <a:xfrm>
            <a:off x="4620348" y="1197335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61DABC5A-4F50-4036-9275-5949805CA3D1}"/>
              </a:ext>
            </a:extLst>
          </p:cNvPr>
          <p:cNvCxnSpPr>
            <a:cxnSpLocks/>
          </p:cNvCxnSpPr>
          <p:nvPr/>
        </p:nvCxnSpPr>
        <p:spPr>
          <a:xfrm rot="5400000">
            <a:off x="4888273" y="1425935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B1D6F9B3-C45B-45F5-BB61-BB3D3397D475}"/>
              </a:ext>
            </a:extLst>
          </p:cNvPr>
          <p:cNvCxnSpPr/>
          <p:nvPr/>
        </p:nvCxnSpPr>
        <p:spPr>
          <a:xfrm>
            <a:off x="4620949" y="1654535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A4A03AD-AB8A-40B0-B074-CB4F1DBB4780}"/>
              </a:ext>
            </a:extLst>
          </p:cNvPr>
          <p:cNvCxnSpPr/>
          <p:nvPr/>
        </p:nvCxnSpPr>
        <p:spPr>
          <a:xfrm>
            <a:off x="5514080" y="118607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E7ECD829-15DE-4BB7-A7EC-2C0DA7C14992}"/>
              </a:ext>
            </a:extLst>
          </p:cNvPr>
          <p:cNvCxnSpPr>
            <a:cxnSpLocks/>
          </p:cNvCxnSpPr>
          <p:nvPr/>
        </p:nvCxnSpPr>
        <p:spPr>
          <a:xfrm rot="5400000">
            <a:off x="5217201" y="141467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D2073CE6-498C-4A1C-A676-46F64ED05203}"/>
              </a:ext>
            </a:extLst>
          </p:cNvPr>
          <p:cNvCxnSpPr>
            <a:cxnSpLocks/>
          </p:cNvCxnSpPr>
          <p:nvPr/>
        </p:nvCxnSpPr>
        <p:spPr>
          <a:xfrm rot="5400000">
            <a:off x="5782005" y="141467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700731EB-223F-4A93-BF72-9C8EF15E20A2}"/>
              </a:ext>
            </a:extLst>
          </p:cNvPr>
          <p:cNvCxnSpPr/>
          <p:nvPr/>
        </p:nvCxnSpPr>
        <p:spPr>
          <a:xfrm>
            <a:off x="5514681" y="164327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FB4BF09E-093F-40DB-B00F-A59E21B5AC87}"/>
              </a:ext>
            </a:extLst>
          </p:cNvPr>
          <p:cNvCxnSpPr/>
          <p:nvPr/>
        </p:nvCxnSpPr>
        <p:spPr>
          <a:xfrm>
            <a:off x="6059371" y="118607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C9ACF8E5-BF86-4104-8CA7-0288454B03E5}"/>
              </a:ext>
            </a:extLst>
          </p:cNvPr>
          <p:cNvCxnSpPr>
            <a:cxnSpLocks/>
          </p:cNvCxnSpPr>
          <p:nvPr/>
        </p:nvCxnSpPr>
        <p:spPr>
          <a:xfrm rot="5400000">
            <a:off x="6327296" y="141467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6FB8A379-008E-4CF7-A0A4-2F1F5A2F2DC8}"/>
              </a:ext>
            </a:extLst>
          </p:cNvPr>
          <p:cNvCxnSpPr/>
          <p:nvPr/>
        </p:nvCxnSpPr>
        <p:spPr>
          <a:xfrm>
            <a:off x="6059972" y="164327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47F0C077-DA83-43C0-9E6A-40B84EEEA789}"/>
              </a:ext>
            </a:extLst>
          </p:cNvPr>
          <p:cNvCxnSpPr/>
          <p:nvPr/>
        </p:nvCxnSpPr>
        <p:spPr>
          <a:xfrm>
            <a:off x="6622292" y="11917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922002C3-721D-49BC-AE5C-906DA0E67720}"/>
              </a:ext>
            </a:extLst>
          </p:cNvPr>
          <p:cNvCxnSpPr>
            <a:cxnSpLocks/>
          </p:cNvCxnSpPr>
          <p:nvPr/>
        </p:nvCxnSpPr>
        <p:spPr>
          <a:xfrm rot="5400000">
            <a:off x="6890217" y="14203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93733977-FCE1-485E-8B25-1EC3AD4B1DAC}"/>
              </a:ext>
            </a:extLst>
          </p:cNvPr>
          <p:cNvCxnSpPr/>
          <p:nvPr/>
        </p:nvCxnSpPr>
        <p:spPr>
          <a:xfrm>
            <a:off x="6622893" y="16489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A0FB83EE-8CF6-4A2B-B026-7B9F71BC00E1}"/>
              </a:ext>
            </a:extLst>
          </p:cNvPr>
          <p:cNvCxnSpPr/>
          <p:nvPr/>
        </p:nvCxnSpPr>
        <p:spPr>
          <a:xfrm>
            <a:off x="7178443" y="117442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77F8327C-9D07-48B7-9A2F-BAAB23C98E44}"/>
              </a:ext>
            </a:extLst>
          </p:cNvPr>
          <p:cNvCxnSpPr>
            <a:cxnSpLocks/>
          </p:cNvCxnSpPr>
          <p:nvPr/>
        </p:nvCxnSpPr>
        <p:spPr>
          <a:xfrm rot="5400000">
            <a:off x="7446368" y="140302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185BCC71-571F-4E7B-89ED-39082091DCDF}"/>
              </a:ext>
            </a:extLst>
          </p:cNvPr>
          <p:cNvCxnSpPr/>
          <p:nvPr/>
        </p:nvCxnSpPr>
        <p:spPr>
          <a:xfrm>
            <a:off x="7179044" y="163162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5CF73F18-0821-4267-9BC2-98B30D7E601F}"/>
              </a:ext>
            </a:extLst>
          </p:cNvPr>
          <p:cNvSpPr txBox="1"/>
          <p:nvPr/>
        </p:nvSpPr>
        <p:spPr>
          <a:xfrm>
            <a:off x="2276384" y="1737610"/>
            <a:ext cx="466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7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E786D330-CCBD-4A1E-AB1B-B2020E808DC2}"/>
              </a:ext>
            </a:extLst>
          </p:cNvPr>
          <p:cNvSpPr txBox="1"/>
          <p:nvPr/>
        </p:nvSpPr>
        <p:spPr>
          <a:xfrm>
            <a:off x="4024503" y="1708116"/>
            <a:ext cx="5915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10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6FD0656-99C7-4C4A-BF99-CE2FDD71E5C9}"/>
              </a:ext>
            </a:extLst>
          </p:cNvPr>
          <p:cNvSpPr txBox="1"/>
          <p:nvPr/>
        </p:nvSpPr>
        <p:spPr>
          <a:xfrm>
            <a:off x="6108849" y="1676757"/>
            <a:ext cx="7449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13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41456F-DE65-4939-8FB6-37DFD733FF80}"/>
              </a:ext>
            </a:extLst>
          </p:cNvPr>
          <p:cNvSpPr txBox="1"/>
          <p:nvPr/>
        </p:nvSpPr>
        <p:spPr>
          <a:xfrm>
            <a:off x="5354737" y="640158"/>
            <a:ext cx="3284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Writing the numbers</a:t>
            </a:r>
          </a:p>
        </p:txBody>
      </p:sp>
    </p:spTree>
    <p:extLst>
      <p:ext uri="{BB962C8B-B14F-4D97-AF65-F5344CB8AC3E}">
        <p14:creationId xmlns:p14="http://schemas.microsoft.com/office/powerpoint/2010/main" val="67749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518186" grpId="0"/>
      <p:bldP spid="71" grpId="0"/>
      <p:bldP spid="72" grpId="0" animBg="1"/>
      <p:bldP spid="73" grpId="0" animBg="1"/>
      <p:bldP spid="80" grpId="0" animBg="1"/>
      <p:bldP spid="81" grpId="0" animBg="1"/>
      <p:bldP spid="3" grpId="0"/>
      <p:bldP spid="84" grpId="0"/>
      <p:bldP spid="86" grpId="0"/>
      <p:bldP spid="55" grpId="0"/>
      <p:bldP spid="56" grpId="0"/>
      <p:bldP spid="57" grpId="0"/>
      <p:bldP spid="58" grpId="0"/>
      <p:bldP spid="59" grpId="0"/>
      <p:bldP spid="61" grpId="0"/>
      <p:bldP spid="63" grpId="0"/>
      <p:bldP spid="9" grpId="0"/>
      <p:bldP spid="66" grpId="0"/>
      <p:bldP spid="114" grpId="0"/>
      <p:bldP spid="115" grpId="0"/>
      <p:bldP spid="116" grpId="0"/>
      <p:bldP spid="1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751" y="12805"/>
            <a:ext cx="69342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en-GB" altLang="en-US" sz="2800" b="1" dirty="0">
                <a:solidFill>
                  <a:srgbClr val="5B0091"/>
                </a:solidFill>
              </a:rPr>
              <a:t>Sequences of shapes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87155" y="2953536"/>
            <a:ext cx="8463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nth term of a  linear sequence has the form 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en-GB" altLang="en-US" dirty="0"/>
              <a:t> +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268149" y="2220563"/>
            <a:ext cx="1129212" cy="715962"/>
            <a:chOff x="432" y="1440"/>
            <a:chExt cx="480" cy="451"/>
          </a:xfrm>
        </p:grpSpPr>
        <p:grpSp>
          <p:nvGrpSpPr>
            <p:cNvPr id="58437" name="Group 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9" name="AutoShape 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40" name="Line 1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8" name="Text Box 11"/>
            <p:cNvSpPr txBox="1">
              <a:spLocks noChangeArrowheads="1"/>
            </p:cNvSpPr>
            <p:nvPr/>
          </p:nvSpPr>
          <p:spPr bwMode="auto">
            <a:xfrm>
              <a:off x="523" y="1639"/>
              <a:ext cx="2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+ 4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485927" y="2223738"/>
            <a:ext cx="1713956" cy="712787"/>
            <a:chOff x="432" y="1442"/>
            <a:chExt cx="674" cy="449"/>
          </a:xfrm>
        </p:grpSpPr>
        <p:grpSp>
          <p:nvGrpSpPr>
            <p:cNvPr id="58429" name="Group 18"/>
            <p:cNvGrpSpPr>
              <a:grpSpLocks/>
            </p:cNvGrpSpPr>
            <p:nvPr/>
          </p:nvGrpSpPr>
          <p:grpSpPr bwMode="auto">
            <a:xfrm>
              <a:off x="432" y="1442"/>
              <a:ext cx="674" cy="163"/>
              <a:chOff x="504" y="1917"/>
              <a:chExt cx="690" cy="206"/>
            </a:xfrm>
          </p:grpSpPr>
          <p:sp>
            <p:nvSpPr>
              <p:cNvPr id="58431" name="AutoShape 19"/>
              <p:cNvSpPr>
                <a:spLocks/>
              </p:cNvSpPr>
              <p:nvPr/>
            </p:nvSpPr>
            <p:spPr bwMode="auto">
              <a:xfrm rot="16200000" flipV="1">
                <a:off x="755" y="1693"/>
                <a:ext cx="179" cy="681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32" name="Line 20"/>
              <p:cNvSpPr>
                <a:spLocks noChangeShapeType="1"/>
              </p:cNvSpPr>
              <p:nvPr/>
            </p:nvSpPr>
            <p:spPr bwMode="auto">
              <a:xfrm rot="876696" flipV="1">
                <a:off x="1191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0" name="Text Box 21"/>
            <p:cNvSpPr txBox="1">
              <a:spLocks noChangeArrowheads="1"/>
            </p:cNvSpPr>
            <p:nvPr/>
          </p:nvSpPr>
          <p:spPr bwMode="auto">
            <a:xfrm>
              <a:off x="637" y="1639"/>
              <a:ext cx="23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+4</a:t>
              </a:r>
            </a:p>
          </p:txBody>
        </p:sp>
      </p:grpSp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4427984" y="2214213"/>
            <a:ext cx="1928016" cy="722312"/>
            <a:chOff x="432" y="1436"/>
            <a:chExt cx="476" cy="455"/>
          </a:xfrm>
        </p:grpSpPr>
        <p:grpSp>
          <p:nvGrpSpPr>
            <p:cNvPr id="58417" name="Group 33"/>
            <p:cNvGrpSpPr>
              <a:grpSpLocks/>
            </p:cNvGrpSpPr>
            <p:nvPr/>
          </p:nvGrpSpPr>
          <p:grpSpPr bwMode="auto">
            <a:xfrm>
              <a:off x="432" y="1436"/>
              <a:ext cx="476" cy="195"/>
              <a:chOff x="504" y="1913"/>
              <a:chExt cx="487" cy="247"/>
            </a:xfrm>
          </p:grpSpPr>
          <p:sp>
            <p:nvSpPr>
              <p:cNvPr id="58419" name="AutoShape 3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0" name="Line 35"/>
              <p:cNvSpPr>
                <a:spLocks noChangeShapeType="1"/>
              </p:cNvSpPr>
              <p:nvPr/>
            </p:nvSpPr>
            <p:spPr bwMode="auto">
              <a:xfrm rot="876696" flipV="1">
                <a:off x="988" y="1913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18" name="Text Box 36"/>
            <p:cNvSpPr txBox="1">
              <a:spLocks noChangeArrowheads="1"/>
            </p:cNvSpPr>
            <p:nvPr/>
          </p:nvSpPr>
          <p:spPr bwMode="auto">
            <a:xfrm>
              <a:off x="602" y="1639"/>
              <a:ext cx="21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+4</a:t>
              </a:r>
            </a:p>
          </p:txBody>
        </p:sp>
      </p:grpSp>
      <p:sp>
        <p:nvSpPr>
          <p:cNvPr id="518186" name="Text Box 42"/>
          <p:cNvSpPr txBox="1">
            <a:spLocks noChangeArrowheads="1"/>
          </p:cNvSpPr>
          <p:nvPr/>
        </p:nvSpPr>
        <p:spPr bwMode="auto">
          <a:xfrm>
            <a:off x="501817" y="3314455"/>
            <a:ext cx="6578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GB" dirty="0">
                <a:latin typeface="Arial" charset="0"/>
              </a:rPr>
              <a:t> is the difference between consecutive terms.</a:t>
            </a:r>
            <a:endParaRPr lang="en-GB" altLang="en-US" dirty="0"/>
          </a:p>
        </p:txBody>
      </p:sp>
      <p:sp>
        <p:nvSpPr>
          <p:cNvPr id="71" name="Text Box 42"/>
          <p:cNvSpPr txBox="1">
            <a:spLocks noChangeArrowheads="1"/>
          </p:cNvSpPr>
          <p:nvPr/>
        </p:nvSpPr>
        <p:spPr bwMode="auto">
          <a:xfrm>
            <a:off x="497088" y="4556963"/>
            <a:ext cx="55723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itchFamily="18" charset="0"/>
              </a:rPr>
              <a:t>b</a:t>
            </a:r>
            <a:r>
              <a:rPr lang="en-GB" dirty="0">
                <a:latin typeface="Arial" charset="0"/>
              </a:rPr>
              <a:t> is the constant term you need to add. 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4857867" y="5327342"/>
            <a:ext cx="1025206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</a:rPr>
              <a:t>4</a:t>
            </a:r>
            <a:r>
              <a:rPr lang="en-US" sz="28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5695291" y="5362930"/>
            <a:ext cx="746752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70C0"/>
                </a:solidFill>
                <a:latin typeface="+mn-lt"/>
              </a:rPr>
              <a:t>+ 1</a:t>
            </a:r>
          </a:p>
        </p:txBody>
      </p:sp>
      <p:grpSp>
        <p:nvGrpSpPr>
          <p:cNvPr id="75" name="Group 7"/>
          <p:cNvGrpSpPr>
            <a:grpSpLocks/>
          </p:cNvGrpSpPr>
          <p:nvPr/>
        </p:nvGrpSpPr>
        <p:grpSpPr bwMode="auto">
          <a:xfrm flipH="1">
            <a:off x="411678" y="2271219"/>
            <a:ext cx="763200" cy="715962"/>
            <a:chOff x="432" y="1440"/>
            <a:chExt cx="480" cy="451"/>
          </a:xfrm>
        </p:grpSpPr>
        <p:grpSp>
          <p:nvGrpSpPr>
            <p:cNvPr id="76" name="Group 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78" name="AutoShape 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9" name="Line 1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7" name="Text Box 11"/>
            <p:cNvSpPr txBox="1">
              <a:spLocks noChangeArrowheads="1"/>
            </p:cNvSpPr>
            <p:nvPr/>
          </p:nvSpPr>
          <p:spPr bwMode="auto">
            <a:xfrm>
              <a:off x="527" y="1639"/>
              <a:ext cx="29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–4</a:t>
              </a:r>
            </a:p>
          </p:txBody>
        </p:sp>
      </p:grpSp>
      <p:sp>
        <p:nvSpPr>
          <p:cNvPr id="80" name="Text Box 5"/>
          <p:cNvSpPr txBox="1">
            <a:spLocks noChangeArrowheads="1"/>
          </p:cNvSpPr>
          <p:nvPr/>
        </p:nvSpPr>
        <p:spPr bwMode="auto">
          <a:xfrm>
            <a:off x="323879" y="1818719"/>
            <a:ext cx="432048" cy="46166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70C0"/>
                </a:solidFill>
                <a:latin typeface="+mn-lt"/>
              </a:rPr>
              <a:t>1</a:t>
            </a:r>
          </a:p>
        </p:txBody>
      </p:sp>
      <p:sp>
        <p:nvSpPr>
          <p:cNvPr id="81" name="Text Box 5"/>
          <p:cNvSpPr txBox="1">
            <a:spLocks noChangeArrowheads="1"/>
          </p:cNvSpPr>
          <p:nvPr/>
        </p:nvSpPr>
        <p:spPr bwMode="auto">
          <a:xfrm>
            <a:off x="4024503" y="5853869"/>
            <a:ext cx="1772053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en-US" sz="2800" i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aseline="-25000">
                <a:solidFill>
                  <a:srgbClr val="FF0000"/>
                </a:solidFill>
              </a:rPr>
              <a:t> 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800" b="1">
                <a:solidFill>
                  <a:srgbClr val="FF0000"/>
                </a:solidFill>
              </a:rPr>
              <a:t>4</a:t>
            </a:r>
            <a:r>
              <a:rPr lang="en-US" sz="2800" i="1">
                <a:solidFill>
                  <a:srgbClr val="FF0000"/>
                </a:solidFill>
                <a:latin typeface="Times New Roman" panose="02020603050405020304" pitchFamily="18" charset="0"/>
              </a:rPr>
              <a:t>n 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+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1</a:t>
            </a:r>
          </a:p>
        </p:txBody>
      </p:sp>
      <p:sp>
        <p:nvSpPr>
          <p:cNvPr id="3" name="Rectangle 2"/>
          <p:cNvSpPr/>
          <p:nvPr/>
        </p:nvSpPr>
        <p:spPr>
          <a:xfrm>
            <a:off x="1722660" y="5883153"/>
            <a:ext cx="2321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charset="0"/>
                <a:cs typeface="Arial" panose="020B0604020202020204" pitchFamily="34" charset="0"/>
              </a:rPr>
              <a:t>The nth term is </a:t>
            </a:r>
            <a:endParaRPr lang="en-GB" dirty="0">
              <a:solidFill>
                <a:srgbClr val="010066"/>
              </a:solidFill>
              <a:latin typeface="Arial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29032" y="498254"/>
            <a:ext cx="4959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nth term of this sequence</a:t>
            </a:r>
          </a:p>
        </p:txBody>
      </p:sp>
      <p:sp>
        <p:nvSpPr>
          <p:cNvPr id="84" name="Text Box 42"/>
          <p:cNvSpPr txBox="1">
            <a:spLocks noChangeArrowheads="1"/>
          </p:cNvSpPr>
          <p:nvPr/>
        </p:nvSpPr>
        <p:spPr bwMode="auto">
          <a:xfrm>
            <a:off x="427685" y="5404348"/>
            <a:ext cx="4286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The first part of the nth term is</a:t>
            </a:r>
            <a:endParaRPr lang="en-GB" altLang="en-US" dirty="0"/>
          </a:p>
        </p:txBody>
      </p:sp>
      <p:sp>
        <p:nvSpPr>
          <p:cNvPr id="86" name="Text Box 42"/>
          <p:cNvSpPr txBox="1">
            <a:spLocks noChangeArrowheads="1"/>
          </p:cNvSpPr>
          <p:nvPr/>
        </p:nvSpPr>
        <p:spPr bwMode="auto">
          <a:xfrm>
            <a:off x="530403" y="4120517"/>
            <a:ext cx="35718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For this sequence </a:t>
            </a:r>
            <a:r>
              <a:rPr lang="en-GB" i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GB" dirty="0">
                <a:latin typeface="Arial" charset="0"/>
              </a:rPr>
              <a:t> = </a:t>
            </a:r>
            <a:r>
              <a:rPr lang="en-GB" altLang="en-US" b="1" dirty="0">
                <a:solidFill>
                  <a:srgbClr val="FF0000"/>
                </a:solidFill>
              </a:rPr>
              <a:t>+4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55" name="Text Box 42">
            <a:extLst>
              <a:ext uri="{FF2B5EF4-FFF2-40B4-BE49-F238E27FC236}">
                <a16:creationId xmlns:a16="http://schemas.microsoft.com/office/drawing/2014/main" id="{65237CC8-55A7-4D7F-AB41-EEA92AF89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155" y="3736434"/>
            <a:ext cx="49151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dirty="0">
                <a:latin typeface="Arial" charset="0"/>
              </a:rPr>
              <a:t> is the first term of the sequence.</a:t>
            </a:r>
            <a:endParaRPr lang="en-GB" altLang="en-US" dirty="0"/>
          </a:p>
        </p:txBody>
      </p:sp>
      <p:sp>
        <p:nvSpPr>
          <p:cNvPr id="56" name="Text Box 42">
            <a:extLst>
              <a:ext uri="{FF2B5EF4-FFF2-40B4-BE49-F238E27FC236}">
                <a16:creationId xmlns:a16="http://schemas.microsoft.com/office/drawing/2014/main" id="{A0F8F4D8-6683-460B-A024-9B8795D71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2921" y="4103664"/>
            <a:ext cx="973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dirty="0">
                <a:latin typeface="Arial" charset="0"/>
              </a:rPr>
              <a:t> = </a:t>
            </a:r>
            <a:r>
              <a:rPr lang="en-GB" dirty="0">
                <a:solidFill>
                  <a:srgbClr val="00B050"/>
                </a:solidFill>
                <a:latin typeface="Arial" charset="0"/>
              </a:rPr>
              <a:t>5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57" name="Text Box 42">
            <a:extLst>
              <a:ext uri="{FF2B5EF4-FFF2-40B4-BE49-F238E27FC236}">
                <a16:creationId xmlns:a16="http://schemas.microsoft.com/office/drawing/2014/main" id="{9219D8F3-88C8-45CE-A52A-01901B48F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7384" y="4969461"/>
            <a:ext cx="623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 Box 42">
            <a:extLst>
              <a:ext uri="{FF2B5EF4-FFF2-40B4-BE49-F238E27FC236}">
                <a16:creationId xmlns:a16="http://schemas.microsoft.com/office/drawing/2014/main" id="{7DF9725F-2463-420F-B64B-4650F6490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278" y="498075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00B050"/>
                </a:solidFill>
                <a:latin typeface="Arial" charset="0"/>
              </a:rPr>
              <a:t>5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59" name="Text Box 42">
            <a:extLst>
              <a:ext uri="{FF2B5EF4-FFF2-40B4-BE49-F238E27FC236}">
                <a16:creationId xmlns:a16="http://schemas.microsoft.com/office/drawing/2014/main" id="{5A32F7E0-B854-47A1-A68C-F68A8BBE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6392" y="4969460"/>
            <a:ext cx="7152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dirty="0">
                <a:solidFill>
                  <a:srgbClr val="FF0000"/>
                </a:solidFill>
                <a:latin typeface="Arial" charset="0"/>
              </a:rPr>
              <a:t>(4)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186361E-4CE0-44BC-84A4-432A4D7BB4A1}"/>
              </a:ext>
            </a:extLst>
          </p:cNvPr>
          <p:cNvSpPr txBox="1"/>
          <p:nvPr/>
        </p:nvSpPr>
        <p:spPr>
          <a:xfrm>
            <a:off x="6986066" y="2961025"/>
            <a:ext cx="4411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D793DA9-4113-445D-9DD6-DE74A8D24209}"/>
              </a:ext>
            </a:extLst>
          </p:cNvPr>
          <p:cNvSpPr txBox="1"/>
          <p:nvPr/>
        </p:nvSpPr>
        <p:spPr>
          <a:xfrm>
            <a:off x="1110853" y="1795042"/>
            <a:ext cx="466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5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EFB6A1-FF13-4F8C-BCD0-9F1BDAD32C21}"/>
              </a:ext>
            </a:extLst>
          </p:cNvPr>
          <p:cNvSpPr txBox="1"/>
          <p:nvPr/>
        </p:nvSpPr>
        <p:spPr>
          <a:xfrm>
            <a:off x="7645964" y="2953555"/>
            <a:ext cx="4411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6" name="Text Box 42">
            <a:extLst>
              <a:ext uri="{FF2B5EF4-FFF2-40B4-BE49-F238E27FC236}">
                <a16:creationId xmlns:a16="http://schemas.microsoft.com/office/drawing/2014/main" id="{F8DD997D-8119-46B2-952D-E0C4F2DD0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3793" y="4566333"/>
            <a:ext cx="15071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5849B12F-A56A-445C-94E3-F18B5EC0A08E}"/>
              </a:ext>
            </a:extLst>
          </p:cNvPr>
          <p:cNvSpPr/>
          <p:nvPr/>
        </p:nvSpPr>
        <p:spPr>
          <a:xfrm>
            <a:off x="7924800" y="6071016"/>
            <a:ext cx="1219200" cy="786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0FFDED88-9416-459D-AB0E-79C35EAD5509}"/>
              </a:ext>
            </a:extLst>
          </p:cNvPr>
          <p:cNvSpPr/>
          <p:nvPr/>
        </p:nvSpPr>
        <p:spPr>
          <a:xfrm>
            <a:off x="251519" y="6525344"/>
            <a:ext cx="1973155" cy="2616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FC15B1-E12E-4077-B495-E08AB65509FE}"/>
              </a:ext>
            </a:extLst>
          </p:cNvPr>
          <p:cNvCxnSpPr/>
          <p:nvPr/>
        </p:nvCxnSpPr>
        <p:spPr>
          <a:xfrm>
            <a:off x="1051560" y="1310841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AD13C80-9066-496B-AE86-54120A6991F2}"/>
              </a:ext>
            </a:extLst>
          </p:cNvPr>
          <p:cNvCxnSpPr>
            <a:cxnSpLocks/>
          </p:cNvCxnSpPr>
          <p:nvPr/>
        </p:nvCxnSpPr>
        <p:spPr>
          <a:xfrm rot="5400000">
            <a:off x="754681" y="1539441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5021141A-FEDB-4132-AC62-7DAE36489201}"/>
              </a:ext>
            </a:extLst>
          </p:cNvPr>
          <p:cNvCxnSpPr>
            <a:cxnSpLocks/>
          </p:cNvCxnSpPr>
          <p:nvPr/>
        </p:nvCxnSpPr>
        <p:spPr>
          <a:xfrm rot="5400000">
            <a:off x="1319485" y="1539441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E20AF1A6-20CB-4C8A-924F-E96715C62D7B}"/>
              </a:ext>
            </a:extLst>
          </p:cNvPr>
          <p:cNvCxnSpPr>
            <a:cxnSpLocks/>
          </p:cNvCxnSpPr>
          <p:nvPr/>
        </p:nvCxnSpPr>
        <p:spPr>
          <a:xfrm>
            <a:off x="1278427" y="869090"/>
            <a:ext cx="274320" cy="40233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9B1F4A1A-CA9A-45F0-88C2-F3858F048B1B}"/>
              </a:ext>
            </a:extLst>
          </p:cNvPr>
          <p:cNvCxnSpPr/>
          <p:nvPr/>
        </p:nvCxnSpPr>
        <p:spPr>
          <a:xfrm>
            <a:off x="1964355" y="1310841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D82B4B0-ACB8-47D6-8B52-B6FF8E918A40}"/>
              </a:ext>
            </a:extLst>
          </p:cNvPr>
          <p:cNvCxnSpPr>
            <a:cxnSpLocks/>
          </p:cNvCxnSpPr>
          <p:nvPr/>
        </p:nvCxnSpPr>
        <p:spPr>
          <a:xfrm rot="5400000">
            <a:off x="1667476" y="1539441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44DE8904-D5F9-44D1-8F8D-205FB7F87BA8}"/>
              </a:ext>
            </a:extLst>
          </p:cNvPr>
          <p:cNvCxnSpPr>
            <a:cxnSpLocks/>
          </p:cNvCxnSpPr>
          <p:nvPr/>
        </p:nvCxnSpPr>
        <p:spPr>
          <a:xfrm rot="5400000">
            <a:off x="2232280" y="1539441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F5CDECEA-9AED-45B2-80CB-238044C01EAE}"/>
              </a:ext>
            </a:extLst>
          </p:cNvPr>
          <p:cNvCxnSpPr/>
          <p:nvPr/>
        </p:nvCxnSpPr>
        <p:spPr>
          <a:xfrm>
            <a:off x="2509646" y="1310841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E06CF450-48AD-4BF5-A120-AD7C5515CBEA}"/>
              </a:ext>
            </a:extLst>
          </p:cNvPr>
          <p:cNvCxnSpPr>
            <a:cxnSpLocks/>
          </p:cNvCxnSpPr>
          <p:nvPr/>
        </p:nvCxnSpPr>
        <p:spPr>
          <a:xfrm rot="5400000">
            <a:off x="2777571" y="1539441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BD8E3652-2BFC-4268-832E-C42DBD5159A0}"/>
              </a:ext>
            </a:extLst>
          </p:cNvPr>
          <p:cNvCxnSpPr/>
          <p:nvPr/>
        </p:nvCxnSpPr>
        <p:spPr>
          <a:xfrm>
            <a:off x="3512136" y="130998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9B842C33-C298-46D0-8E9D-3E2AA8DC182D}"/>
              </a:ext>
            </a:extLst>
          </p:cNvPr>
          <p:cNvCxnSpPr>
            <a:cxnSpLocks/>
          </p:cNvCxnSpPr>
          <p:nvPr/>
        </p:nvCxnSpPr>
        <p:spPr>
          <a:xfrm rot="5400000">
            <a:off x="3215257" y="153858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21692B78-D99A-4A48-A8DB-3C91E27A3528}"/>
              </a:ext>
            </a:extLst>
          </p:cNvPr>
          <p:cNvCxnSpPr>
            <a:cxnSpLocks/>
          </p:cNvCxnSpPr>
          <p:nvPr/>
        </p:nvCxnSpPr>
        <p:spPr>
          <a:xfrm rot="5400000">
            <a:off x="3780061" y="153858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72F7EF3E-EAFE-4487-99DA-F3A993C0BF90}"/>
              </a:ext>
            </a:extLst>
          </p:cNvPr>
          <p:cNvCxnSpPr/>
          <p:nvPr/>
        </p:nvCxnSpPr>
        <p:spPr>
          <a:xfrm>
            <a:off x="4057427" y="130998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4358125E-8533-4D3C-B3BC-423EAB8D716F}"/>
              </a:ext>
            </a:extLst>
          </p:cNvPr>
          <p:cNvCxnSpPr>
            <a:cxnSpLocks/>
          </p:cNvCxnSpPr>
          <p:nvPr/>
        </p:nvCxnSpPr>
        <p:spPr>
          <a:xfrm rot="5400000">
            <a:off x="4325352" y="153858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300D5ABF-5759-4D85-9072-D2A7ABB58E72}"/>
              </a:ext>
            </a:extLst>
          </p:cNvPr>
          <p:cNvCxnSpPr/>
          <p:nvPr/>
        </p:nvCxnSpPr>
        <p:spPr>
          <a:xfrm>
            <a:off x="4620348" y="131561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61DABC5A-4F50-4036-9275-5949805CA3D1}"/>
              </a:ext>
            </a:extLst>
          </p:cNvPr>
          <p:cNvCxnSpPr>
            <a:cxnSpLocks/>
          </p:cNvCxnSpPr>
          <p:nvPr/>
        </p:nvCxnSpPr>
        <p:spPr>
          <a:xfrm rot="5400000">
            <a:off x="4888273" y="154421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A4A03AD-AB8A-40B0-B074-CB4F1DBB4780}"/>
              </a:ext>
            </a:extLst>
          </p:cNvPr>
          <p:cNvCxnSpPr/>
          <p:nvPr/>
        </p:nvCxnSpPr>
        <p:spPr>
          <a:xfrm>
            <a:off x="5514080" y="130435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E7ECD829-15DE-4BB7-A7EC-2C0DA7C14992}"/>
              </a:ext>
            </a:extLst>
          </p:cNvPr>
          <p:cNvCxnSpPr>
            <a:cxnSpLocks/>
          </p:cNvCxnSpPr>
          <p:nvPr/>
        </p:nvCxnSpPr>
        <p:spPr>
          <a:xfrm rot="5400000">
            <a:off x="5217201" y="153295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D2073CE6-498C-4A1C-A676-46F64ED05203}"/>
              </a:ext>
            </a:extLst>
          </p:cNvPr>
          <p:cNvCxnSpPr>
            <a:cxnSpLocks/>
          </p:cNvCxnSpPr>
          <p:nvPr/>
        </p:nvCxnSpPr>
        <p:spPr>
          <a:xfrm rot="5400000">
            <a:off x="5782005" y="153295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FB4BF09E-093F-40DB-B00F-A59E21B5AC87}"/>
              </a:ext>
            </a:extLst>
          </p:cNvPr>
          <p:cNvCxnSpPr/>
          <p:nvPr/>
        </p:nvCxnSpPr>
        <p:spPr>
          <a:xfrm>
            <a:off x="6059371" y="130435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C9ACF8E5-BF86-4104-8CA7-0288454B03E5}"/>
              </a:ext>
            </a:extLst>
          </p:cNvPr>
          <p:cNvCxnSpPr>
            <a:cxnSpLocks/>
          </p:cNvCxnSpPr>
          <p:nvPr/>
        </p:nvCxnSpPr>
        <p:spPr>
          <a:xfrm rot="5400000">
            <a:off x="6327296" y="153295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47F0C077-DA83-43C0-9E6A-40B84EEEA789}"/>
              </a:ext>
            </a:extLst>
          </p:cNvPr>
          <p:cNvCxnSpPr/>
          <p:nvPr/>
        </p:nvCxnSpPr>
        <p:spPr>
          <a:xfrm>
            <a:off x="6622292" y="130998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922002C3-721D-49BC-AE5C-906DA0E67720}"/>
              </a:ext>
            </a:extLst>
          </p:cNvPr>
          <p:cNvCxnSpPr>
            <a:cxnSpLocks/>
          </p:cNvCxnSpPr>
          <p:nvPr/>
        </p:nvCxnSpPr>
        <p:spPr>
          <a:xfrm rot="5400000">
            <a:off x="6890217" y="153858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A0FB83EE-8CF6-4A2B-B026-7B9F71BC00E1}"/>
              </a:ext>
            </a:extLst>
          </p:cNvPr>
          <p:cNvCxnSpPr/>
          <p:nvPr/>
        </p:nvCxnSpPr>
        <p:spPr>
          <a:xfrm>
            <a:off x="7178443" y="129270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77F8327C-9D07-48B7-9A2F-BAAB23C98E44}"/>
              </a:ext>
            </a:extLst>
          </p:cNvPr>
          <p:cNvCxnSpPr>
            <a:cxnSpLocks/>
          </p:cNvCxnSpPr>
          <p:nvPr/>
        </p:nvCxnSpPr>
        <p:spPr>
          <a:xfrm rot="5400000">
            <a:off x="7446368" y="152130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5CF73F18-0821-4267-9BC2-98B30D7E601F}"/>
              </a:ext>
            </a:extLst>
          </p:cNvPr>
          <p:cNvSpPr txBox="1"/>
          <p:nvPr/>
        </p:nvSpPr>
        <p:spPr>
          <a:xfrm>
            <a:off x="2276568" y="1761112"/>
            <a:ext cx="466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9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E786D330-CCBD-4A1E-AB1B-B2020E808DC2}"/>
              </a:ext>
            </a:extLst>
          </p:cNvPr>
          <p:cNvSpPr txBox="1"/>
          <p:nvPr/>
        </p:nvSpPr>
        <p:spPr>
          <a:xfrm>
            <a:off x="4062584" y="1785770"/>
            <a:ext cx="5915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13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6FD0656-99C7-4C4A-BF99-CE2FDD71E5C9}"/>
              </a:ext>
            </a:extLst>
          </p:cNvPr>
          <p:cNvSpPr txBox="1"/>
          <p:nvPr/>
        </p:nvSpPr>
        <p:spPr>
          <a:xfrm>
            <a:off x="6094734" y="1766029"/>
            <a:ext cx="7449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17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41456F-DE65-4939-8FB6-37DFD733FF80}"/>
              </a:ext>
            </a:extLst>
          </p:cNvPr>
          <p:cNvSpPr txBox="1"/>
          <p:nvPr/>
        </p:nvSpPr>
        <p:spPr>
          <a:xfrm>
            <a:off x="5354737" y="476672"/>
            <a:ext cx="3284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Writing the numbers</a:t>
            </a:r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5DD1690C-D668-4D14-BDF7-6814E8D567C5}"/>
              </a:ext>
            </a:extLst>
          </p:cNvPr>
          <p:cNvCxnSpPr>
            <a:cxnSpLocks/>
          </p:cNvCxnSpPr>
          <p:nvPr/>
        </p:nvCxnSpPr>
        <p:spPr>
          <a:xfrm flipV="1">
            <a:off x="998502" y="878460"/>
            <a:ext cx="277229" cy="40050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44623A75-7DA1-4EB6-98BE-1FD412BA9AE7}"/>
              </a:ext>
            </a:extLst>
          </p:cNvPr>
          <p:cNvCxnSpPr>
            <a:cxnSpLocks/>
          </p:cNvCxnSpPr>
          <p:nvPr/>
        </p:nvCxnSpPr>
        <p:spPr>
          <a:xfrm>
            <a:off x="2171802" y="861320"/>
            <a:ext cx="274320" cy="40233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A77EAAF8-50BA-4807-BA60-2244923574C5}"/>
              </a:ext>
            </a:extLst>
          </p:cNvPr>
          <p:cNvCxnSpPr>
            <a:cxnSpLocks/>
          </p:cNvCxnSpPr>
          <p:nvPr/>
        </p:nvCxnSpPr>
        <p:spPr>
          <a:xfrm flipV="1">
            <a:off x="1891877" y="870690"/>
            <a:ext cx="277229" cy="40050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03228B99-E55A-4552-8EEC-410FF43206AB}"/>
              </a:ext>
            </a:extLst>
          </p:cNvPr>
          <p:cNvCxnSpPr>
            <a:cxnSpLocks/>
          </p:cNvCxnSpPr>
          <p:nvPr/>
        </p:nvCxnSpPr>
        <p:spPr>
          <a:xfrm>
            <a:off x="2745603" y="853786"/>
            <a:ext cx="274320" cy="40233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9F5840B6-8F4F-4024-94BC-12DDC65A5CB5}"/>
              </a:ext>
            </a:extLst>
          </p:cNvPr>
          <p:cNvCxnSpPr>
            <a:cxnSpLocks/>
          </p:cNvCxnSpPr>
          <p:nvPr/>
        </p:nvCxnSpPr>
        <p:spPr>
          <a:xfrm flipV="1">
            <a:off x="2465678" y="863156"/>
            <a:ext cx="277229" cy="40050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5D55E4AA-381B-4F3D-96F0-52641197D156}"/>
              </a:ext>
            </a:extLst>
          </p:cNvPr>
          <p:cNvCxnSpPr>
            <a:cxnSpLocks/>
          </p:cNvCxnSpPr>
          <p:nvPr/>
        </p:nvCxnSpPr>
        <p:spPr>
          <a:xfrm>
            <a:off x="3726219" y="876624"/>
            <a:ext cx="274320" cy="40233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32284FA2-9489-4FB3-9156-54EE2A1DCB63}"/>
              </a:ext>
            </a:extLst>
          </p:cNvPr>
          <p:cNvCxnSpPr>
            <a:cxnSpLocks/>
          </p:cNvCxnSpPr>
          <p:nvPr/>
        </p:nvCxnSpPr>
        <p:spPr>
          <a:xfrm flipV="1">
            <a:off x="3446294" y="885994"/>
            <a:ext cx="277229" cy="40050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E76661D-96A1-4152-B7CC-67759641E7BB}"/>
              </a:ext>
            </a:extLst>
          </p:cNvPr>
          <p:cNvCxnSpPr>
            <a:cxnSpLocks/>
          </p:cNvCxnSpPr>
          <p:nvPr/>
        </p:nvCxnSpPr>
        <p:spPr>
          <a:xfrm>
            <a:off x="4304347" y="863557"/>
            <a:ext cx="274320" cy="40233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4EA04CF4-4764-4FEF-823D-B21524ED337B}"/>
              </a:ext>
            </a:extLst>
          </p:cNvPr>
          <p:cNvCxnSpPr>
            <a:cxnSpLocks/>
          </p:cNvCxnSpPr>
          <p:nvPr/>
        </p:nvCxnSpPr>
        <p:spPr>
          <a:xfrm flipV="1">
            <a:off x="4024422" y="872927"/>
            <a:ext cx="277229" cy="40050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7913912C-E0A0-424B-8E64-8E889E0371AA}"/>
              </a:ext>
            </a:extLst>
          </p:cNvPr>
          <p:cNvCxnSpPr>
            <a:cxnSpLocks/>
          </p:cNvCxnSpPr>
          <p:nvPr/>
        </p:nvCxnSpPr>
        <p:spPr>
          <a:xfrm>
            <a:off x="4851925" y="859720"/>
            <a:ext cx="274320" cy="40233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AD95C7F-3B62-47A1-A6AB-A2395E9892F8}"/>
              </a:ext>
            </a:extLst>
          </p:cNvPr>
          <p:cNvCxnSpPr>
            <a:cxnSpLocks/>
          </p:cNvCxnSpPr>
          <p:nvPr/>
        </p:nvCxnSpPr>
        <p:spPr>
          <a:xfrm flipV="1">
            <a:off x="4572000" y="869090"/>
            <a:ext cx="277229" cy="40050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1995FD72-34F9-477E-B602-BA3FA7A6AE1F}"/>
              </a:ext>
            </a:extLst>
          </p:cNvPr>
          <p:cNvCxnSpPr>
            <a:cxnSpLocks/>
          </p:cNvCxnSpPr>
          <p:nvPr/>
        </p:nvCxnSpPr>
        <p:spPr>
          <a:xfrm>
            <a:off x="5728598" y="876624"/>
            <a:ext cx="274320" cy="40233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08C724C5-E029-4FE0-AC52-7941ED1AEDA1}"/>
              </a:ext>
            </a:extLst>
          </p:cNvPr>
          <p:cNvCxnSpPr>
            <a:cxnSpLocks/>
          </p:cNvCxnSpPr>
          <p:nvPr/>
        </p:nvCxnSpPr>
        <p:spPr>
          <a:xfrm flipV="1">
            <a:off x="5448673" y="885994"/>
            <a:ext cx="277229" cy="40050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DF115213-3F44-432E-A1D5-D47DE8A23C28}"/>
              </a:ext>
            </a:extLst>
          </p:cNvPr>
          <p:cNvCxnSpPr>
            <a:cxnSpLocks/>
          </p:cNvCxnSpPr>
          <p:nvPr/>
        </p:nvCxnSpPr>
        <p:spPr>
          <a:xfrm>
            <a:off x="6315239" y="863101"/>
            <a:ext cx="274320" cy="40233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80A336CF-82BE-447A-A6F9-F1FEB1B8FC68}"/>
              </a:ext>
            </a:extLst>
          </p:cNvPr>
          <p:cNvCxnSpPr>
            <a:cxnSpLocks/>
          </p:cNvCxnSpPr>
          <p:nvPr/>
        </p:nvCxnSpPr>
        <p:spPr>
          <a:xfrm flipV="1">
            <a:off x="6035314" y="872471"/>
            <a:ext cx="277229" cy="40050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895B4306-3863-4D65-8630-CA3E888FE992}"/>
              </a:ext>
            </a:extLst>
          </p:cNvPr>
          <p:cNvCxnSpPr>
            <a:cxnSpLocks/>
          </p:cNvCxnSpPr>
          <p:nvPr/>
        </p:nvCxnSpPr>
        <p:spPr>
          <a:xfrm>
            <a:off x="6846679" y="851254"/>
            <a:ext cx="274320" cy="40233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94AA3497-3C17-4CB6-A2B9-4F722BE65EE3}"/>
              </a:ext>
            </a:extLst>
          </p:cNvPr>
          <p:cNvCxnSpPr>
            <a:cxnSpLocks/>
          </p:cNvCxnSpPr>
          <p:nvPr/>
        </p:nvCxnSpPr>
        <p:spPr>
          <a:xfrm flipV="1">
            <a:off x="6566754" y="860624"/>
            <a:ext cx="277229" cy="40050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02495B75-7342-47FB-B0B7-6A6A3807E7B7}"/>
              </a:ext>
            </a:extLst>
          </p:cNvPr>
          <p:cNvCxnSpPr>
            <a:cxnSpLocks/>
          </p:cNvCxnSpPr>
          <p:nvPr/>
        </p:nvCxnSpPr>
        <p:spPr>
          <a:xfrm>
            <a:off x="7407735" y="850579"/>
            <a:ext cx="274320" cy="40233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8654852D-0808-42D0-959F-72F8E2831870}"/>
              </a:ext>
            </a:extLst>
          </p:cNvPr>
          <p:cNvCxnSpPr>
            <a:cxnSpLocks/>
          </p:cNvCxnSpPr>
          <p:nvPr/>
        </p:nvCxnSpPr>
        <p:spPr>
          <a:xfrm flipV="1">
            <a:off x="7127810" y="859949"/>
            <a:ext cx="277229" cy="40050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10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518186" grpId="0"/>
      <p:bldP spid="71" grpId="0"/>
      <p:bldP spid="72" grpId="0" animBg="1"/>
      <p:bldP spid="73" grpId="0" animBg="1"/>
      <p:bldP spid="80" grpId="0" animBg="1"/>
      <p:bldP spid="81" grpId="0" animBg="1"/>
      <p:bldP spid="3" grpId="0"/>
      <p:bldP spid="84" grpId="0"/>
      <p:bldP spid="86" grpId="0"/>
      <p:bldP spid="55" grpId="0"/>
      <p:bldP spid="56" grpId="0"/>
      <p:bldP spid="57" grpId="0"/>
      <p:bldP spid="58" grpId="0"/>
      <p:bldP spid="59" grpId="0"/>
      <p:bldP spid="61" grpId="0"/>
      <p:bldP spid="63" grpId="0"/>
      <p:bldP spid="9" grpId="0"/>
      <p:bldP spid="66" grpId="0"/>
      <p:bldP spid="114" grpId="0"/>
      <p:bldP spid="115" grpId="0"/>
      <p:bldP spid="116" grpId="0"/>
      <p:bldP spid="1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>
            <a:extLst>
              <a:ext uri="{FF2B5EF4-FFF2-40B4-BE49-F238E27FC236}">
                <a16:creationId xmlns:a16="http://schemas.microsoft.com/office/drawing/2014/main" id="{4A26BDC0-3EC4-447E-A5A4-0E232A2F0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9806"/>
            <a:ext cx="7772400" cy="654094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Sequences and rules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323C0256-7ADF-4622-AB92-274400D29D34}"/>
              </a:ext>
            </a:extLst>
          </p:cNvPr>
          <p:cNvSpPr txBox="1">
            <a:spLocks/>
          </p:cNvSpPr>
          <p:nvPr/>
        </p:nvSpPr>
        <p:spPr>
          <a:xfrm>
            <a:off x="723214" y="919112"/>
            <a:ext cx="561315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Look at this algebraic expression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208201B-EF47-4DD0-A649-57609A10A47F}"/>
              </a:ext>
            </a:extLst>
          </p:cNvPr>
          <p:cNvSpPr txBox="1">
            <a:spLocks/>
          </p:cNvSpPr>
          <p:nvPr/>
        </p:nvSpPr>
        <p:spPr>
          <a:xfrm>
            <a:off x="723214" y="2096930"/>
            <a:ext cx="628693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Find the first five terms of the sequence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0A5822C1-857E-4968-BA4B-41C511F5D3FD}"/>
              </a:ext>
            </a:extLst>
          </p:cNvPr>
          <p:cNvSpPr txBox="1">
            <a:spLocks/>
          </p:cNvSpPr>
          <p:nvPr/>
        </p:nvSpPr>
        <p:spPr>
          <a:xfrm>
            <a:off x="3736514" y="1577601"/>
            <a:ext cx="1770981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</a:rPr>
              <a:t>n</a:t>
            </a:r>
            <a:r>
              <a:rPr lang="en-US" sz="2400" dirty="0">
                <a:solidFill>
                  <a:schemeClr val="tx1"/>
                </a:solidFill>
              </a:rPr>
              <a:t> = 5n – 3 </a:t>
            </a:r>
          </a:p>
        </p:txBody>
      </p:sp>
      <p:sp>
        <p:nvSpPr>
          <p:cNvPr id="18" name="Title 3">
            <a:extLst>
              <a:ext uri="{FF2B5EF4-FFF2-40B4-BE49-F238E27FC236}">
                <a16:creationId xmlns:a16="http://schemas.microsoft.com/office/drawing/2014/main" id="{444BC682-D072-4447-A1D8-0123F1D55668}"/>
              </a:ext>
            </a:extLst>
          </p:cNvPr>
          <p:cNvSpPr txBox="1">
            <a:spLocks/>
          </p:cNvSpPr>
          <p:nvPr/>
        </p:nvSpPr>
        <p:spPr>
          <a:xfrm>
            <a:off x="2159989" y="2819974"/>
            <a:ext cx="1040411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n = 1</a:t>
            </a:r>
          </a:p>
        </p:txBody>
      </p:sp>
      <p:sp>
        <p:nvSpPr>
          <p:cNvPr id="33" name="Title 3">
            <a:extLst>
              <a:ext uri="{FF2B5EF4-FFF2-40B4-BE49-F238E27FC236}">
                <a16:creationId xmlns:a16="http://schemas.microsoft.com/office/drawing/2014/main" id="{E04316C6-BB25-4E9D-A941-CB528478A799}"/>
              </a:ext>
            </a:extLst>
          </p:cNvPr>
          <p:cNvSpPr txBox="1">
            <a:spLocks/>
          </p:cNvSpPr>
          <p:nvPr/>
        </p:nvSpPr>
        <p:spPr>
          <a:xfrm>
            <a:off x="3588320" y="2819974"/>
            <a:ext cx="153005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5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4" name="Title 3">
            <a:extLst>
              <a:ext uri="{FF2B5EF4-FFF2-40B4-BE49-F238E27FC236}">
                <a16:creationId xmlns:a16="http://schemas.microsoft.com/office/drawing/2014/main" id="{875E6908-C22A-4C41-9F1D-E78D6E06D695}"/>
              </a:ext>
            </a:extLst>
          </p:cNvPr>
          <p:cNvSpPr txBox="1">
            <a:spLocks/>
          </p:cNvSpPr>
          <p:nvPr/>
        </p:nvSpPr>
        <p:spPr>
          <a:xfrm>
            <a:off x="4449359" y="2797641"/>
            <a:ext cx="65810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- 3</a:t>
            </a:r>
          </a:p>
        </p:txBody>
      </p:sp>
      <p:sp>
        <p:nvSpPr>
          <p:cNvPr id="35" name="Title 3">
            <a:extLst>
              <a:ext uri="{FF2B5EF4-FFF2-40B4-BE49-F238E27FC236}">
                <a16:creationId xmlns:a16="http://schemas.microsoft.com/office/drawing/2014/main" id="{EB2B19F1-033D-4E82-9363-64859EC73C40}"/>
              </a:ext>
            </a:extLst>
          </p:cNvPr>
          <p:cNvSpPr txBox="1">
            <a:spLocks/>
          </p:cNvSpPr>
          <p:nvPr/>
        </p:nvSpPr>
        <p:spPr>
          <a:xfrm>
            <a:off x="6391800" y="2783904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 2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DE92150F-A5ED-49FF-8510-FF50CD924AB6}"/>
              </a:ext>
            </a:extLst>
          </p:cNvPr>
          <p:cNvSpPr txBox="1">
            <a:spLocks/>
          </p:cNvSpPr>
          <p:nvPr/>
        </p:nvSpPr>
        <p:spPr>
          <a:xfrm>
            <a:off x="2159989" y="3350091"/>
            <a:ext cx="1040411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n = 2</a:t>
            </a: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E6A24EA7-E73B-4C01-95BC-95CD4D9F09A5}"/>
              </a:ext>
            </a:extLst>
          </p:cNvPr>
          <p:cNvSpPr txBox="1">
            <a:spLocks/>
          </p:cNvSpPr>
          <p:nvPr/>
        </p:nvSpPr>
        <p:spPr>
          <a:xfrm>
            <a:off x="3588320" y="3350091"/>
            <a:ext cx="153005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5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0" name="Title 3">
            <a:extLst>
              <a:ext uri="{FF2B5EF4-FFF2-40B4-BE49-F238E27FC236}">
                <a16:creationId xmlns:a16="http://schemas.microsoft.com/office/drawing/2014/main" id="{D69CD4AB-0AE7-452F-90BB-2F830964DCA3}"/>
              </a:ext>
            </a:extLst>
          </p:cNvPr>
          <p:cNvSpPr txBox="1">
            <a:spLocks/>
          </p:cNvSpPr>
          <p:nvPr/>
        </p:nvSpPr>
        <p:spPr>
          <a:xfrm>
            <a:off x="4408020" y="3327758"/>
            <a:ext cx="65810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- 3</a:t>
            </a:r>
          </a:p>
        </p:txBody>
      </p:sp>
      <p:sp>
        <p:nvSpPr>
          <p:cNvPr id="41" name="Title 3">
            <a:extLst>
              <a:ext uri="{FF2B5EF4-FFF2-40B4-BE49-F238E27FC236}">
                <a16:creationId xmlns:a16="http://schemas.microsoft.com/office/drawing/2014/main" id="{4F93C95B-1661-4798-A83A-656283EFAE76}"/>
              </a:ext>
            </a:extLst>
          </p:cNvPr>
          <p:cNvSpPr txBox="1">
            <a:spLocks/>
          </p:cNvSpPr>
          <p:nvPr/>
        </p:nvSpPr>
        <p:spPr>
          <a:xfrm>
            <a:off x="6391800" y="3314021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 7</a:t>
            </a:r>
          </a:p>
        </p:txBody>
      </p:sp>
      <p:sp>
        <p:nvSpPr>
          <p:cNvPr id="42" name="Title 3">
            <a:extLst>
              <a:ext uri="{FF2B5EF4-FFF2-40B4-BE49-F238E27FC236}">
                <a16:creationId xmlns:a16="http://schemas.microsoft.com/office/drawing/2014/main" id="{8FE17953-52D2-4F1A-972B-D67A7E77F5B0}"/>
              </a:ext>
            </a:extLst>
          </p:cNvPr>
          <p:cNvSpPr txBox="1">
            <a:spLocks/>
          </p:cNvSpPr>
          <p:nvPr/>
        </p:nvSpPr>
        <p:spPr>
          <a:xfrm>
            <a:off x="2192037" y="3902541"/>
            <a:ext cx="1040411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n = 3</a:t>
            </a:r>
          </a:p>
        </p:txBody>
      </p:sp>
      <p:sp>
        <p:nvSpPr>
          <p:cNvPr id="43" name="Title 3">
            <a:extLst>
              <a:ext uri="{FF2B5EF4-FFF2-40B4-BE49-F238E27FC236}">
                <a16:creationId xmlns:a16="http://schemas.microsoft.com/office/drawing/2014/main" id="{FB605D55-7D00-49EA-BEF8-0F67FEDEEE7C}"/>
              </a:ext>
            </a:extLst>
          </p:cNvPr>
          <p:cNvSpPr txBox="1">
            <a:spLocks/>
          </p:cNvSpPr>
          <p:nvPr/>
        </p:nvSpPr>
        <p:spPr>
          <a:xfrm>
            <a:off x="3550782" y="3902541"/>
            <a:ext cx="153005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5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3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4" name="Title 3">
            <a:extLst>
              <a:ext uri="{FF2B5EF4-FFF2-40B4-BE49-F238E27FC236}">
                <a16:creationId xmlns:a16="http://schemas.microsoft.com/office/drawing/2014/main" id="{BAABD330-EB58-4AEB-B846-F98886D4B1FF}"/>
              </a:ext>
            </a:extLst>
          </p:cNvPr>
          <p:cNvSpPr txBox="1">
            <a:spLocks/>
          </p:cNvSpPr>
          <p:nvPr/>
        </p:nvSpPr>
        <p:spPr>
          <a:xfrm>
            <a:off x="4372079" y="3880208"/>
            <a:ext cx="65810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- 3</a:t>
            </a:r>
          </a:p>
        </p:txBody>
      </p:sp>
      <p:sp>
        <p:nvSpPr>
          <p:cNvPr id="45" name="Title 3">
            <a:extLst>
              <a:ext uri="{FF2B5EF4-FFF2-40B4-BE49-F238E27FC236}">
                <a16:creationId xmlns:a16="http://schemas.microsoft.com/office/drawing/2014/main" id="{9D416C84-A2EB-449C-B6F3-AC9E81B42DC5}"/>
              </a:ext>
            </a:extLst>
          </p:cNvPr>
          <p:cNvSpPr txBox="1">
            <a:spLocks/>
          </p:cNvSpPr>
          <p:nvPr/>
        </p:nvSpPr>
        <p:spPr>
          <a:xfrm>
            <a:off x="6423848" y="3866471"/>
            <a:ext cx="922358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 12</a:t>
            </a:r>
          </a:p>
        </p:txBody>
      </p:sp>
      <p:sp>
        <p:nvSpPr>
          <p:cNvPr id="46" name="Title 3">
            <a:extLst>
              <a:ext uri="{FF2B5EF4-FFF2-40B4-BE49-F238E27FC236}">
                <a16:creationId xmlns:a16="http://schemas.microsoft.com/office/drawing/2014/main" id="{7BBA3560-945E-49B9-9F10-A9A044543A28}"/>
              </a:ext>
            </a:extLst>
          </p:cNvPr>
          <p:cNvSpPr txBox="1">
            <a:spLocks/>
          </p:cNvSpPr>
          <p:nvPr/>
        </p:nvSpPr>
        <p:spPr>
          <a:xfrm>
            <a:off x="2225505" y="4418022"/>
            <a:ext cx="1040411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n = 4</a:t>
            </a:r>
          </a:p>
        </p:txBody>
      </p:sp>
      <p:sp>
        <p:nvSpPr>
          <p:cNvPr id="47" name="Title 3">
            <a:extLst>
              <a:ext uri="{FF2B5EF4-FFF2-40B4-BE49-F238E27FC236}">
                <a16:creationId xmlns:a16="http://schemas.microsoft.com/office/drawing/2014/main" id="{3F52F0EC-22AA-44DB-A5A6-041DB48A59F7}"/>
              </a:ext>
            </a:extLst>
          </p:cNvPr>
          <p:cNvSpPr txBox="1">
            <a:spLocks/>
          </p:cNvSpPr>
          <p:nvPr/>
        </p:nvSpPr>
        <p:spPr>
          <a:xfrm>
            <a:off x="3544508" y="4418022"/>
            <a:ext cx="153005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5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4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8" name="Title 3">
            <a:extLst>
              <a:ext uri="{FF2B5EF4-FFF2-40B4-BE49-F238E27FC236}">
                <a16:creationId xmlns:a16="http://schemas.microsoft.com/office/drawing/2014/main" id="{C80FF85D-A160-44FB-8AC4-26EEFC221670}"/>
              </a:ext>
            </a:extLst>
          </p:cNvPr>
          <p:cNvSpPr txBox="1">
            <a:spLocks/>
          </p:cNvSpPr>
          <p:nvPr/>
        </p:nvSpPr>
        <p:spPr>
          <a:xfrm>
            <a:off x="4297493" y="4395689"/>
            <a:ext cx="65810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- 3</a:t>
            </a:r>
          </a:p>
        </p:txBody>
      </p:sp>
      <p:sp>
        <p:nvSpPr>
          <p:cNvPr id="49" name="Title 3">
            <a:extLst>
              <a:ext uri="{FF2B5EF4-FFF2-40B4-BE49-F238E27FC236}">
                <a16:creationId xmlns:a16="http://schemas.microsoft.com/office/drawing/2014/main" id="{1A782A75-025F-4CE3-8419-521E3ED07864}"/>
              </a:ext>
            </a:extLst>
          </p:cNvPr>
          <p:cNvSpPr txBox="1">
            <a:spLocks/>
          </p:cNvSpPr>
          <p:nvPr/>
        </p:nvSpPr>
        <p:spPr>
          <a:xfrm>
            <a:off x="6457316" y="4381952"/>
            <a:ext cx="922358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 17</a:t>
            </a:r>
          </a:p>
        </p:txBody>
      </p:sp>
      <p:sp>
        <p:nvSpPr>
          <p:cNvPr id="50" name="Title 3">
            <a:extLst>
              <a:ext uri="{FF2B5EF4-FFF2-40B4-BE49-F238E27FC236}">
                <a16:creationId xmlns:a16="http://schemas.microsoft.com/office/drawing/2014/main" id="{B7507D80-15E5-4FD9-ADEC-F720ED694FEB}"/>
              </a:ext>
            </a:extLst>
          </p:cNvPr>
          <p:cNvSpPr txBox="1">
            <a:spLocks/>
          </p:cNvSpPr>
          <p:nvPr/>
        </p:nvSpPr>
        <p:spPr>
          <a:xfrm>
            <a:off x="3107831" y="5571359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2,</a:t>
            </a:r>
          </a:p>
        </p:txBody>
      </p:sp>
      <p:sp>
        <p:nvSpPr>
          <p:cNvPr id="51" name="Title 3">
            <a:extLst>
              <a:ext uri="{FF2B5EF4-FFF2-40B4-BE49-F238E27FC236}">
                <a16:creationId xmlns:a16="http://schemas.microsoft.com/office/drawing/2014/main" id="{D5F98C3E-335B-4CCC-ABB7-1287E320D775}"/>
              </a:ext>
            </a:extLst>
          </p:cNvPr>
          <p:cNvSpPr txBox="1">
            <a:spLocks/>
          </p:cNvSpPr>
          <p:nvPr/>
        </p:nvSpPr>
        <p:spPr>
          <a:xfrm>
            <a:off x="3695139" y="5565321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7,</a:t>
            </a:r>
          </a:p>
        </p:txBody>
      </p:sp>
      <p:sp>
        <p:nvSpPr>
          <p:cNvPr id="52" name="Title 3">
            <a:extLst>
              <a:ext uri="{FF2B5EF4-FFF2-40B4-BE49-F238E27FC236}">
                <a16:creationId xmlns:a16="http://schemas.microsoft.com/office/drawing/2014/main" id="{6910F812-E5E0-4332-9C20-5525BE691047}"/>
              </a:ext>
            </a:extLst>
          </p:cNvPr>
          <p:cNvSpPr txBox="1">
            <a:spLocks/>
          </p:cNvSpPr>
          <p:nvPr/>
        </p:nvSpPr>
        <p:spPr>
          <a:xfrm>
            <a:off x="4225416" y="5571359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12,</a:t>
            </a:r>
          </a:p>
        </p:txBody>
      </p:sp>
      <p:sp>
        <p:nvSpPr>
          <p:cNvPr id="53" name="Title 3">
            <a:extLst>
              <a:ext uri="{FF2B5EF4-FFF2-40B4-BE49-F238E27FC236}">
                <a16:creationId xmlns:a16="http://schemas.microsoft.com/office/drawing/2014/main" id="{41CAAA9C-AAA0-41C6-80B5-3B6E8E30A956}"/>
              </a:ext>
            </a:extLst>
          </p:cNvPr>
          <p:cNvSpPr txBox="1">
            <a:spLocks/>
          </p:cNvSpPr>
          <p:nvPr/>
        </p:nvSpPr>
        <p:spPr>
          <a:xfrm>
            <a:off x="4835188" y="5560609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17,</a:t>
            </a:r>
          </a:p>
        </p:txBody>
      </p:sp>
      <p:sp>
        <p:nvSpPr>
          <p:cNvPr id="27" name="Title 3">
            <a:extLst>
              <a:ext uri="{FF2B5EF4-FFF2-40B4-BE49-F238E27FC236}">
                <a16:creationId xmlns:a16="http://schemas.microsoft.com/office/drawing/2014/main" id="{656B6B56-BA4F-433A-DEA2-CC7BD7A5B59D}"/>
              </a:ext>
            </a:extLst>
          </p:cNvPr>
          <p:cNvSpPr txBox="1">
            <a:spLocks/>
          </p:cNvSpPr>
          <p:nvPr/>
        </p:nvSpPr>
        <p:spPr>
          <a:xfrm>
            <a:off x="1229140" y="2818192"/>
            <a:ext cx="474049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8" name="Title 3">
            <a:extLst>
              <a:ext uri="{FF2B5EF4-FFF2-40B4-BE49-F238E27FC236}">
                <a16:creationId xmlns:a16="http://schemas.microsoft.com/office/drawing/2014/main" id="{17EFB0EB-E5B8-EBCC-E397-40352FECF55B}"/>
              </a:ext>
            </a:extLst>
          </p:cNvPr>
          <p:cNvSpPr txBox="1">
            <a:spLocks/>
          </p:cNvSpPr>
          <p:nvPr/>
        </p:nvSpPr>
        <p:spPr>
          <a:xfrm>
            <a:off x="1249589" y="3312472"/>
            <a:ext cx="474049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9" name="Title 3">
            <a:extLst>
              <a:ext uri="{FF2B5EF4-FFF2-40B4-BE49-F238E27FC236}">
                <a16:creationId xmlns:a16="http://schemas.microsoft.com/office/drawing/2014/main" id="{CDE1F0A9-3F76-B546-E300-CA0E18EFCEFE}"/>
              </a:ext>
            </a:extLst>
          </p:cNvPr>
          <p:cNvSpPr txBox="1">
            <a:spLocks/>
          </p:cNvSpPr>
          <p:nvPr/>
        </p:nvSpPr>
        <p:spPr>
          <a:xfrm>
            <a:off x="1249588" y="3880208"/>
            <a:ext cx="474049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</a:rPr>
              <a:t>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0" name="Title 3">
            <a:extLst>
              <a:ext uri="{FF2B5EF4-FFF2-40B4-BE49-F238E27FC236}">
                <a16:creationId xmlns:a16="http://schemas.microsoft.com/office/drawing/2014/main" id="{9008E1E8-C183-8ABB-8FBE-F2898759B20C}"/>
              </a:ext>
            </a:extLst>
          </p:cNvPr>
          <p:cNvSpPr txBox="1">
            <a:spLocks/>
          </p:cNvSpPr>
          <p:nvPr/>
        </p:nvSpPr>
        <p:spPr>
          <a:xfrm>
            <a:off x="1260866" y="4432658"/>
            <a:ext cx="474049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</a:rPr>
              <a:t>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1" name="Title 3">
            <a:extLst>
              <a:ext uri="{FF2B5EF4-FFF2-40B4-BE49-F238E27FC236}">
                <a16:creationId xmlns:a16="http://schemas.microsoft.com/office/drawing/2014/main" id="{1A23E11A-522E-9C9A-9638-2130A27CE750}"/>
              </a:ext>
            </a:extLst>
          </p:cNvPr>
          <p:cNvSpPr txBox="1">
            <a:spLocks/>
          </p:cNvSpPr>
          <p:nvPr/>
        </p:nvSpPr>
        <p:spPr>
          <a:xfrm>
            <a:off x="2199225" y="4940442"/>
            <a:ext cx="1040411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n = 5</a:t>
            </a:r>
          </a:p>
        </p:txBody>
      </p:sp>
      <p:sp>
        <p:nvSpPr>
          <p:cNvPr id="32" name="Title 3">
            <a:extLst>
              <a:ext uri="{FF2B5EF4-FFF2-40B4-BE49-F238E27FC236}">
                <a16:creationId xmlns:a16="http://schemas.microsoft.com/office/drawing/2014/main" id="{30EC157C-B1BF-1403-2DF1-80D8B622F395}"/>
              </a:ext>
            </a:extLst>
          </p:cNvPr>
          <p:cNvSpPr txBox="1">
            <a:spLocks/>
          </p:cNvSpPr>
          <p:nvPr/>
        </p:nvSpPr>
        <p:spPr>
          <a:xfrm>
            <a:off x="3518228" y="4940442"/>
            <a:ext cx="1530052" cy="54551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5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5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6" name="Title 3">
            <a:extLst>
              <a:ext uri="{FF2B5EF4-FFF2-40B4-BE49-F238E27FC236}">
                <a16:creationId xmlns:a16="http://schemas.microsoft.com/office/drawing/2014/main" id="{80156177-8765-9FAB-0144-00710CEBACB0}"/>
              </a:ext>
            </a:extLst>
          </p:cNvPr>
          <p:cNvSpPr txBox="1">
            <a:spLocks/>
          </p:cNvSpPr>
          <p:nvPr/>
        </p:nvSpPr>
        <p:spPr>
          <a:xfrm>
            <a:off x="4303789" y="4918109"/>
            <a:ext cx="658102" cy="54551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- 3</a:t>
            </a:r>
          </a:p>
        </p:txBody>
      </p:sp>
      <p:sp>
        <p:nvSpPr>
          <p:cNvPr id="37" name="Title 3">
            <a:extLst>
              <a:ext uri="{FF2B5EF4-FFF2-40B4-BE49-F238E27FC236}">
                <a16:creationId xmlns:a16="http://schemas.microsoft.com/office/drawing/2014/main" id="{B00A574E-BCF8-9B50-5C93-5DD0C6D6EE4B}"/>
              </a:ext>
            </a:extLst>
          </p:cNvPr>
          <p:cNvSpPr txBox="1">
            <a:spLocks/>
          </p:cNvSpPr>
          <p:nvPr/>
        </p:nvSpPr>
        <p:spPr>
          <a:xfrm>
            <a:off x="6457316" y="4904372"/>
            <a:ext cx="922358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 22</a:t>
            </a:r>
          </a:p>
        </p:txBody>
      </p:sp>
      <p:sp>
        <p:nvSpPr>
          <p:cNvPr id="38" name="Title 3">
            <a:extLst>
              <a:ext uri="{FF2B5EF4-FFF2-40B4-BE49-F238E27FC236}">
                <a16:creationId xmlns:a16="http://schemas.microsoft.com/office/drawing/2014/main" id="{3762F739-5B5C-66CA-0827-4B30056B758B}"/>
              </a:ext>
            </a:extLst>
          </p:cNvPr>
          <p:cNvSpPr txBox="1">
            <a:spLocks/>
          </p:cNvSpPr>
          <p:nvPr/>
        </p:nvSpPr>
        <p:spPr>
          <a:xfrm>
            <a:off x="1260866" y="4955078"/>
            <a:ext cx="474049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</a:rPr>
              <a:t>5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9" name="Title 3">
            <a:extLst>
              <a:ext uri="{FF2B5EF4-FFF2-40B4-BE49-F238E27FC236}">
                <a16:creationId xmlns:a16="http://schemas.microsoft.com/office/drawing/2014/main" id="{56A28C55-8850-5F97-A450-C97EE8A0FDF7}"/>
              </a:ext>
            </a:extLst>
          </p:cNvPr>
          <p:cNvSpPr txBox="1">
            <a:spLocks/>
          </p:cNvSpPr>
          <p:nvPr/>
        </p:nvSpPr>
        <p:spPr>
          <a:xfrm>
            <a:off x="5591950" y="5567245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54" name="Title 3">
            <a:extLst>
              <a:ext uri="{FF2B5EF4-FFF2-40B4-BE49-F238E27FC236}">
                <a16:creationId xmlns:a16="http://schemas.microsoft.com/office/drawing/2014/main" id="{9A17CF97-C56C-8ECC-EE1F-9A8CE62822CB}"/>
              </a:ext>
            </a:extLst>
          </p:cNvPr>
          <p:cNvSpPr txBox="1">
            <a:spLocks/>
          </p:cNvSpPr>
          <p:nvPr/>
        </p:nvSpPr>
        <p:spPr>
          <a:xfrm>
            <a:off x="5493291" y="2802871"/>
            <a:ext cx="949584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5 - 3</a:t>
            </a:r>
          </a:p>
        </p:txBody>
      </p:sp>
      <p:sp>
        <p:nvSpPr>
          <p:cNvPr id="55" name="Title 3">
            <a:extLst>
              <a:ext uri="{FF2B5EF4-FFF2-40B4-BE49-F238E27FC236}">
                <a16:creationId xmlns:a16="http://schemas.microsoft.com/office/drawing/2014/main" id="{24862D05-5DC8-D07D-CB13-C9898D1EEE16}"/>
              </a:ext>
            </a:extLst>
          </p:cNvPr>
          <p:cNvSpPr txBox="1">
            <a:spLocks/>
          </p:cNvSpPr>
          <p:nvPr/>
        </p:nvSpPr>
        <p:spPr>
          <a:xfrm>
            <a:off x="5428196" y="3332988"/>
            <a:ext cx="1014679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10 - 3</a:t>
            </a:r>
          </a:p>
        </p:txBody>
      </p:sp>
      <p:sp>
        <p:nvSpPr>
          <p:cNvPr id="56" name="Title 3">
            <a:extLst>
              <a:ext uri="{FF2B5EF4-FFF2-40B4-BE49-F238E27FC236}">
                <a16:creationId xmlns:a16="http://schemas.microsoft.com/office/drawing/2014/main" id="{E545632E-3339-7DEE-5B25-490C8C7E43DE}"/>
              </a:ext>
            </a:extLst>
          </p:cNvPr>
          <p:cNvSpPr txBox="1">
            <a:spLocks/>
          </p:cNvSpPr>
          <p:nvPr/>
        </p:nvSpPr>
        <p:spPr>
          <a:xfrm>
            <a:off x="5383817" y="3885438"/>
            <a:ext cx="1091106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15 - 3</a:t>
            </a:r>
          </a:p>
        </p:txBody>
      </p:sp>
      <p:sp>
        <p:nvSpPr>
          <p:cNvPr id="57" name="Title 3">
            <a:extLst>
              <a:ext uri="{FF2B5EF4-FFF2-40B4-BE49-F238E27FC236}">
                <a16:creationId xmlns:a16="http://schemas.microsoft.com/office/drawing/2014/main" id="{4E1CDBCC-6D96-5FEC-6669-001B718B4108}"/>
              </a:ext>
            </a:extLst>
          </p:cNvPr>
          <p:cNvSpPr txBox="1">
            <a:spLocks/>
          </p:cNvSpPr>
          <p:nvPr/>
        </p:nvSpPr>
        <p:spPr>
          <a:xfrm>
            <a:off x="5428196" y="4400919"/>
            <a:ext cx="1080195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20 - 3</a:t>
            </a:r>
          </a:p>
        </p:txBody>
      </p:sp>
      <p:sp>
        <p:nvSpPr>
          <p:cNvPr id="58" name="Title 3">
            <a:extLst>
              <a:ext uri="{FF2B5EF4-FFF2-40B4-BE49-F238E27FC236}">
                <a16:creationId xmlns:a16="http://schemas.microsoft.com/office/drawing/2014/main" id="{5E131F42-6ED2-01AA-A2E1-C2F42FDC800F}"/>
              </a:ext>
            </a:extLst>
          </p:cNvPr>
          <p:cNvSpPr txBox="1">
            <a:spLocks/>
          </p:cNvSpPr>
          <p:nvPr/>
        </p:nvSpPr>
        <p:spPr>
          <a:xfrm>
            <a:off x="5428196" y="4923339"/>
            <a:ext cx="1080195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25 - 3</a:t>
            </a:r>
          </a:p>
        </p:txBody>
      </p:sp>
      <p:sp>
        <p:nvSpPr>
          <p:cNvPr id="59" name="Title 3">
            <a:extLst>
              <a:ext uri="{FF2B5EF4-FFF2-40B4-BE49-F238E27FC236}">
                <a16:creationId xmlns:a16="http://schemas.microsoft.com/office/drawing/2014/main" id="{E9E6CAFF-364E-32A3-E217-E93EBDD15606}"/>
              </a:ext>
            </a:extLst>
          </p:cNvPr>
          <p:cNvSpPr txBox="1">
            <a:spLocks/>
          </p:cNvSpPr>
          <p:nvPr/>
        </p:nvSpPr>
        <p:spPr>
          <a:xfrm>
            <a:off x="5047715" y="2813400"/>
            <a:ext cx="3810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60" name="Title 3">
            <a:extLst>
              <a:ext uri="{FF2B5EF4-FFF2-40B4-BE49-F238E27FC236}">
                <a16:creationId xmlns:a16="http://schemas.microsoft.com/office/drawing/2014/main" id="{6E3CFEAC-BF65-28B5-7CD3-909C739E8423}"/>
              </a:ext>
            </a:extLst>
          </p:cNvPr>
          <p:cNvSpPr txBox="1">
            <a:spLocks/>
          </p:cNvSpPr>
          <p:nvPr/>
        </p:nvSpPr>
        <p:spPr>
          <a:xfrm>
            <a:off x="5074310" y="3355637"/>
            <a:ext cx="3810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61" name="Title 3">
            <a:extLst>
              <a:ext uri="{FF2B5EF4-FFF2-40B4-BE49-F238E27FC236}">
                <a16:creationId xmlns:a16="http://schemas.microsoft.com/office/drawing/2014/main" id="{17D1B800-3626-49E5-9745-2127991E8F2D}"/>
              </a:ext>
            </a:extLst>
          </p:cNvPr>
          <p:cNvSpPr txBox="1">
            <a:spLocks/>
          </p:cNvSpPr>
          <p:nvPr/>
        </p:nvSpPr>
        <p:spPr>
          <a:xfrm>
            <a:off x="5079791" y="3916976"/>
            <a:ext cx="3810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62" name="Title 3">
            <a:extLst>
              <a:ext uri="{FF2B5EF4-FFF2-40B4-BE49-F238E27FC236}">
                <a16:creationId xmlns:a16="http://schemas.microsoft.com/office/drawing/2014/main" id="{C007E0AB-EB58-B9F9-53A0-2D3D4EA4E6D9}"/>
              </a:ext>
            </a:extLst>
          </p:cNvPr>
          <p:cNvSpPr txBox="1">
            <a:spLocks/>
          </p:cNvSpPr>
          <p:nvPr/>
        </p:nvSpPr>
        <p:spPr>
          <a:xfrm>
            <a:off x="5106834" y="4399877"/>
            <a:ext cx="3810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63" name="Title 3">
            <a:extLst>
              <a:ext uri="{FF2B5EF4-FFF2-40B4-BE49-F238E27FC236}">
                <a16:creationId xmlns:a16="http://schemas.microsoft.com/office/drawing/2014/main" id="{02F27066-3549-AA24-8C15-F021C960E1D0}"/>
              </a:ext>
            </a:extLst>
          </p:cNvPr>
          <p:cNvSpPr txBox="1">
            <a:spLocks/>
          </p:cNvSpPr>
          <p:nvPr/>
        </p:nvSpPr>
        <p:spPr>
          <a:xfrm>
            <a:off x="5073476" y="4951374"/>
            <a:ext cx="3810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14490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  <p:bldP spid="33" grpId="0" animBg="1"/>
      <p:bldP spid="34" grpId="0" animBg="1"/>
      <p:bldP spid="35" grpId="0" animBg="1"/>
      <p:bldP spid="25" grpId="0" animBg="1"/>
      <p:bldP spid="26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6" grpId="0" animBg="1"/>
      <p:bldP spid="37" grpId="0" animBg="1"/>
      <p:bldP spid="38" grpId="0" animBg="1"/>
      <p:bldP spid="39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>
            <a:extLst>
              <a:ext uri="{FF2B5EF4-FFF2-40B4-BE49-F238E27FC236}">
                <a16:creationId xmlns:a16="http://schemas.microsoft.com/office/drawing/2014/main" id="{4A26BDC0-3EC4-447E-A5A4-0E232A2F0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9806"/>
            <a:ext cx="7772400" cy="654094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Sequences and rules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323C0256-7ADF-4622-AB92-274400D29D34}"/>
              </a:ext>
            </a:extLst>
          </p:cNvPr>
          <p:cNvSpPr txBox="1">
            <a:spLocks/>
          </p:cNvSpPr>
          <p:nvPr/>
        </p:nvSpPr>
        <p:spPr>
          <a:xfrm>
            <a:off x="723214" y="919112"/>
            <a:ext cx="561315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Look at this algebraic expression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208201B-EF47-4DD0-A649-57609A10A47F}"/>
              </a:ext>
            </a:extLst>
          </p:cNvPr>
          <p:cNvSpPr txBox="1">
            <a:spLocks/>
          </p:cNvSpPr>
          <p:nvPr/>
        </p:nvSpPr>
        <p:spPr>
          <a:xfrm>
            <a:off x="723214" y="2096930"/>
            <a:ext cx="628693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Find the first five terms of the sequence</a:t>
            </a:r>
          </a:p>
        </p:txBody>
      </p:sp>
      <p:sp>
        <p:nvSpPr>
          <p:cNvPr id="18" name="Title 3">
            <a:extLst>
              <a:ext uri="{FF2B5EF4-FFF2-40B4-BE49-F238E27FC236}">
                <a16:creationId xmlns:a16="http://schemas.microsoft.com/office/drawing/2014/main" id="{444BC682-D072-4447-A1D8-0123F1D55668}"/>
              </a:ext>
            </a:extLst>
          </p:cNvPr>
          <p:cNvSpPr txBox="1">
            <a:spLocks/>
          </p:cNvSpPr>
          <p:nvPr/>
        </p:nvSpPr>
        <p:spPr>
          <a:xfrm>
            <a:off x="2133709" y="2819974"/>
            <a:ext cx="112249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n = 1</a:t>
            </a:r>
          </a:p>
        </p:txBody>
      </p:sp>
      <p:sp>
        <p:nvSpPr>
          <p:cNvPr id="33" name="Title 3">
            <a:extLst>
              <a:ext uri="{FF2B5EF4-FFF2-40B4-BE49-F238E27FC236}">
                <a16:creationId xmlns:a16="http://schemas.microsoft.com/office/drawing/2014/main" id="{E04316C6-BB25-4E9D-A941-CB528478A799}"/>
              </a:ext>
            </a:extLst>
          </p:cNvPr>
          <p:cNvSpPr txBox="1">
            <a:spLocks/>
          </p:cNvSpPr>
          <p:nvPr/>
        </p:nvSpPr>
        <p:spPr>
          <a:xfrm>
            <a:off x="3803275" y="2790323"/>
            <a:ext cx="60575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4" name="Title 3">
            <a:extLst>
              <a:ext uri="{FF2B5EF4-FFF2-40B4-BE49-F238E27FC236}">
                <a16:creationId xmlns:a16="http://schemas.microsoft.com/office/drawing/2014/main" id="{875E6908-C22A-4C41-9F1D-E78D6E06D695}"/>
              </a:ext>
            </a:extLst>
          </p:cNvPr>
          <p:cNvSpPr txBox="1">
            <a:spLocks/>
          </p:cNvSpPr>
          <p:nvPr/>
        </p:nvSpPr>
        <p:spPr>
          <a:xfrm>
            <a:off x="4275183" y="2797641"/>
            <a:ext cx="1159221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chemeClr val="tx1"/>
                </a:solidFill>
              </a:rPr>
              <a:t> + 3)</a:t>
            </a:r>
          </a:p>
        </p:txBody>
      </p:sp>
      <p:sp>
        <p:nvSpPr>
          <p:cNvPr id="35" name="Title 3">
            <a:extLst>
              <a:ext uri="{FF2B5EF4-FFF2-40B4-BE49-F238E27FC236}">
                <a16:creationId xmlns:a16="http://schemas.microsoft.com/office/drawing/2014/main" id="{EB2B19F1-033D-4E82-9363-64859EC73C40}"/>
              </a:ext>
            </a:extLst>
          </p:cNvPr>
          <p:cNvSpPr txBox="1">
            <a:spLocks/>
          </p:cNvSpPr>
          <p:nvPr/>
        </p:nvSpPr>
        <p:spPr>
          <a:xfrm>
            <a:off x="6640084" y="2797641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 4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DE92150F-A5ED-49FF-8510-FF50CD924AB6}"/>
              </a:ext>
            </a:extLst>
          </p:cNvPr>
          <p:cNvSpPr txBox="1">
            <a:spLocks/>
          </p:cNvSpPr>
          <p:nvPr/>
        </p:nvSpPr>
        <p:spPr>
          <a:xfrm>
            <a:off x="2192342" y="3350091"/>
            <a:ext cx="112249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n = 2</a:t>
            </a: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E6A24EA7-E73B-4C01-95BC-95CD4D9F09A5}"/>
              </a:ext>
            </a:extLst>
          </p:cNvPr>
          <p:cNvSpPr txBox="1">
            <a:spLocks/>
          </p:cNvSpPr>
          <p:nvPr/>
        </p:nvSpPr>
        <p:spPr>
          <a:xfrm>
            <a:off x="3756201" y="3350091"/>
            <a:ext cx="651404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0" name="Title 3">
            <a:extLst>
              <a:ext uri="{FF2B5EF4-FFF2-40B4-BE49-F238E27FC236}">
                <a16:creationId xmlns:a16="http://schemas.microsoft.com/office/drawing/2014/main" id="{D69CD4AB-0AE7-452F-90BB-2F830964DCA3}"/>
              </a:ext>
            </a:extLst>
          </p:cNvPr>
          <p:cNvSpPr txBox="1">
            <a:spLocks/>
          </p:cNvSpPr>
          <p:nvPr/>
        </p:nvSpPr>
        <p:spPr>
          <a:xfrm>
            <a:off x="4301706" y="3338925"/>
            <a:ext cx="114016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chemeClr val="tx1"/>
                </a:solidFill>
              </a:rPr>
              <a:t> + 3)</a:t>
            </a:r>
          </a:p>
        </p:txBody>
      </p:sp>
      <p:sp>
        <p:nvSpPr>
          <p:cNvPr id="41" name="Title 3">
            <a:extLst>
              <a:ext uri="{FF2B5EF4-FFF2-40B4-BE49-F238E27FC236}">
                <a16:creationId xmlns:a16="http://schemas.microsoft.com/office/drawing/2014/main" id="{4F93C95B-1661-4798-A83A-656283EFAE76}"/>
              </a:ext>
            </a:extLst>
          </p:cNvPr>
          <p:cNvSpPr txBox="1">
            <a:spLocks/>
          </p:cNvSpPr>
          <p:nvPr/>
        </p:nvSpPr>
        <p:spPr>
          <a:xfrm>
            <a:off x="6640084" y="3327758"/>
            <a:ext cx="827516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 10</a:t>
            </a:r>
          </a:p>
        </p:txBody>
      </p:sp>
      <p:sp>
        <p:nvSpPr>
          <p:cNvPr id="42" name="Title 3">
            <a:extLst>
              <a:ext uri="{FF2B5EF4-FFF2-40B4-BE49-F238E27FC236}">
                <a16:creationId xmlns:a16="http://schemas.microsoft.com/office/drawing/2014/main" id="{8FE17953-52D2-4F1A-972B-D67A7E77F5B0}"/>
              </a:ext>
            </a:extLst>
          </p:cNvPr>
          <p:cNvSpPr txBox="1">
            <a:spLocks/>
          </p:cNvSpPr>
          <p:nvPr/>
        </p:nvSpPr>
        <p:spPr>
          <a:xfrm>
            <a:off x="2224390" y="3902541"/>
            <a:ext cx="112249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n = 3</a:t>
            </a:r>
          </a:p>
        </p:txBody>
      </p:sp>
      <p:sp>
        <p:nvSpPr>
          <p:cNvPr id="43" name="Title 3">
            <a:extLst>
              <a:ext uri="{FF2B5EF4-FFF2-40B4-BE49-F238E27FC236}">
                <a16:creationId xmlns:a16="http://schemas.microsoft.com/office/drawing/2014/main" id="{FB605D55-7D00-49EA-BEF8-0F67FEDEEE7C}"/>
              </a:ext>
            </a:extLst>
          </p:cNvPr>
          <p:cNvSpPr txBox="1">
            <a:spLocks/>
          </p:cNvSpPr>
          <p:nvPr/>
        </p:nvSpPr>
        <p:spPr>
          <a:xfrm>
            <a:off x="3788249" y="3902541"/>
            <a:ext cx="651404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4" name="Title 3">
            <a:extLst>
              <a:ext uri="{FF2B5EF4-FFF2-40B4-BE49-F238E27FC236}">
                <a16:creationId xmlns:a16="http://schemas.microsoft.com/office/drawing/2014/main" id="{BAABD330-EB58-4AEB-B846-F98886D4B1FF}"/>
              </a:ext>
            </a:extLst>
          </p:cNvPr>
          <p:cNvSpPr txBox="1">
            <a:spLocks/>
          </p:cNvSpPr>
          <p:nvPr/>
        </p:nvSpPr>
        <p:spPr>
          <a:xfrm>
            <a:off x="4351486" y="3880208"/>
            <a:ext cx="1081974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chemeClr val="tx1"/>
                </a:solidFill>
              </a:rPr>
              <a:t> + 3)</a:t>
            </a:r>
          </a:p>
        </p:txBody>
      </p:sp>
      <p:sp>
        <p:nvSpPr>
          <p:cNvPr id="45" name="Title 3">
            <a:extLst>
              <a:ext uri="{FF2B5EF4-FFF2-40B4-BE49-F238E27FC236}">
                <a16:creationId xmlns:a16="http://schemas.microsoft.com/office/drawing/2014/main" id="{9D416C84-A2EB-449C-B6F3-AC9E81B42DC5}"/>
              </a:ext>
            </a:extLst>
          </p:cNvPr>
          <p:cNvSpPr txBox="1">
            <a:spLocks/>
          </p:cNvSpPr>
          <p:nvPr/>
        </p:nvSpPr>
        <p:spPr>
          <a:xfrm>
            <a:off x="6672132" y="3880208"/>
            <a:ext cx="922358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 18</a:t>
            </a:r>
          </a:p>
        </p:txBody>
      </p:sp>
      <p:sp>
        <p:nvSpPr>
          <p:cNvPr id="46" name="Title 3">
            <a:extLst>
              <a:ext uri="{FF2B5EF4-FFF2-40B4-BE49-F238E27FC236}">
                <a16:creationId xmlns:a16="http://schemas.microsoft.com/office/drawing/2014/main" id="{7BBA3560-945E-49B9-9F10-A9A044543A28}"/>
              </a:ext>
            </a:extLst>
          </p:cNvPr>
          <p:cNvSpPr txBox="1">
            <a:spLocks/>
          </p:cNvSpPr>
          <p:nvPr/>
        </p:nvSpPr>
        <p:spPr>
          <a:xfrm>
            <a:off x="2228827" y="4418022"/>
            <a:ext cx="112249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n = 4</a:t>
            </a:r>
          </a:p>
        </p:txBody>
      </p:sp>
      <p:sp>
        <p:nvSpPr>
          <p:cNvPr id="47" name="Title 3">
            <a:extLst>
              <a:ext uri="{FF2B5EF4-FFF2-40B4-BE49-F238E27FC236}">
                <a16:creationId xmlns:a16="http://schemas.microsoft.com/office/drawing/2014/main" id="{3F52F0EC-22AA-44DB-A5A6-041DB48A59F7}"/>
              </a:ext>
            </a:extLst>
          </p:cNvPr>
          <p:cNvSpPr txBox="1">
            <a:spLocks/>
          </p:cNvSpPr>
          <p:nvPr/>
        </p:nvSpPr>
        <p:spPr>
          <a:xfrm>
            <a:off x="3821717" y="4418022"/>
            <a:ext cx="62591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4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8" name="Title 3">
            <a:extLst>
              <a:ext uri="{FF2B5EF4-FFF2-40B4-BE49-F238E27FC236}">
                <a16:creationId xmlns:a16="http://schemas.microsoft.com/office/drawing/2014/main" id="{C80FF85D-A160-44FB-8AC4-26EEFC221670}"/>
              </a:ext>
            </a:extLst>
          </p:cNvPr>
          <p:cNvSpPr txBox="1">
            <a:spLocks/>
          </p:cNvSpPr>
          <p:nvPr/>
        </p:nvSpPr>
        <p:spPr>
          <a:xfrm>
            <a:off x="4361537" y="4405212"/>
            <a:ext cx="1131754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dirty="0">
                <a:solidFill>
                  <a:srgbClr val="FF0000"/>
                </a:solidFill>
              </a:rPr>
              <a:t>4</a:t>
            </a:r>
            <a:r>
              <a:rPr lang="en-US" sz="2400" dirty="0">
                <a:solidFill>
                  <a:schemeClr val="tx1"/>
                </a:solidFill>
              </a:rPr>
              <a:t> + 3)</a:t>
            </a:r>
          </a:p>
        </p:txBody>
      </p:sp>
      <p:sp>
        <p:nvSpPr>
          <p:cNvPr id="49" name="Title 3">
            <a:extLst>
              <a:ext uri="{FF2B5EF4-FFF2-40B4-BE49-F238E27FC236}">
                <a16:creationId xmlns:a16="http://schemas.microsoft.com/office/drawing/2014/main" id="{1A782A75-025F-4CE3-8419-521E3ED07864}"/>
              </a:ext>
            </a:extLst>
          </p:cNvPr>
          <p:cNvSpPr txBox="1">
            <a:spLocks/>
          </p:cNvSpPr>
          <p:nvPr/>
        </p:nvSpPr>
        <p:spPr>
          <a:xfrm>
            <a:off x="6705600" y="4395689"/>
            <a:ext cx="922358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 28</a:t>
            </a:r>
          </a:p>
        </p:txBody>
      </p:sp>
      <p:sp>
        <p:nvSpPr>
          <p:cNvPr id="50" name="Title 3">
            <a:extLst>
              <a:ext uri="{FF2B5EF4-FFF2-40B4-BE49-F238E27FC236}">
                <a16:creationId xmlns:a16="http://schemas.microsoft.com/office/drawing/2014/main" id="{B7507D80-15E5-4FD9-ADEC-F720ED694FEB}"/>
              </a:ext>
            </a:extLst>
          </p:cNvPr>
          <p:cNvSpPr txBox="1">
            <a:spLocks/>
          </p:cNvSpPr>
          <p:nvPr/>
        </p:nvSpPr>
        <p:spPr>
          <a:xfrm>
            <a:off x="3107831" y="5571359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4,</a:t>
            </a:r>
          </a:p>
        </p:txBody>
      </p:sp>
      <p:sp>
        <p:nvSpPr>
          <p:cNvPr id="51" name="Title 3">
            <a:extLst>
              <a:ext uri="{FF2B5EF4-FFF2-40B4-BE49-F238E27FC236}">
                <a16:creationId xmlns:a16="http://schemas.microsoft.com/office/drawing/2014/main" id="{D5F98C3E-335B-4CCC-ABB7-1287E320D775}"/>
              </a:ext>
            </a:extLst>
          </p:cNvPr>
          <p:cNvSpPr txBox="1">
            <a:spLocks/>
          </p:cNvSpPr>
          <p:nvPr/>
        </p:nvSpPr>
        <p:spPr>
          <a:xfrm>
            <a:off x="3695139" y="5565321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10,</a:t>
            </a:r>
          </a:p>
        </p:txBody>
      </p:sp>
      <p:sp>
        <p:nvSpPr>
          <p:cNvPr id="52" name="Title 3">
            <a:extLst>
              <a:ext uri="{FF2B5EF4-FFF2-40B4-BE49-F238E27FC236}">
                <a16:creationId xmlns:a16="http://schemas.microsoft.com/office/drawing/2014/main" id="{6910F812-E5E0-4332-9C20-5525BE691047}"/>
              </a:ext>
            </a:extLst>
          </p:cNvPr>
          <p:cNvSpPr txBox="1">
            <a:spLocks/>
          </p:cNvSpPr>
          <p:nvPr/>
        </p:nvSpPr>
        <p:spPr>
          <a:xfrm>
            <a:off x="4225416" y="5571359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18,</a:t>
            </a:r>
          </a:p>
        </p:txBody>
      </p:sp>
      <p:sp>
        <p:nvSpPr>
          <p:cNvPr id="53" name="Title 3">
            <a:extLst>
              <a:ext uri="{FF2B5EF4-FFF2-40B4-BE49-F238E27FC236}">
                <a16:creationId xmlns:a16="http://schemas.microsoft.com/office/drawing/2014/main" id="{41CAAA9C-AAA0-41C6-80B5-3B6E8E30A956}"/>
              </a:ext>
            </a:extLst>
          </p:cNvPr>
          <p:cNvSpPr txBox="1">
            <a:spLocks/>
          </p:cNvSpPr>
          <p:nvPr/>
        </p:nvSpPr>
        <p:spPr>
          <a:xfrm>
            <a:off x="4835188" y="5560609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28,</a:t>
            </a:r>
          </a:p>
        </p:txBody>
      </p:sp>
      <p:sp>
        <p:nvSpPr>
          <p:cNvPr id="27" name="Title 3">
            <a:extLst>
              <a:ext uri="{FF2B5EF4-FFF2-40B4-BE49-F238E27FC236}">
                <a16:creationId xmlns:a16="http://schemas.microsoft.com/office/drawing/2014/main" id="{656B6B56-BA4F-433A-DEA2-CC7BD7A5B59D}"/>
              </a:ext>
            </a:extLst>
          </p:cNvPr>
          <p:cNvSpPr txBox="1">
            <a:spLocks/>
          </p:cNvSpPr>
          <p:nvPr/>
        </p:nvSpPr>
        <p:spPr>
          <a:xfrm>
            <a:off x="1229140" y="2818192"/>
            <a:ext cx="474049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8" name="Title 3">
            <a:extLst>
              <a:ext uri="{FF2B5EF4-FFF2-40B4-BE49-F238E27FC236}">
                <a16:creationId xmlns:a16="http://schemas.microsoft.com/office/drawing/2014/main" id="{17EFB0EB-E5B8-EBCC-E397-40352FECF55B}"/>
              </a:ext>
            </a:extLst>
          </p:cNvPr>
          <p:cNvSpPr txBox="1">
            <a:spLocks/>
          </p:cNvSpPr>
          <p:nvPr/>
        </p:nvSpPr>
        <p:spPr>
          <a:xfrm>
            <a:off x="1249589" y="3312472"/>
            <a:ext cx="474049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9" name="Title 3">
            <a:extLst>
              <a:ext uri="{FF2B5EF4-FFF2-40B4-BE49-F238E27FC236}">
                <a16:creationId xmlns:a16="http://schemas.microsoft.com/office/drawing/2014/main" id="{CDE1F0A9-3F76-B546-E300-CA0E18EFCEFE}"/>
              </a:ext>
            </a:extLst>
          </p:cNvPr>
          <p:cNvSpPr txBox="1">
            <a:spLocks/>
          </p:cNvSpPr>
          <p:nvPr/>
        </p:nvSpPr>
        <p:spPr>
          <a:xfrm>
            <a:off x="1249588" y="3880208"/>
            <a:ext cx="474049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</a:rPr>
              <a:t>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0" name="Title 3">
            <a:extLst>
              <a:ext uri="{FF2B5EF4-FFF2-40B4-BE49-F238E27FC236}">
                <a16:creationId xmlns:a16="http://schemas.microsoft.com/office/drawing/2014/main" id="{9008E1E8-C183-8ABB-8FBE-F2898759B20C}"/>
              </a:ext>
            </a:extLst>
          </p:cNvPr>
          <p:cNvSpPr txBox="1">
            <a:spLocks/>
          </p:cNvSpPr>
          <p:nvPr/>
        </p:nvSpPr>
        <p:spPr>
          <a:xfrm>
            <a:off x="1260866" y="4432658"/>
            <a:ext cx="474049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</a:rPr>
              <a:t>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1" name="Title 3">
            <a:extLst>
              <a:ext uri="{FF2B5EF4-FFF2-40B4-BE49-F238E27FC236}">
                <a16:creationId xmlns:a16="http://schemas.microsoft.com/office/drawing/2014/main" id="{1A23E11A-522E-9C9A-9638-2130A27CE750}"/>
              </a:ext>
            </a:extLst>
          </p:cNvPr>
          <p:cNvSpPr txBox="1">
            <a:spLocks/>
          </p:cNvSpPr>
          <p:nvPr/>
        </p:nvSpPr>
        <p:spPr>
          <a:xfrm>
            <a:off x="2228827" y="4940442"/>
            <a:ext cx="112249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n = 5</a:t>
            </a:r>
          </a:p>
        </p:txBody>
      </p:sp>
      <p:sp>
        <p:nvSpPr>
          <p:cNvPr id="32" name="Title 3">
            <a:extLst>
              <a:ext uri="{FF2B5EF4-FFF2-40B4-BE49-F238E27FC236}">
                <a16:creationId xmlns:a16="http://schemas.microsoft.com/office/drawing/2014/main" id="{30EC157C-B1BF-1403-2DF1-80D8B622F395}"/>
              </a:ext>
            </a:extLst>
          </p:cNvPr>
          <p:cNvSpPr txBox="1">
            <a:spLocks/>
          </p:cNvSpPr>
          <p:nvPr/>
        </p:nvSpPr>
        <p:spPr>
          <a:xfrm>
            <a:off x="3821717" y="4940442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5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6" name="Title 3">
            <a:extLst>
              <a:ext uri="{FF2B5EF4-FFF2-40B4-BE49-F238E27FC236}">
                <a16:creationId xmlns:a16="http://schemas.microsoft.com/office/drawing/2014/main" id="{80156177-8765-9FAB-0144-00710CEBACB0}"/>
              </a:ext>
            </a:extLst>
          </p:cNvPr>
          <p:cNvSpPr txBox="1">
            <a:spLocks/>
          </p:cNvSpPr>
          <p:nvPr/>
        </p:nvSpPr>
        <p:spPr>
          <a:xfrm>
            <a:off x="4400763" y="4938297"/>
            <a:ext cx="1041106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dirty="0">
                <a:solidFill>
                  <a:srgbClr val="FF0000"/>
                </a:solidFill>
              </a:rPr>
              <a:t>5</a:t>
            </a:r>
            <a:r>
              <a:rPr lang="en-US" sz="2400" dirty="0">
                <a:solidFill>
                  <a:schemeClr val="tx1"/>
                </a:solidFill>
              </a:rPr>
              <a:t> + 3)</a:t>
            </a:r>
          </a:p>
        </p:txBody>
      </p:sp>
      <p:sp>
        <p:nvSpPr>
          <p:cNvPr id="37" name="Title 3">
            <a:extLst>
              <a:ext uri="{FF2B5EF4-FFF2-40B4-BE49-F238E27FC236}">
                <a16:creationId xmlns:a16="http://schemas.microsoft.com/office/drawing/2014/main" id="{B00A574E-BCF8-9B50-5C93-5DD0C6D6EE4B}"/>
              </a:ext>
            </a:extLst>
          </p:cNvPr>
          <p:cNvSpPr txBox="1">
            <a:spLocks/>
          </p:cNvSpPr>
          <p:nvPr/>
        </p:nvSpPr>
        <p:spPr>
          <a:xfrm>
            <a:off x="6705600" y="4918109"/>
            <a:ext cx="922358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 40</a:t>
            </a:r>
          </a:p>
        </p:txBody>
      </p:sp>
      <p:sp>
        <p:nvSpPr>
          <p:cNvPr id="38" name="Title 3">
            <a:extLst>
              <a:ext uri="{FF2B5EF4-FFF2-40B4-BE49-F238E27FC236}">
                <a16:creationId xmlns:a16="http://schemas.microsoft.com/office/drawing/2014/main" id="{3762F739-5B5C-66CA-0827-4B30056B758B}"/>
              </a:ext>
            </a:extLst>
          </p:cNvPr>
          <p:cNvSpPr txBox="1">
            <a:spLocks/>
          </p:cNvSpPr>
          <p:nvPr/>
        </p:nvSpPr>
        <p:spPr>
          <a:xfrm>
            <a:off x="1260866" y="4955078"/>
            <a:ext cx="474049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</a:rPr>
              <a:t>5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9" name="Title 3">
            <a:extLst>
              <a:ext uri="{FF2B5EF4-FFF2-40B4-BE49-F238E27FC236}">
                <a16:creationId xmlns:a16="http://schemas.microsoft.com/office/drawing/2014/main" id="{56A28C55-8850-5F97-A450-C97EE8A0FDF7}"/>
              </a:ext>
            </a:extLst>
          </p:cNvPr>
          <p:cNvSpPr txBox="1">
            <a:spLocks/>
          </p:cNvSpPr>
          <p:nvPr/>
        </p:nvSpPr>
        <p:spPr>
          <a:xfrm>
            <a:off x="5591950" y="5567245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54" name="Title 3">
            <a:extLst>
              <a:ext uri="{FF2B5EF4-FFF2-40B4-BE49-F238E27FC236}">
                <a16:creationId xmlns:a16="http://schemas.microsoft.com/office/drawing/2014/main" id="{97D38FBD-BC1B-6490-22E8-94C4DAF884C4}"/>
              </a:ext>
            </a:extLst>
          </p:cNvPr>
          <p:cNvSpPr txBox="1">
            <a:spLocks/>
          </p:cNvSpPr>
          <p:nvPr/>
        </p:nvSpPr>
        <p:spPr>
          <a:xfrm>
            <a:off x="3797265" y="1497552"/>
            <a:ext cx="1770981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</a:rPr>
              <a:t>n</a:t>
            </a:r>
            <a:r>
              <a:rPr lang="en-US" sz="2400" dirty="0">
                <a:solidFill>
                  <a:schemeClr val="tx1"/>
                </a:solidFill>
              </a:rPr>
              <a:t> = n(n + 3) </a:t>
            </a:r>
          </a:p>
        </p:txBody>
      </p:sp>
      <p:sp>
        <p:nvSpPr>
          <p:cNvPr id="55" name="Title 3">
            <a:extLst>
              <a:ext uri="{FF2B5EF4-FFF2-40B4-BE49-F238E27FC236}">
                <a16:creationId xmlns:a16="http://schemas.microsoft.com/office/drawing/2014/main" id="{E73E838C-6679-E564-C87C-16F153273B22}"/>
              </a:ext>
            </a:extLst>
          </p:cNvPr>
          <p:cNvSpPr txBox="1">
            <a:spLocks/>
          </p:cNvSpPr>
          <p:nvPr/>
        </p:nvSpPr>
        <p:spPr>
          <a:xfrm>
            <a:off x="5611513" y="2788178"/>
            <a:ext cx="153005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 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6" name="Title 3">
            <a:extLst>
              <a:ext uri="{FF2B5EF4-FFF2-40B4-BE49-F238E27FC236}">
                <a16:creationId xmlns:a16="http://schemas.microsoft.com/office/drawing/2014/main" id="{C8994844-CC57-F7BC-B2C7-CA19F2246834}"/>
              </a:ext>
            </a:extLst>
          </p:cNvPr>
          <p:cNvSpPr txBox="1">
            <a:spLocks/>
          </p:cNvSpPr>
          <p:nvPr/>
        </p:nvSpPr>
        <p:spPr>
          <a:xfrm>
            <a:off x="5564439" y="3347946"/>
            <a:ext cx="153005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 5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7" name="Title 3">
            <a:extLst>
              <a:ext uri="{FF2B5EF4-FFF2-40B4-BE49-F238E27FC236}">
                <a16:creationId xmlns:a16="http://schemas.microsoft.com/office/drawing/2014/main" id="{98985F1E-E494-0737-354C-3D142B2BE3D8}"/>
              </a:ext>
            </a:extLst>
          </p:cNvPr>
          <p:cNvSpPr txBox="1">
            <a:spLocks/>
          </p:cNvSpPr>
          <p:nvPr/>
        </p:nvSpPr>
        <p:spPr>
          <a:xfrm>
            <a:off x="5596487" y="3900396"/>
            <a:ext cx="153005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3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 6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8" name="Title 3">
            <a:extLst>
              <a:ext uri="{FF2B5EF4-FFF2-40B4-BE49-F238E27FC236}">
                <a16:creationId xmlns:a16="http://schemas.microsoft.com/office/drawing/2014/main" id="{CF0AAEE6-DA98-C46E-1F2F-7315E6E55595}"/>
              </a:ext>
            </a:extLst>
          </p:cNvPr>
          <p:cNvSpPr txBox="1">
            <a:spLocks/>
          </p:cNvSpPr>
          <p:nvPr/>
        </p:nvSpPr>
        <p:spPr>
          <a:xfrm>
            <a:off x="5629955" y="4415877"/>
            <a:ext cx="153005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4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 7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9" name="Title 3">
            <a:extLst>
              <a:ext uri="{FF2B5EF4-FFF2-40B4-BE49-F238E27FC236}">
                <a16:creationId xmlns:a16="http://schemas.microsoft.com/office/drawing/2014/main" id="{E78BC6B7-92F8-C593-1EDC-2E754D344AD0}"/>
              </a:ext>
            </a:extLst>
          </p:cNvPr>
          <p:cNvSpPr txBox="1">
            <a:spLocks/>
          </p:cNvSpPr>
          <p:nvPr/>
        </p:nvSpPr>
        <p:spPr>
          <a:xfrm>
            <a:off x="5629955" y="4938297"/>
            <a:ext cx="153005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5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 8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0" name="Title 3">
            <a:extLst>
              <a:ext uri="{FF2B5EF4-FFF2-40B4-BE49-F238E27FC236}">
                <a16:creationId xmlns:a16="http://schemas.microsoft.com/office/drawing/2014/main" id="{7EE12977-75D6-24C3-E2AC-761F2C7A47A6}"/>
              </a:ext>
            </a:extLst>
          </p:cNvPr>
          <p:cNvSpPr txBox="1">
            <a:spLocks/>
          </p:cNvSpPr>
          <p:nvPr/>
        </p:nvSpPr>
        <p:spPr>
          <a:xfrm>
            <a:off x="5320505" y="2803016"/>
            <a:ext cx="3810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61" name="Title 3">
            <a:extLst>
              <a:ext uri="{FF2B5EF4-FFF2-40B4-BE49-F238E27FC236}">
                <a16:creationId xmlns:a16="http://schemas.microsoft.com/office/drawing/2014/main" id="{1F11DC99-BE09-FA71-AE23-F5FFA2E08311}"/>
              </a:ext>
            </a:extLst>
          </p:cNvPr>
          <p:cNvSpPr txBox="1">
            <a:spLocks/>
          </p:cNvSpPr>
          <p:nvPr/>
        </p:nvSpPr>
        <p:spPr>
          <a:xfrm>
            <a:off x="5347100" y="3345253"/>
            <a:ext cx="3810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62" name="Title 3">
            <a:extLst>
              <a:ext uri="{FF2B5EF4-FFF2-40B4-BE49-F238E27FC236}">
                <a16:creationId xmlns:a16="http://schemas.microsoft.com/office/drawing/2014/main" id="{1D46435F-7AC3-C3FA-24F2-2BEE111D6291}"/>
              </a:ext>
            </a:extLst>
          </p:cNvPr>
          <p:cNvSpPr txBox="1">
            <a:spLocks/>
          </p:cNvSpPr>
          <p:nvPr/>
        </p:nvSpPr>
        <p:spPr>
          <a:xfrm>
            <a:off x="5352581" y="3906592"/>
            <a:ext cx="3810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63" name="Title 3">
            <a:extLst>
              <a:ext uri="{FF2B5EF4-FFF2-40B4-BE49-F238E27FC236}">
                <a16:creationId xmlns:a16="http://schemas.microsoft.com/office/drawing/2014/main" id="{D9696957-8BB7-6C6A-3AD3-4519D38AA55D}"/>
              </a:ext>
            </a:extLst>
          </p:cNvPr>
          <p:cNvSpPr txBox="1">
            <a:spLocks/>
          </p:cNvSpPr>
          <p:nvPr/>
        </p:nvSpPr>
        <p:spPr>
          <a:xfrm>
            <a:off x="5379624" y="4389493"/>
            <a:ext cx="3810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64" name="Title 3">
            <a:extLst>
              <a:ext uri="{FF2B5EF4-FFF2-40B4-BE49-F238E27FC236}">
                <a16:creationId xmlns:a16="http://schemas.microsoft.com/office/drawing/2014/main" id="{5129CE87-CD4E-C730-EDB5-B7BF80671D18}"/>
              </a:ext>
            </a:extLst>
          </p:cNvPr>
          <p:cNvSpPr txBox="1">
            <a:spLocks/>
          </p:cNvSpPr>
          <p:nvPr/>
        </p:nvSpPr>
        <p:spPr>
          <a:xfrm>
            <a:off x="5346266" y="4940990"/>
            <a:ext cx="3810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59565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  <p:bldP spid="33" grpId="0" animBg="1"/>
      <p:bldP spid="34" grpId="0" animBg="1"/>
      <p:bldP spid="35" grpId="0" animBg="1"/>
      <p:bldP spid="25" grpId="0" animBg="1"/>
      <p:bldP spid="26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6" grpId="0" animBg="1"/>
      <p:bldP spid="37" grpId="0" animBg="1"/>
      <p:bldP spid="38" grpId="0" animBg="1"/>
      <p:bldP spid="39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>
            <a:extLst>
              <a:ext uri="{FF2B5EF4-FFF2-40B4-BE49-F238E27FC236}">
                <a16:creationId xmlns:a16="http://schemas.microsoft.com/office/drawing/2014/main" id="{4A26BDC0-3EC4-447E-A5A4-0E232A2F0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9806"/>
            <a:ext cx="7772400" cy="654094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Sequences and rules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323C0256-7ADF-4622-AB92-274400D29D34}"/>
              </a:ext>
            </a:extLst>
          </p:cNvPr>
          <p:cNvSpPr txBox="1">
            <a:spLocks/>
          </p:cNvSpPr>
          <p:nvPr/>
        </p:nvSpPr>
        <p:spPr>
          <a:xfrm>
            <a:off x="723214" y="919112"/>
            <a:ext cx="561315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Look at this algebraic expression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208201B-EF47-4DD0-A649-57609A10A47F}"/>
              </a:ext>
            </a:extLst>
          </p:cNvPr>
          <p:cNvSpPr txBox="1">
            <a:spLocks/>
          </p:cNvSpPr>
          <p:nvPr/>
        </p:nvSpPr>
        <p:spPr>
          <a:xfrm>
            <a:off x="723214" y="2096930"/>
            <a:ext cx="628693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Find the first five terms of the sequence</a:t>
            </a:r>
          </a:p>
        </p:txBody>
      </p:sp>
      <p:sp>
        <p:nvSpPr>
          <p:cNvPr id="18" name="Title 3">
            <a:extLst>
              <a:ext uri="{FF2B5EF4-FFF2-40B4-BE49-F238E27FC236}">
                <a16:creationId xmlns:a16="http://schemas.microsoft.com/office/drawing/2014/main" id="{444BC682-D072-4447-A1D8-0123F1D55668}"/>
              </a:ext>
            </a:extLst>
          </p:cNvPr>
          <p:cNvSpPr txBox="1">
            <a:spLocks/>
          </p:cNvSpPr>
          <p:nvPr/>
        </p:nvSpPr>
        <p:spPr>
          <a:xfrm>
            <a:off x="2133709" y="2819974"/>
            <a:ext cx="112249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n = 1</a:t>
            </a:r>
          </a:p>
        </p:txBody>
      </p:sp>
      <p:sp>
        <p:nvSpPr>
          <p:cNvPr id="33" name="Title 3">
            <a:extLst>
              <a:ext uri="{FF2B5EF4-FFF2-40B4-BE49-F238E27FC236}">
                <a16:creationId xmlns:a16="http://schemas.microsoft.com/office/drawing/2014/main" id="{E04316C6-BB25-4E9D-A941-CB528478A799}"/>
              </a:ext>
            </a:extLst>
          </p:cNvPr>
          <p:cNvSpPr txBox="1">
            <a:spLocks/>
          </p:cNvSpPr>
          <p:nvPr/>
        </p:nvSpPr>
        <p:spPr>
          <a:xfrm>
            <a:off x="3695139" y="2790323"/>
            <a:ext cx="713886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4" name="Title 3">
            <a:extLst>
              <a:ext uri="{FF2B5EF4-FFF2-40B4-BE49-F238E27FC236}">
                <a16:creationId xmlns:a16="http://schemas.microsoft.com/office/drawing/2014/main" id="{875E6908-C22A-4C41-9F1D-E78D6E06D695}"/>
              </a:ext>
            </a:extLst>
          </p:cNvPr>
          <p:cNvSpPr txBox="1">
            <a:spLocks/>
          </p:cNvSpPr>
          <p:nvPr/>
        </p:nvSpPr>
        <p:spPr>
          <a:xfrm>
            <a:off x="4275183" y="2797641"/>
            <a:ext cx="1159221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3</a:t>
            </a:r>
            <a:r>
              <a:rPr lang="en-US" sz="2400" baseline="30000" dirty="0">
                <a:solidFill>
                  <a:srgbClr val="FF0000"/>
                </a:solidFill>
              </a:rPr>
              <a:t>1</a:t>
            </a:r>
            <a:endParaRPr lang="en-US" sz="2400" baseline="30000" dirty="0">
              <a:solidFill>
                <a:schemeClr val="tx1"/>
              </a:solidFill>
            </a:endParaRPr>
          </a:p>
        </p:txBody>
      </p:sp>
      <p:sp>
        <p:nvSpPr>
          <p:cNvPr id="35" name="Title 3">
            <a:extLst>
              <a:ext uri="{FF2B5EF4-FFF2-40B4-BE49-F238E27FC236}">
                <a16:creationId xmlns:a16="http://schemas.microsoft.com/office/drawing/2014/main" id="{EB2B19F1-033D-4E82-9363-64859EC73C40}"/>
              </a:ext>
            </a:extLst>
          </p:cNvPr>
          <p:cNvSpPr txBox="1">
            <a:spLocks/>
          </p:cNvSpPr>
          <p:nvPr/>
        </p:nvSpPr>
        <p:spPr>
          <a:xfrm>
            <a:off x="6918872" y="2785671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 6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DE92150F-A5ED-49FF-8510-FF50CD924AB6}"/>
              </a:ext>
            </a:extLst>
          </p:cNvPr>
          <p:cNvSpPr txBox="1">
            <a:spLocks/>
          </p:cNvSpPr>
          <p:nvPr/>
        </p:nvSpPr>
        <p:spPr>
          <a:xfrm>
            <a:off x="2192342" y="3350091"/>
            <a:ext cx="112249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n = 2</a:t>
            </a: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E6A24EA7-E73B-4C01-95BC-95CD4D9F09A5}"/>
              </a:ext>
            </a:extLst>
          </p:cNvPr>
          <p:cNvSpPr txBox="1">
            <a:spLocks/>
          </p:cNvSpPr>
          <p:nvPr/>
        </p:nvSpPr>
        <p:spPr>
          <a:xfrm>
            <a:off x="3678091" y="3351841"/>
            <a:ext cx="651404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0" name="Title 3">
            <a:extLst>
              <a:ext uri="{FF2B5EF4-FFF2-40B4-BE49-F238E27FC236}">
                <a16:creationId xmlns:a16="http://schemas.microsoft.com/office/drawing/2014/main" id="{D69CD4AB-0AE7-452F-90BB-2F830964DCA3}"/>
              </a:ext>
            </a:extLst>
          </p:cNvPr>
          <p:cNvSpPr txBox="1">
            <a:spLocks/>
          </p:cNvSpPr>
          <p:nvPr/>
        </p:nvSpPr>
        <p:spPr>
          <a:xfrm>
            <a:off x="4301706" y="3338925"/>
            <a:ext cx="114016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3</a:t>
            </a:r>
            <a:r>
              <a:rPr lang="en-US" sz="2400" baseline="30000" dirty="0">
                <a:solidFill>
                  <a:srgbClr val="FF0000"/>
                </a:solidFill>
              </a:rPr>
              <a:t>2</a:t>
            </a:r>
            <a:endParaRPr lang="en-US" sz="2400" baseline="30000" dirty="0">
              <a:solidFill>
                <a:schemeClr val="tx1"/>
              </a:solidFill>
            </a:endParaRPr>
          </a:p>
        </p:txBody>
      </p:sp>
      <p:sp>
        <p:nvSpPr>
          <p:cNvPr id="41" name="Title 3">
            <a:extLst>
              <a:ext uri="{FF2B5EF4-FFF2-40B4-BE49-F238E27FC236}">
                <a16:creationId xmlns:a16="http://schemas.microsoft.com/office/drawing/2014/main" id="{4F93C95B-1661-4798-A83A-656283EFAE76}"/>
              </a:ext>
            </a:extLst>
          </p:cNvPr>
          <p:cNvSpPr txBox="1">
            <a:spLocks/>
          </p:cNvSpPr>
          <p:nvPr/>
        </p:nvSpPr>
        <p:spPr>
          <a:xfrm>
            <a:off x="6918872" y="3315788"/>
            <a:ext cx="827516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 18</a:t>
            </a:r>
          </a:p>
        </p:txBody>
      </p:sp>
      <p:sp>
        <p:nvSpPr>
          <p:cNvPr id="42" name="Title 3">
            <a:extLst>
              <a:ext uri="{FF2B5EF4-FFF2-40B4-BE49-F238E27FC236}">
                <a16:creationId xmlns:a16="http://schemas.microsoft.com/office/drawing/2014/main" id="{8FE17953-52D2-4F1A-972B-D67A7E77F5B0}"/>
              </a:ext>
            </a:extLst>
          </p:cNvPr>
          <p:cNvSpPr txBox="1">
            <a:spLocks/>
          </p:cNvSpPr>
          <p:nvPr/>
        </p:nvSpPr>
        <p:spPr>
          <a:xfrm>
            <a:off x="2224390" y="3902541"/>
            <a:ext cx="112249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n = 3</a:t>
            </a:r>
          </a:p>
        </p:txBody>
      </p:sp>
      <p:sp>
        <p:nvSpPr>
          <p:cNvPr id="43" name="Title 3">
            <a:extLst>
              <a:ext uri="{FF2B5EF4-FFF2-40B4-BE49-F238E27FC236}">
                <a16:creationId xmlns:a16="http://schemas.microsoft.com/office/drawing/2014/main" id="{FB605D55-7D00-49EA-BEF8-0F67FEDEEE7C}"/>
              </a:ext>
            </a:extLst>
          </p:cNvPr>
          <p:cNvSpPr txBox="1">
            <a:spLocks/>
          </p:cNvSpPr>
          <p:nvPr/>
        </p:nvSpPr>
        <p:spPr>
          <a:xfrm>
            <a:off x="3788249" y="3902541"/>
            <a:ext cx="651404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4" name="Title 3">
            <a:extLst>
              <a:ext uri="{FF2B5EF4-FFF2-40B4-BE49-F238E27FC236}">
                <a16:creationId xmlns:a16="http://schemas.microsoft.com/office/drawing/2014/main" id="{BAABD330-EB58-4AEB-B846-F98886D4B1FF}"/>
              </a:ext>
            </a:extLst>
          </p:cNvPr>
          <p:cNvSpPr txBox="1">
            <a:spLocks/>
          </p:cNvSpPr>
          <p:nvPr/>
        </p:nvSpPr>
        <p:spPr>
          <a:xfrm>
            <a:off x="4351486" y="3880208"/>
            <a:ext cx="1081974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3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endParaRPr lang="en-US" sz="2400" baseline="30000" dirty="0">
              <a:solidFill>
                <a:schemeClr val="tx1"/>
              </a:solidFill>
            </a:endParaRPr>
          </a:p>
        </p:txBody>
      </p:sp>
      <p:sp>
        <p:nvSpPr>
          <p:cNvPr id="45" name="Title 3">
            <a:extLst>
              <a:ext uri="{FF2B5EF4-FFF2-40B4-BE49-F238E27FC236}">
                <a16:creationId xmlns:a16="http://schemas.microsoft.com/office/drawing/2014/main" id="{9D416C84-A2EB-449C-B6F3-AC9E81B42DC5}"/>
              </a:ext>
            </a:extLst>
          </p:cNvPr>
          <p:cNvSpPr txBox="1">
            <a:spLocks/>
          </p:cNvSpPr>
          <p:nvPr/>
        </p:nvSpPr>
        <p:spPr>
          <a:xfrm>
            <a:off x="6950920" y="3868238"/>
            <a:ext cx="922358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 54</a:t>
            </a:r>
          </a:p>
        </p:txBody>
      </p:sp>
      <p:sp>
        <p:nvSpPr>
          <p:cNvPr id="46" name="Title 3">
            <a:extLst>
              <a:ext uri="{FF2B5EF4-FFF2-40B4-BE49-F238E27FC236}">
                <a16:creationId xmlns:a16="http://schemas.microsoft.com/office/drawing/2014/main" id="{7BBA3560-945E-49B9-9F10-A9A044543A28}"/>
              </a:ext>
            </a:extLst>
          </p:cNvPr>
          <p:cNvSpPr txBox="1">
            <a:spLocks/>
          </p:cNvSpPr>
          <p:nvPr/>
        </p:nvSpPr>
        <p:spPr>
          <a:xfrm>
            <a:off x="2228827" y="4418022"/>
            <a:ext cx="112249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n = 4</a:t>
            </a:r>
          </a:p>
        </p:txBody>
      </p:sp>
      <p:sp>
        <p:nvSpPr>
          <p:cNvPr id="47" name="Title 3">
            <a:extLst>
              <a:ext uri="{FF2B5EF4-FFF2-40B4-BE49-F238E27FC236}">
                <a16:creationId xmlns:a16="http://schemas.microsoft.com/office/drawing/2014/main" id="{3F52F0EC-22AA-44DB-A5A6-041DB48A59F7}"/>
              </a:ext>
            </a:extLst>
          </p:cNvPr>
          <p:cNvSpPr txBox="1">
            <a:spLocks/>
          </p:cNvSpPr>
          <p:nvPr/>
        </p:nvSpPr>
        <p:spPr>
          <a:xfrm>
            <a:off x="3821717" y="4418022"/>
            <a:ext cx="62591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8" name="Title 3">
            <a:extLst>
              <a:ext uri="{FF2B5EF4-FFF2-40B4-BE49-F238E27FC236}">
                <a16:creationId xmlns:a16="http://schemas.microsoft.com/office/drawing/2014/main" id="{C80FF85D-A160-44FB-8AC4-26EEFC221670}"/>
              </a:ext>
            </a:extLst>
          </p:cNvPr>
          <p:cNvSpPr txBox="1">
            <a:spLocks/>
          </p:cNvSpPr>
          <p:nvPr/>
        </p:nvSpPr>
        <p:spPr>
          <a:xfrm>
            <a:off x="4361537" y="4405212"/>
            <a:ext cx="1131754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3</a:t>
            </a:r>
            <a:r>
              <a:rPr lang="en-US" sz="2400" baseline="30000" dirty="0">
                <a:solidFill>
                  <a:srgbClr val="FF0000"/>
                </a:solidFill>
              </a:rPr>
              <a:t>4</a:t>
            </a:r>
            <a:endParaRPr lang="en-US" sz="2400" baseline="30000" dirty="0">
              <a:solidFill>
                <a:schemeClr val="tx1"/>
              </a:solidFill>
            </a:endParaRPr>
          </a:p>
        </p:txBody>
      </p:sp>
      <p:sp>
        <p:nvSpPr>
          <p:cNvPr id="49" name="Title 3">
            <a:extLst>
              <a:ext uri="{FF2B5EF4-FFF2-40B4-BE49-F238E27FC236}">
                <a16:creationId xmlns:a16="http://schemas.microsoft.com/office/drawing/2014/main" id="{1A782A75-025F-4CE3-8419-521E3ED07864}"/>
              </a:ext>
            </a:extLst>
          </p:cNvPr>
          <p:cNvSpPr txBox="1">
            <a:spLocks/>
          </p:cNvSpPr>
          <p:nvPr/>
        </p:nvSpPr>
        <p:spPr>
          <a:xfrm>
            <a:off x="6984388" y="4383719"/>
            <a:ext cx="101661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 162</a:t>
            </a:r>
          </a:p>
        </p:txBody>
      </p:sp>
      <p:sp>
        <p:nvSpPr>
          <p:cNvPr id="50" name="Title 3">
            <a:extLst>
              <a:ext uri="{FF2B5EF4-FFF2-40B4-BE49-F238E27FC236}">
                <a16:creationId xmlns:a16="http://schemas.microsoft.com/office/drawing/2014/main" id="{B7507D80-15E5-4FD9-ADEC-F720ED694FEB}"/>
              </a:ext>
            </a:extLst>
          </p:cNvPr>
          <p:cNvSpPr txBox="1">
            <a:spLocks/>
          </p:cNvSpPr>
          <p:nvPr/>
        </p:nvSpPr>
        <p:spPr>
          <a:xfrm>
            <a:off x="3107831" y="5571359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6,</a:t>
            </a:r>
          </a:p>
        </p:txBody>
      </p:sp>
      <p:sp>
        <p:nvSpPr>
          <p:cNvPr id="51" name="Title 3">
            <a:extLst>
              <a:ext uri="{FF2B5EF4-FFF2-40B4-BE49-F238E27FC236}">
                <a16:creationId xmlns:a16="http://schemas.microsoft.com/office/drawing/2014/main" id="{D5F98C3E-335B-4CCC-ABB7-1287E320D775}"/>
              </a:ext>
            </a:extLst>
          </p:cNvPr>
          <p:cNvSpPr txBox="1">
            <a:spLocks/>
          </p:cNvSpPr>
          <p:nvPr/>
        </p:nvSpPr>
        <p:spPr>
          <a:xfrm>
            <a:off x="3695139" y="5565321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18,</a:t>
            </a:r>
          </a:p>
        </p:txBody>
      </p:sp>
      <p:sp>
        <p:nvSpPr>
          <p:cNvPr id="52" name="Title 3">
            <a:extLst>
              <a:ext uri="{FF2B5EF4-FFF2-40B4-BE49-F238E27FC236}">
                <a16:creationId xmlns:a16="http://schemas.microsoft.com/office/drawing/2014/main" id="{6910F812-E5E0-4332-9C20-5525BE691047}"/>
              </a:ext>
            </a:extLst>
          </p:cNvPr>
          <p:cNvSpPr txBox="1">
            <a:spLocks/>
          </p:cNvSpPr>
          <p:nvPr/>
        </p:nvSpPr>
        <p:spPr>
          <a:xfrm>
            <a:off x="4225416" y="5571359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54,</a:t>
            </a:r>
          </a:p>
        </p:txBody>
      </p:sp>
      <p:sp>
        <p:nvSpPr>
          <p:cNvPr id="53" name="Title 3">
            <a:extLst>
              <a:ext uri="{FF2B5EF4-FFF2-40B4-BE49-F238E27FC236}">
                <a16:creationId xmlns:a16="http://schemas.microsoft.com/office/drawing/2014/main" id="{41CAAA9C-AAA0-41C6-80B5-3B6E8E30A956}"/>
              </a:ext>
            </a:extLst>
          </p:cNvPr>
          <p:cNvSpPr txBox="1">
            <a:spLocks/>
          </p:cNvSpPr>
          <p:nvPr/>
        </p:nvSpPr>
        <p:spPr>
          <a:xfrm>
            <a:off x="4835188" y="5560609"/>
            <a:ext cx="794767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162,</a:t>
            </a:r>
          </a:p>
        </p:txBody>
      </p:sp>
      <p:sp>
        <p:nvSpPr>
          <p:cNvPr id="27" name="Title 3">
            <a:extLst>
              <a:ext uri="{FF2B5EF4-FFF2-40B4-BE49-F238E27FC236}">
                <a16:creationId xmlns:a16="http://schemas.microsoft.com/office/drawing/2014/main" id="{656B6B56-BA4F-433A-DEA2-CC7BD7A5B59D}"/>
              </a:ext>
            </a:extLst>
          </p:cNvPr>
          <p:cNvSpPr txBox="1">
            <a:spLocks/>
          </p:cNvSpPr>
          <p:nvPr/>
        </p:nvSpPr>
        <p:spPr>
          <a:xfrm>
            <a:off x="1229140" y="2818192"/>
            <a:ext cx="474049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8" name="Title 3">
            <a:extLst>
              <a:ext uri="{FF2B5EF4-FFF2-40B4-BE49-F238E27FC236}">
                <a16:creationId xmlns:a16="http://schemas.microsoft.com/office/drawing/2014/main" id="{17EFB0EB-E5B8-EBCC-E397-40352FECF55B}"/>
              </a:ext>
            </a:extLst>
          </p:cNvPr>
          <p:cNvSpPr txBox="1">
            <a:spLocks/>
          </p:cNvSpPr>
          <p:nvPr/>
        </p:nvSpPr>
        <p:spPr>
          <a:xfrm>
            <a:off x="1249589" y="3312472"/>
            <a:ext cx="474049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</a:rPr>
              <a:t>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9" name="Title 3">
            <a:extLst>
              <a:ext uri="{FF2B5EF4-FFF2-40B4-BE49-F238E27FC236}">
                <a16:creationId xmlns:a16="http://schemas.microsoft.com/office/drawing/2014/main" id="{CDE1F0A9-3F76-B546-E300-CA0E18EFCEFE}"/>
              </a:ext>
            </a:extLst>
          </p:cNvPr>
          <p:cNvSpPr txBox="1">
            <a:spLocks/>
          </p:cNvSpPr>
          <p:nvPr/>
        </p:nvSpPr>
        <p:spPr>
          <a:xfrm>
            <a:off x="1249588" y="3880208"/>
            <a:ext cx="474049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</a:rPr>
              <a:t>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0" name="Title 3">
            <a:extLst>
              <a:ext uri="{FF2B5EF4-FFF2-40B4-BE49-F238E27FC236}">
                <a16:creationId xmlns:a16="http://schemas.microsoft.com/office/drawing/2014/main" id="{9008E1E8-C183-8ABB-8FBE-F2898759B20C}"/>
              </a:ext>
            </a:extLst>
          </p:cNvPr>
          <p:cNvSpPr txBox="1">
            <a:spLocks/>
          </p:cNvSpPr>
          <p:nvPr/>
        </p:nvSpPr>
        <p:spPr>
          <a:xfrm>
            <a:off x="1260866" y="4432658"/>
            <a:ext cx="474049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</a:rPr>
              <a:t>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1" name="Title 3">
            <a:extLst>
              <a:ext uri="{FF2B5EF4-FFF2-40B4-BE49-F238E27FC236}">
                <a16:creationId xmlns:a16="http://schemas.microsoft.com/office/drawing/2014/main" id="{1A23E11A-522E-9C9A-9638-2130A27CE750}"/>
              </a:ext>
            </a:extLst>
          </p:cNvPr>
          <p:cNvSpPr txBox="1">
            <a:spLocks/>
          </p:cNvSpPr>
          <p:nvPr/>
        </p:nvSpPr>
        <p:spPr>
          <a:xfrm>
            <a:off x="2228827" y="4940442"/>
            <a:ext cx="112249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</a:rPr>
              <a:t>n = 5</a:t>
            </a:r>
          </a:p>
        </p:txBody>
      </p:sp>
      <p:sp>
        <p:nvSpPr>
          <p:cNvPr id="32" name="Title 3">
            <a:extLst>
              <a:ext uri="{FF2B5EF4-FFF2-40B4-BE49-F238E27FC236}">
                <a16:creationId xmlns:a16="http://schemas.microsoft.com/office/drawing/2014/main" id="{30EC157C-B1BF-1403-2DF1-80D8B622F395}"/>
              </a:ext>
            </a:extLst>
          </p:cNvPr>
          <p:cNvSpPr txBox="1">
            <a:spLocks/>
          </p:cNvSpPr>
          <p:nvPr/>
        </p:nvSpPr>
        <p:spPr>
          <a:xfrm>
            <a:off x="3821717" y="4940442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6" name="Title 3">
            <a:extLst>
              <a:ext uri="{FF2B5EF4-FFF2-40B4-BE49-F238E27FC236}">
                <a16:creationId xmlns:a16="http://schemas.microsoft.com/office/drawing/2014/main" id="{80156177-8765-9FAB-0144-00710CEBACB0}"/>
              </a:ext>
            </a:extLst>
          </p:cNvPr>
          <p:cNvSpPr txBox="1">
            <a:spLocks/>
          </p:cNvSpPr>
          <p:nvPr/>
        </p:nvSpPr>
        <p:spPr>
          <a:xfrm>
            <a:off x="4400763" y="4938297"/>
            <a:ext cx="1041106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3</a:t>
            </a:r>
            <a:r>
              <a:rPr lang="en-US" sz="2400" baseline="30000" dirty="0">
                <a:solidFill>
                  <a:srgbClr val="FF0000"/>
                </a:solidFill>
              </a:rPr>
              <a:t>5</a:t>
            </a:r>
            <a:endParaRPr lang="en-US" sz="2400" baseline="30000" dirty="0">
              <a:solidFill>
                <a:schemeClr val="tx1"/>
              </a:solidFill>
            </a:endParaRPr>
          </a:p>
        </p:txBody>
      </p:sp>
      <p:sp>
        <p:nvSpPr>
          <p:cNvPr id="37" name="Title 3">
            <a:extLst>
              <a:ext uri="{FF2B5EF4-FFF2-40B4-BE49-F238E27FC236}">
                <a16:creationId xmlns:a16="http://schemas.microsoft.com/office/drawing/2014/main" id="{B00A574E-BCF8-9B50-5C93-5DD0C6D6EE4B}"/>
              </a:ext>
            </a:extLst>
          </p:cNvPr>
          <p:cNvSpPr txBox="1">
            <a:spLocks/>
          </p:cNvSpPr>
          <p:nvPr/>
        </p:nvSpPr>
        <p:spPr>
          <a:xfrm>
            <a:off x="6984388" y="4906139"/>
            <a:ext cx="101661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 486</a:t>
            </a:r>
          </a:p>
        </p:txBody>
      </p:sp>
      <p:sp>
        <p:nvSpPr>
          <p:cNvPr id="38" name="Title 3">
            <a:extLst>
              <a:ext uri="{FF2B5EF4-FFF2-40B4-BE49-F238E27FC236}">
                <a16:creationId xmlns:a16="http://schemas.microsoft.com/office/drawing/2014/main" id="{3762F739-5B5C-66CA-0827-4B30056B758B}"/>
              </a:ext>
            </a:extLst>
          </p:cNvPr>
          <p:cNvSpPr txBox="1">
            <a:spLocks/>
          </p:cNvSpPr>
          <p:nvPr/>
        </p:nvSpPr>
        <p:spPr>
          <a:xfrm>
            <a:off x="1260866" y="4955078"/>
            <a:ext cx="474049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</a:rPr>
              <a:t>5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9" name="Title 3">
            <a:extLst>
              <a:ext uri="{FF2B5EF4-FFF2-40B4-BE49-F238E27FC236}">
                <a16:creationId xmlns:a16="http://schemas.microsoft.com/office/drawing/2014/main" id="{56A28C55-8850-5F97-A450-C97EE8A0FDF7}"/>
              </a:ext>
            </a:extLst>
          </p:cNvPr>
          <p:cNvSpPr txBox="1">
            <a:spLocks/>
          </p:cNvSpPr>
          <p:nvPr/>
        </p:nvSpPr>
        <p:spPr>
          <a:xfrm>
            <a:off x="5591950" y="5567245"/>
            <a:ext cx="794767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486</a:t>
            </a:r>
          </a:p>
        </p:txBody>
      </p:sp>
      <p:sp>
        <p:nvSpPr>
          <p:cNvPr id="54" name="Title 3">
            <a:extLst>
              <a:ext uri="{FF2B5EF4-FFF2-40B4-BE49-F238E27FC236}">
                <a16:creationId xmlns:a16="http://schemas.microsoft.com/office/drawing/2014/main" id="{97D38FBD-BC1B-6490-22E8-94C4DAF884C4}"/>
              </a:ext>
            </a:extLst>
          </p:cNvPr>
          <p:cNvSpPr txBox="1">
            <a:spLocks/>
          </p:cNvSpPr>
          <p:nvPr/>
        </p:nvSpPr>
        <p:spPr>
          <a:xfrm>
            <a:off x="3797265" y="1497552"/>
            <a:ext cx="1770981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</a:rPr>
              <a:t>n</a:t>
            </a:r>
            <a:r>
              <a:rPr lang="en-US" sz="2400" dirty="0">
                <a:solidFill>
                  <a:schemeClr val="tx1"/>
                </a:solidFill>
              </a:rPr>
              <a:t> = 2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</a:t>
            </a:r>
            <a:r>
              <a:rPr lang="en-US" sz="2400" dirty="0">
                <a:solidFill>
                  <a:schemeClr val="tx1"/>
                </a:solidFill>
              </a:rPr>
              <a:t> 3</a:t>
            </a:r>
            <a:r>
              <a:rPr lang="en-US" sz="2400" i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5" name="Title 3">
            <a:extLst>
              <a:ext uri="{FF2B5EF4-FFF2-40B4-BE49-F238E27FC236}">
                <a16:creationId xmlns:a16="http://schemas.microsoft.com/office/drawing/2014/main" id="{E73E838C-6679-E564-C87C-16F153273B22}"/>
              </a:ext>
            </a:extLst>
          </p:cNvPr>
          <p:cNvSpPr txBox="1">
            <a:spLocks/>
          </p:cNvSpPr>
          <p:nvPr/>
        </p:nvSpPr>
        <p:spPr>
          <a:xfrm>
            <a:off x="5611513" y="2788178"/>
            <a:ext cx="153005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 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6" name="Title 3">
            <a:extLst>
              <a:ext uri="{FF2B5EF4-FFF2-40B4-BE49-F238E27FC236}">
                <a16:creationId xmlns:a16="http://schemas.microsoft.com/office/drawing/2014/main" id="{C8994844-CC57-F7BC-B2C7-CA19F2246834}"/>
              </a:ext>
            </a:extLst>
          </p:cNvPr>
          <p:cNvSpPr txBox="1">
            <a:spLocks/>
          </p:cNvSpPr>
          <p:nvPr/>
        </p:nvSpPr>
        <p:spPr>
          <a:xfrm>
            <a:off x="5564439" y="3347946"/>
            <a:ext cx="153005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 9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7" name="Title 3">
            <a:extLst>
              <a:ext uri="{FF2B5EF4-FFF2-40B4-BE49-F238E27FC236}">
                <a16:creationId xmlns:a16="http://schemas.microsoft.com/office/drawing/2014/main" id="{98985F1E-E494-0737-354C-3D142B2BE3D8}"/>
              </a:ext>
            </a:extLst>
          </p:cNvPr>
          <p:cNvSpPr txBox="1">
            <a:spLocks/>
          </p:cNvSpPr>
          <p:nvPr/>
        </p:nvSpPr>
        <p:spPr>
          <a:xfrm>
            <a:off x="5596487" y="3900396"/>
            <a:ext cx="153005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 27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8" name="Title 3">
            <a:extLst>
              <a:ext uri="{FF2B5EF4-FFF2-40B4-BE49-F238E27FC236}">
                <a16:creationId xmlns:a16="http://schemas.microsoft.com/office/drawing/2014/main" id="{CF0AAEE6-DA98-C46E-1F2F-7315E6E55595}"/>
              </a:ext>
            </a:extLst>
          </p:cNvPr>
          <p:cNvSpPr txBox="1">
            <a:spLocks/>
          </p:cNvSpPr>
          <p:nvPr/>
        </p:nvSpPr>
        <p:spPr>
          <a:xfrm>
            <a:off x="5629955" y="4415877"/>
            <a:ext cx="153005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 81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9" name="Title 3">
            <a:extLst>
              <a:ext uri="{FF2B5EF4-FFF2-40B4-BE49-F238E27FC236}">
                <a16:creationId xmlns:a16="http://schemas.microsoft.com/office/drawing/2014/main" id="{E78BC6B7-92F8-C593-1EDC-2E754D344AD0}"/>
              </a:ext>
            </a:extLst>
          </p:cNvPr>
          <p:cNvSpPr txBox="1">
            <a:spLocks/>
          </p:cNvSpPr>
          <p:nvPr/>
        </p:nvSpPr>
        <p:spPr>
          <a:xfrm>
            <a:off x="5629955" y="4938297"/>
            <a:ext cx="153005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 </a:t>
            </a:r>
            <a:r>
              <a:rPr lang="en-US" sz="2400" dirty="0">
                <a:solidFill>
                  <a:schemeClr val="tx1"/>
                </a:solidFill>
                <a:sym typeface="Symbol" panose="05050102010706020507" pitchFamily="18" charset="2"/>
              </a:rPr>
              <a:t> 243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0" name="Title 3">
            <a:extLst>
              <a:ext uri="{FF2B5EF4-FFF2-40B4-BE49-F238E27FC236}">
                <a16:creationId xmlns:a16="http://schemas.microsoft.com/office/drawing/2014/main" id="{7EE12977-75D6-24C3-E2AC-761F2C7A47A6}"/>
              </a:ext>
            </a:extLst>
          </p:cNvPr>
          <p:cNvSpPr txBox="1">
            <a:spLocks/>
          </p:cNvSpPr>
          <p:nvPr/>
        </p:nvSpPr>
        <p:spPr>
          <a:xfrm>
            <a:off x="5320505" y="2803016"/>
            <a:ext cx="3810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61" name="Title 3">
            <a:extLst>
              <a:ext uri="{FF2B5EF4-FFF2-40B4-BE49-F238E27FC236}">
                <a16:creationId xmlns:a16="http://schemas.microsoft.com/office/drawing/2014/main" id="{1F11DC99-BE09-FA71-AE23-F5FFA2E08311}"/>
              </a:ext>
            </a:extLst>
          </p:cNvPr>
          <p:cNvSpPr txBox="1">
            <a:spLocks/>
          </p:cNvSpPr>
          <p:nvPr/>
        </p:nvSpPr>
        <p:spPr>
          <a:xfrm>
            <a:off x="5347100" y="3345253"/>
            <a:ext cx="3810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62" name="Title 3">
            <a:extLst>
              <a:ext uri="{FF2B5EF4-FFF2-40B4-BE49-F238E27FC236}">
                <a16:creationId xmlns:a16="http://schemas.microsoft.com/office/drawing/2014/main" id="{1D46435F-7AC3-C3FA-24F2-2BEE111D6291}"/>
              </a:ext>
            </a:extLst>
          </p:cNvPr>
          <p:cNvSpPr txBox="1">
            <a:spLocks/>
          </p:cNvSpPr>
          <p:nvPr/>
        </p:nvSpPr>
        <p:spPr>
          <a:xfrm>
            <a:off x="5352581" y="3906592"/>
            <a:ext cx="3810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63" name="Title 3">
            <a:extLst>
              <a:ext uri="{FF2B5EF4-FFF2-40B4-BE49-F238E27FC236}">
                <a16:creationId xmlns:a16="http://schemas.microsoft.com/office/drawing/2014/main" id="{D9696957-8BB7-6C6A-3AD3-4519D38AA55D}"/>
              </a:ext>
            </a:extLst>
          </p:cNvPr>
          <p:cNvSpPr txBox="1">
            <a:spLocks/>
          </p:cNvSpPr>
          <p:nvPr/>
        </p:nvSpPr>
        <p:spPr>
          <a:xfrm>
            <a:off x="5379624" y="4389493"/>
            <a:ext cx="3810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64" name="Title 3">
            <a:extLst>
              <a:ext uri="{FF2B5EF4-FFF2-40B4-BE49-F238E27FC236}">
                <a16:creationId xmlns:a16="http://schemas.microsoft.com/office/drawing/2014/main" id="{5129CE87-CD4E-C730-EDB5-B7BF80671D18}"/>
              </a:ext>
            </a:extLst>
          </p:cNvPr>
          <p:cNvSpPr txBox="1">
            <a:spLocks/>
          </p:cNvSpPr>
          <p:nvPr/>
        </p:nvSpPr>
        <p:spPr>
          <a:xfrm>
            <a:off x="5346266" y="4940990"/>
            <a:ext cx="3810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82077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  <p:bldP spid="33" grpId="0" animBg="1"/>
      <p:bldP spid="34" grpId="0" animBg="1"/>
      <p:bldP spid="35" grpId="0" animBg="1"/>
      <p:bldP spid="25" grpId="0" animBg="1"/>
      <p:bldP spid="26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6" grpId="0" animBg="1"/>
      <p:bldP spid="37" grpId="0" animBg="1"/>
      <p:bldP spid="38" grpId="0" animBg="1"/>
      <p:bldP spid="39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751" y="12805"/>
            <a:ext cx="69342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en-GB" altLang="en-US" sz="2800" b="1" dirty="0">
                <a:solidFill>
                  <a:srgbClr val="5B0091"/>
                </a:solidFill>
              </a:rPr>
              <a:t>Sequences of multiples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293948" y="2266624"/>
            <a:ext cx="8463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nth term of a  linear sequence has the form 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en-GB" altLang="en-US" dirty="0"/>
              <a:t> +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18150" name="Text Box 6"/>
          <p:cNvSpPr txBox="1">
            <a:spLocks noChangeArrowheads="1"/>
          </p:cNvSpPr>
          <p:nvPr/>
        </p:nvSpPr>
        <p:spPr bwMode="auto">
          <a:xfrm>
            <a:off x="1095355" y="1063191"/>
            <a:ext cx="6819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0066"/>
                </a:solidFill>
              </a:rPr>
              <a:t>3,      6,       9,      12,     15,     18,     21,     24,  …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247755" y="1483881"/>
            <a:ext cx="762000" cy="712787"/>
            <a:chOff x="432" y="1440"/>
            <a:chExt cx="480" cy="449"/>
          </a:xfrm>
        </p:grpSpPr>
        <p:grpSp>
          <p:nvGrpSpPr>
            <p:cNvPr id="58437" name="Group 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9" name="AutoShape 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40" name="Line 1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8" name="Text Box 11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2085955" y="1483881"/>
            <a:ext cx="762000" cy="712787"/>
            <a:chOff x="432" y="1440"/>
            <a:chExt cx="480" cy="449"/>
          </a:xfrm>
        </p:grpSpPr>
        <p:grpSp>
          <p:nvGrpSpPr>
            <p:cNvPr id="58433" name="Group 13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5" name="AutoShape 1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36" name="Line 15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4" name="Text Box 16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924155" y="1483881"/>
            <a:ext cx="762000" cy="712787"/>
            <a:chOff x="432" y="1440"/>
            <a:chExt cx="480" cy="449"/>
          </a:xfrm>
        </p:grpSpPr>
        <p:grpSp>
          <p:nvGrpSpPr>
            <p:cNvPr id="58429" name="Group 1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1" name="AutoShape 1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32" name="Line 2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0" name="Text Box 21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3762355" y="1483881"/>
            <a:ext cx="762000" cy="712787"/>
            <a:chOff x="432" y="1440"/>
            <a:chExt cx="480" cy="449"/>
          </a:xfrm>
        </p:grpSpPr>
        <p:grpSp>
          <p:nvGrpSpPr>
            <p:cNvPr id="58425" name="Group 23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27" name="AutoShape 2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8" name="Line 25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26" name="Text Box 26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4600555" y="1483881"/>
            <a:ext cx="762000" cy="712787"/>
            <a:chOff x="432" y="1440"/>
            <a:chExt cx="480" cy="449"/>
          </a:xfrm>
        </p:grpSpPr>
        <p:grpSp>
          <p:nvGrpSpPr>
            <p:cNvPr id="58421" name="Group 2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23" name="AutoShape 2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4" name="Line 3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22" name="Text Box 31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5438755" y="1483881"/>
            <a:ext cx="762000" cy="712787"/>
            <a:chOff x="432" y="1440"/>
            <a:chExt cx="480" cy="449"/>
          </a:xfrm>
        </p:grpSpPr>
        <p:grpSp>
          <p:nvGrpSpPr>
            <p:cNvPr id="58417" name="Group 33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19" name="AutoShape 3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0" name="Line 35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18" name="Text Box 36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6276955" y="1483881"/>
            <a:ext cx="762000" cy="712787"/>
            <a:chOff x="432" y="1440"/>
            <a:chExt cx="480" cy="449"/>
          </a:xfrm>
        </p:grpSpPr>
        <p:grpSp>
          <p:nvGrpSpPr>
            <p:cNvPr id="58413" name="Group 3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15" name="AutoShape 3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16" name="Line 4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14" name="Text Box 41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sp>
        <p:nvSpPr>
          <p:cNvPr id="518186" name="Text Box 42"/>
          <p:cNvSpPr txBox="1">
            <a:spLocks noChangeArrowheads="1"/>
          </p:cNvSpPr>
          <p:nvPr/>
        </p:nvSpPr>
        <p:spPr bwMode="auto">
          <a:xfrm>
            <a:off x="447675" y="2820016"/>
            <a:ext cx="6578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GB" dirty="0">
                <a:latin typeface="Arial" charset="0"/>
              </a:rPr>
              <a:t> is the difference between consecutive terms.</a:t>
            </a:r>
            <a:endParaRPr lang="en-GB" altLang="en-US" dirty="0"/>
          </a:p>
        </p:txBody>
      </p:sp>
      <p:sp>
        <p:nvSpPr>
          <p:cNvPr id="71" name="Text Box 42"/>
          <p:cNvSpPr txBox="1">
            <a:spLocks noChangeArrowheads="1"/>
          </p:cNvSpPr>
          <p:nvPr/>
        </p:nvSpPr>
        <p:spPr bwMode="auto">
          <a:xfrm>
            <a:off x="476261" y="4165252"/>
            <a:ext cx="55723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itchFamily="18" charset="0"/>
              </a:rPr>
              <a:t>b</a:t>
            </a:r>
            <a:r>
              <a:rPr lang="en-GB" dirty="0">
                <a:latin typeface="Arial" charset="0"/>
              </a:rPr>
              <a:t> is the constant term you need to add. 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4976688" y="5179791"/>
            <a:ext cx="908550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3</a:t>
            </a:r>
            <a:r>
              <a:rPr lang="en-US" sz="28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5511862" y="5215379"/>
            <a:ext cx="746752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+ </a:t>
            </a:r>
            <a:r>
              <a:rPr lang="en-US" sz="2800" dirty="0">
                <a:solidFill>
                  <a:srgbClr val="0070C0"/>
                </a:solidFill>
                <a:latin typeface="+mn-lt"/>
              </a:rPr>
              <a:t>0</a:t>
            </a:r>
          </a:p>
        </p:txBody>
      </p:sp>
      <p:grpSp>
        <p:nvGrpSpPr>
          <p:cNvPr id="75" name="Group 7"/>
          <p:cNvGrpSpPr>
            <a:grpSpLocks/>
          </p:cNvGrpSpPr>
          <p:nvPr/>
        </p:nvGrpSpPr>
        <p:grpSpPr bwMode="auto">
          <a:xfrm flipH="1">
            <a:off x="391284" y="1534537"/>
            <a:ext cx="763200" cy="715962"/>
            <a:chOff x="432" y="1440"/>
            <a:chExt cx="480" cy="451"/>
          </a:xfrm>
        </p:grpSpPr>
        <p:grpSp>
          <p:nvGrpSpPr>
            <p:cNvPr id="76" name="Group 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78" name="AutoShape 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9" name="Line 1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7" name="Text Box 11"/>
            <p:cNvSpPr txBox="1">
              <a:spLocks noChangeArrowheads="1"/>
            </p:cNvSpPr>
            <p:nvPr/>
          </p:nvSpPr>
          <p:spPr bwMode="auto">
            <a:xfrm>
              <a:off x="564" y="1639"/>
              <a:ext cx="25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-3</a:t>
              </a:r>
            </a:p>
          </p:txBody>
        </p:sp>
      </p:grpSp>
      <p:sp>
        <p:nvSpPr>
          <p:cNvPr id="80" name="Text Box 5"/>
          <p:cNvSpPr txBox="1">
            <a:spLocks noChangeArrowheads="1"/>
          </p:cNvSpPr>
          <p:nvPr/>
        </p:nvSpPr>
        <p:spPr bwMode="auto">
          <a:xfrm>
            <a:off x="303485" y="1082037"/>
            <a:ext cx="432048" cy="46166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70C0"/>
                </a:solidFill>
                <a:cs typeface="Arial" panose="020B0604020202020204" pitchFamily="34" charset="0"/>
              </a:rPr>
              <a:t>0</a:t>
            </a:r>
          </a:p>
        </p:txBody>
      </p:sp>
      <p:sp>
        <p:nvSpPr>
          <p:cNvPr id="81" name="Text Box 5"/>
          <p:cNvSpPr txBox="1">
            <a:spLocks noChangeArrowheads="1"/>
          </p:cNvSpPr>
          <p:nvPr/>
        </p:nvSpPr>
        <p:spPr bwMode="auto">
          <a:xfrm>
            <a:off x="4024504" y="5853869"/>
            <a:ext cx="908550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3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3" name="Rectangle 2"/>
          <p:cNvSpPr/>
          <p:nvPr/>
        </p:nvSpPr>
        <p:spPr>
          <a:xfrm>
            <a:off x="1694739" y="5853869"/>
            <a:ext cx="2321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charset="0"/>
                <a:cs typeface="Arial" panose="020B0604020202020204" pitchFamily="34" charset="0"/>
              </a:rPr>
              <a:t>The nth term is </a:t>
            </a:r>
            <a:endParaRPr lang="en-GB" dirty="0">
              <a:solidFill>
                <a:srgbClr val="010066"/>
              </a:solidFill>
              <a:latin typeface="Arial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76261" y="613281"/>
            <a:ext cx="8371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nth term of this sequence</a:t>
            </a:r>
          </a:p>
        </p:txBody>
      </p:sp>
      <p:sp>
        <p:nvSpPr>
          <p:cNvPr id="84" name="Text Box 42"/>
          <p:cNvSpPr txBox="1">
            <a:spLocks noChangeArrowheads="1"/>
          </p:cNvSpPr>
          <p:nvPr/>
        </p:nvSpPr>
        <p:spPr bwMode="auto">
          <a:xfrm>
            <a:off x="429850" y="5256797"/>
            <a:ext cx="4286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The first part of the nth term is</a:t>
            </a:r>
            <a:endParaRPr lang="en-GB" altLang="en-US" dirty="0"/>
          </a:p>
        </p:txBody>
      </p:sp>
      <p:sp>
        <p:nvSpPr>
          <p:cNvPr id="86" name="Text Box 42"/>
          <p:cNvSpPr txBox="1">
            <a:spLocks noChangeArrowheads="1"/>
          </p:cNvSpPr>
          <p:nvPr/>
        </p:nvSpPr>
        <p:spPr bwMode="auto">
          <a:xfrm>
            <a:off x="476261" y="3626078"/>
            <a:ext cx="34355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For this sequence </a:t>
            </a:r>
            <a:r>
              <a:rPr lang="en-GB" i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GB" dirty="0">
                <a:latin typeface="Arial" charset="0"/>
              </a:rPr>
              <a:t> = </a:t>
            </a:r>
            <a:r>
              <a:rPr lang="en-GB" dirty="0">
                <a:solidFill>
                  <a:srgbClr val="FF0000"/>
                </a:solidFill>
                <a:latin typeface="Arial" charset="0"/>
              </a:rPr>
              <a:t>3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55" name="Text Box 42">
            <a:extLst>
              <a:ext uri="{FF2B5EF4-FFF2-40B4-BE49-F238E27FC236}">
                <a16:creationId xmlns:a16="http://schemas.microsoft.com/office/drawing/2014/main" id="{65237CC8-55A7-4D7F-AB41-EEA92AF89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012" y="3241995"/>
            <a:ext cx="51069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US" baseline="-25000" dirty="0">
                <a:solidFill>
                  <a:schemeClr val="tx1"/>
                </a:solidFill>
              </a:rPr>
              <a:t> </a:t>
            </a:r>
            <a:r>
              <a:rPr lang="en-GB" dirty="0">
                <a:latin typeface="Arial" charset="0"/>
              </a:rPr>
              <a:t> is the first term of the sequence.</a:t>
            </a:r>
            <a:endParaRPr lang="en-GB" altLang="en-US" dirty="0"/>
          </a:p>
        </p:txBody>
      </p:sp>
      <p:sp>
        <p:nvSpPr>
          <p:cNvPr id="56" name="Text Box 42">
            <a:extLst>
              <a:ext uri="{FF2B5EF4-FFF2-40B4-BE49-F238E27FC236}">
                <a16:creationId xmlns:a16="http://schemas.microsoft.com/office/drawing/2014/main" id="{A0F8F4D8-6683-460B-A024-9B8795D71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779" y="3609225"/>
            <a:ext cx="973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dirty="0">
                <a:latin typeface="Arial" charset="0"/>
              </a:rPr>
              <a:t> = </a:t>
            </a:r>
            <a:r>
              <a:rPr lang="en-GB" dirty="0">
                <a:solidFill>
                  <a:srgbClr val="00B050"/>
                </a:solidFill>
                <a:latin typeface="Arial" charset="0"/>
              </a:rPr>
              <a:t>3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57" name="Text Box 42">
            <a:extLst>
              <a:ext uri="{FF2B5EF4-FFF2-40B4-BE49-F238E27FC236}">
                <a16:creationId xmlns:a16="http://schemas.microsoft.com/office/drawing/2014/main" id="{9219D8F3-88C8-45CE-A52A-01901B48F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6557" y="4577750"/>
            <a:ext cx="623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 Box 42">
            <a:extLst>
              <a:ext uri="{FF2B5EF4-FFF2-40B4-BE49-F238E27FC236}">
                <a16:creationId xmlns:a16="http://schemas.microsoft.com/office/drawing/2014/main" id="{7DF9725F-2463-420F-B64B-4650F6490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451" y="458904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00B050"/>
                </a:solidFill>
                <a:latin typeface="Arial" charset="0"/>
              </a:rPr>
              <a:t>3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59" name="Text Box 42">
            <a:extLst>
              <a:ext uri="{FF2B5EF4-FFF2-40B4-BE49-F238E27FC236}">
                <a16:creationId xmlns:a16="http://schemas.microsoft.com/office/drawing/2014/main" id="{5A32F7E0-B854-47A1-A68C-F68A8BBE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5565" y="4577749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– </a:t>
            </a:r>
            <a:r>
              <a:rPr lang="en-GB" dirty="0">
                <a:solidFill>
                  <a:srgbClr val="FF0000"/>
                </a:solidFill>
                <a:latin typeface="Arial" charset="0"/>
              </a:rPr>
              <a:t>3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186361E-4CE0-44BC-84A4-432A4D7BB4A1}"/>
              </a:ext>
            </a:extLst>
          </p:cNvPr>
          <p:cNvSpPr txBox="1"/>
          <p:nvPr/>
        </p:nvSpPr>
        <p:spPr>
          <a:xfrm>
            <a:off x="6792859" y="2274113"/>
            <a:ext cx="4411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D793DA9-4113-445D-9DD6-DE74A8D24209}"/>
              </a:ext>
            </a:extLst>
          </p:cNvPr>
          <p:cNvSpPr txBox="1"/>
          <p:nvPr/>
        </p:nvSpPr>
        <p:spPr>
          <a:xfrm>
            <a:off x="1090459" y="1058360"/>
            <a:ext cx="466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EFB6A1-FF13-4F8C-BCD0-9F1BDAD32C21}"/>
              </a:ext>
            </a:extLst>
          </p:cNvPr>
          <p:cNvSpPr txBox="1"/>
          <p:nvPr/>
        </p:nvSpPr>
        <p:spPr>
          <a:xfrm>
            <a:off x="7452757" y="2266643"/>
            <a:ext cx="4411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6" name="Text Box 42">
            <a:extLst>
              <a:ext uri="{FF2B5EF4-FFF2-40B4-BE49-F238E27FC236}">
                <a16:creationId xmlns:a16="http://schemas.microsoft.com/office/drawing/2014/main" id="{F8DD997D-8119-46B2-952D-E0C4F2DD0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966" y="4174622"/>
            <a:ext cx="15071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389D4C37-3CAD-427D-B08D-2EAFB3EF5449}"/>
              </a:ext>
            </a:extLst>
          </p:cNvPr>
          <p:cNvSpPr/>
          <p:nvPr/>
        </p:nvSpPr>
        <p:spPr>
          <a:xfrm>
            <a:off x="7924800" y="6071016"/>
            <a:ext cx="1219200" cy="786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23DDDC3B-AE92-4688-8A93-CFB69D535031}"/>
              </a:ext>
            </a:extLst>
          </p:cNvPr>
          <p:cNvSpPr/>
          <p:nvPr/>
        </p:nvSpPr>
        <p:spPr>
          <a:xfrm>
            <a:off x="251519" y="6525344"/>
            <a:ext cx="1973155" cy="2616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88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518186" grpId="0"/>
      <p:bldP spid="71" grpId="0"/>
      <p:bldP spid="72" grpId="0" animBg="1"/>
      <p:bldP spid="73" grpId="0" animBg="1"/>
      <p:bldP spid="80" grpId="0" animBg="1"/>
      <p:bldP spid="81" grpId="0" animBg="1"/>
      <p:bldP spid="3" grpId="0"/>
      <p:bldP spid="84" grpId="0"/>
      <p:bldP spid="86" grpId="0"/>
      <p:bldP spid="55" grpId="0"/>
      <p:bldP spid="56" grpId="0"/>
      <p:bldP spid="57" grpId="0"/>
      <p:bldP spid="58" grpId="0"/>
      <p:bldP spid="59" grpId="0"/>
      <p:bldP spid="61" grpId="0"/>
      <p:bldP spid="63" grpId="0"/>
      <p:bldP spid="9" grpId="0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751" y="12805"/>
            <a:ext cx="69342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en-GB" altLang="en-US" sz="2800" b="1" dirty="0">
                <a:solidFill>
                  <a:srgbClr val="5B0091"/>
                </a:solidFill>
              </a:rPr>
              <a:t>Sequences of multiples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47675" y="2323985"/>
            <a:ext cx="8463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nth term of a  linear sequence has the form 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en-GB" altLang="en-US" dirty="0"/>
              <a:t> +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18150" name="Text Box 6"/>
          <p:cNvSpPr txBox="1">
            <a:spLocks noChangeArrowheads="1"/>
          </p:cNvSpPr>
          <p:nvPr/>
        </p:nvSpPr>
        <p:spPr bwMode="auto">
          <a:xfrm>
            <a:off x="1052107" y="1214614"/>
            <a:ext cx="70567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0066"/>
                </a:solidFill>
              </a:rPr>
              <a:t>4,      7,       10,      13,     16,     19,     22,     25,  …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204507" y="1635304"/>
            <a:ext cx="762000" cy="712787"/>
            <a:chOff x="432" y="1440"/>
            <a:chExt cx="480" cy="449"/>
          </a:xfrm>
        </p:grpSpPr>
        <p:grpSp>
          <p:nvGrpSpPr>
            <p:cNvPr id="58437" name="Group 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9" name="AutoShape 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40" name="Line 1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8" name="Text Box 11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2042707" y="1635304"/>
            <a:ext cx="762000" cy="712787"/>
            <a:chOff x="432" y="1440"/>
            <a:chExt cx="480" cy="449"/>
          </a:xfrm>
        </p:grpSpPr>
        <p:grpSp>
          <p:nvGrpSpPr>
            <p:cNvPr id="58433" name="Group 13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5" name="AutoShape 1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36" name="Line 15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4" name="Text Box 16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880907" y="1635304"/>
            <a:ext cx="762000" cy="712787"/>
            <a:chOff x="432" y="1440"/>
            <a:chExt cx="480" cy="449"/>
          </a:xfrm>
        </p:grpSpPr>
        <p:grpSp>
          <p:nvGrpSpPr>
            <p:cNvPr id="58429" name="Group 1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1" name="AutoShape 1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32" name="Line 2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0" name="Text Box 21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3719107" y="1635304"/>
            <a:ext cx="762000" cy="712787"/>
            <a:chOff x="432" y="1440"/>
            <a:chExt cx="480" cy="449"/>
          </a:xfrm>
        </p:grpSpPr>
        <p:grpSp>
          <p:nvGrpSpPr>
            <p:cNvPr id="58425" name="Group 23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27" name="AutoShape 2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8" name="Line 25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26" name="Text Box 26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4557307" y="1635304"/>
            <a:ext cx="762000" cy="712787"/>
            <a:chOff x="432" y="1440"/>
            <a:chExt cx="480" cy="449"/>
          </a:xfrm>
        </p:grpSpPr>
        <p:grpSp>
          <p:nvGrpSpPr>
            <p:cNvPr id="58421" name="Group 2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23" name="AutoShape 2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4" name="Line 3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22" name="Text Box 31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5395507" y="1635304"/>
            <a:ext cx="762000" cy="712787"/>
            <a:chOff x="432" y="1440"/>
            <a:chExt cx="480" cy="449"/>
          </a:xfrm>
        </p:grpSpPr>
        <p:grpSp>
          <p:nvGrpSpPr>
            <p:cNvPr id="58417" name="Group 33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19" name="AutoShape 3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0" name="Line 35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18" name="Text Box 36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6233707" y="1635304"/>
            <a:ext cx="762000" cy="712787"/>
            <a:chOff x="432" y="1440"/>
            <a:chExt cx="480" cy="449"/>
          </a:xfrm>
        </p:grpSpPr>
        <p:grpSp>
          <p:nvGrpSpPr>
            <p:cNvPr id="58413" name="Group 3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15" name="AutoShape 3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16" name="Line 4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14" name="Text Box 41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sp>
        <p:nvSpPr>
          <p:cNvPr id="518186" name="Text Box 42"/>
          <p:cNvSpPr txBox="1">
            <a:spLocks noChangeArrowheads="1"/>
          </p:cNvSpPr>
          <p:nvPr/>
        </p:nvSpPr>
        <p:spPr bwMode="auto">
          <a:xfrm>
            <a:off x="447675" y="2820016"/>
            <a:ext cx="6578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GB" dirty="0">
                <a:latin typeface="Arial" charset="0"/>
              </a:rPr>
              <a:t> is the difference between consecutive terms.</a:t>
            </a:r>
            <a:endParaRPr lang="en-GB" altLang="en-US" dirty="0"/>
          </a:p>
        </p:txBody>
      </p:sp>
      <p:sp>
        <p:nvSpPr>
          <p:cNvPr id="71" name="Text Box 42"/>
          <p:cNvSpPr txBox="1">
            <a:spLocks noChangeArrowheads="1"/>
          </p:cNvSpPr>
          <p:nvPr/>
        </p:nvSpPr>
        <p:spPr bwMode="auto">
          <a:xfrm>
            <a:off x="476261" y="4165252"/>
            <a:ext cx="55723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itchFamily="18" charset="0"/>
              </a:rPr>
              <a:t>b</a:t>
            </a:r>
            <a:r>
              <a:rPr lang="en-GB" dirty="0">
                <a:latin typeface="Arial" charset="0"/>
              </a:rPr>
              <a:t> is the constant term you need to add. 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4976688" y="5179791"/>
            <a:ext cx="908550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3</a:t>
            </a:r>
            <a:r>
              <a:rPr lang="en-US" sz="28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5511862" y="5215379"/>
            <a:ext cx="746752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+ </a:t>
            </a:r>
            <a:r>
              <a:rPr lang="en-US" sz="2800" dirty="0">
                <a:solidFill>
                  <a:srgbClr val="0070C0"/>
                </a:solidFill>
                <a:latin typeface="+mn-lt"/>
              </a:rPr>
              <a:t>1</a:t>
            </a:r>
          </a:p>
        </p:txBody>
      </p:sp>
      <p:grpSp>
        <p:nvGrpSpPr>
          <p:cNvPr id="75" name="Group 7"/>
          <p:cNvGrpSpPr>
            <a:grpSpLocks/>
          </p:cNvGrpSpPr>
          <p:nvPr/>
        </p:nvGrpSpPr>
        <p:grpSpPr bwMode="auto">
          <a:xfrm flipH="1">
            <a:off x="348036" y="1685960"/>
            <a:ext cx="763200" cy="715962"/>
            <a:chOff x="432" y="1440"/>
            <a:chExt cx="480" cy="451"/>
          </a:xfrm>
        </p:grpSpPr>
        <p:grpSp>
          <p:nvGrpSpPr>
            <p:cNvPr id="76" name="Group 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78" name="AutoShape 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9" name="Line 1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7" name="Text Box 11"/>
            <p:cNvSpPr txBox="1">
              <a:spLocks noChangeArrowheads="1"/>
            </p:cNvSpPr>
            <p:nvPr/>
          </p:nvSpPr>
          <p:spPr bwMode="auto">
            <a:xfrm>
              <a:off x="564" y="1639"/>
              <a:ext cx="25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-3</a:t>
              </a:r>
            </a:p>
          </p:txBody>
        </p:sp>
      </p:grpSp>
      <p:sp>
        <p:nvSpPr>
          <p:cNvPr id="80" name="Text Box 5"/>
          <p:cNvSpPr txBox="1">
            <a:spLocks noChangeArrowheads="1"/>
          </p:cNvSpPr>
          <p:nvPr/>
        </p:nvSpPr>
        <p:spPr bwMode="auto">
          <a:xfrm>
            <a:off x="260237" y="1233460"/>
            <a:ext cx="432048" cy="46166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70C0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81" name="Text Box 5"/>
          <p:cNvSpPr txBox="1">
            <a:spLocks noChangeArrowheads="1"/>
          </p:cNvSpPr>
          <p:nvPr/>
        </p:nvSpPr>
        <p:spPr bwMode="auto">
          <a:xfrm>
            <a:off x="4024503" y="5853869"/>
            <a:ext cx="1988541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en-US" sz="28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aseline="-250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3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n +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1</a:t>
            </a:r>
          </a:p>
        </p:txBody>
      </p:sp>
      <p:sp>
        <p:nvSpPr>
          <p:cNvPr id="3" name="Rectangle 2"/>
          <p:cNvSpPr/>
          <p:nvPr/>
        </p:nvSpPr>
        <p:spPr>
          <a:xfrm>
            <a:off x="1761600" y="5869320"/>
            <a:ext cx="2321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charset="0"/>
                <a:cs typeface="Arial" panose="020B0604020202020204" pitchFamily="34" charset="0"/>
              </a:rPr>
              <a:t>The nth term is </a:t>
            </a:r>
            <a:endParaRPr lang="en-GB" dirty="0">
              <a:solidFill>
                <a:srgbClr val="010066"/>
              </a:solidFill>
              <a:latin typeface="Arial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33013" y="764704"/>
            <a:ext cx="8371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nth term of this sequence</a:t>
            </a:r>
          </a:p>
        </p:txBody>
      </p:sp>
      <p:sp>
        <p:nvSpPr>
          <p:cNvPr id="84" name="Text Box 42"/>
          <p:cNvSpPr txBox="1">
            <a:spLocks noChangeArrowheads="1"/>
          </p:cNvSpPr>
          <p:nvPr/>
        </p:nvSpPr>
        <p:spPr bwMode="auto">
          <a:xfrm>
            <a:off x="429850" y="5256797"/>
            <a:ext cx="4286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The first part of the nth term is</a:t>
            </a:r>
            <a:endParaRPr lang="en-GB" altLang="en-US" dirty="0"/>
          </a:p>
        </p:txBody>
      </p:sp>
      <p:sp>
        <p:nvSpPr>
          <p:cNvPr id="86" name="Text Box 42"/>
          <p:cNvSpPr txBox="1">
            <a:spLocks noChangeArrowheads="1"/>
          </p:cNvSpPr>
          <p:nvPr/>
        </p:nvSpPr>
        <p:spPr bwMode="auto">
          <a:xfrm>
            <a:off x="476261" y="3626078"/>
            <a:ext cx="34355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For this sequence </a:t>
            </a:r>
            <a:r>
              <a:rPr lang="en-GB" i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GB" dirty="0">
                <a:latin typeface="Arial" charset="0"/>
              </a:rPr>
              <a:t> = </a:t>
            </a:r>
            <a:r>
              <a:rPr lang="en-GB" dirty="0">
                <a:solidFill>
                  <a:srgbClr val="FF0000"/>
                </a:solidFill>
                <a:latin typeface="Arial" charset="0"/>
              </a:rPr>
              <a:t>3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55" name="Text Box 42">
            <a:extLst>
              <a:ext uri="{FF2B5EF4-FFF2-40B4-BE49-F238E27FC236}">
                <a16:creationId xmlns:a16="http://schemas.microsoft.com/office/drawing/2014/main" id="{65237CC8-55A7-4D7F-AB41-EEA92AF89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013" y="3241995"/>
            <a:ext cx="49151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dirty="0">
                <a:latin typeface="Arial" charset="0"/>
              </a:rPr>
              <a:t> is the first term of the sequence.</a:t>
            </a:r>
            <a:endParaRPr lang="en-GB" altLang="en-US" dirty="0"/>
          </a:p>
        </p:txBody>
      </p:sp>
      <p:sp>
        <p:nvSpPr>
          <p:cNvPr id="56" name="Text Box 42">
            <a:extLst>
              <a:ext uri="{FF2B5EF4-FFF2-40B4-BE49-F238E27FC236}">
                <a16:creationId xmlns:a16="http://schemas.microsoft.com/office/drawing/2014/main" id="{A0F8F4D8-6683-460B-A024-9B8795D71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779" y="3609225"/>
            <a:ext cx="973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dirty="0">
                <a:latin typeface="Arial" charset="0"/>
              </a:rPr>
              <a:t> = </a:t>
            </a:r>
            <a:r>
              <a:rPr lang="en-GB" dirty="0">
                <a:solidFill>
                  <a:srgbClr val="00B050"/>
                </a:solidFill>
                <a:latin typeface="Arial" charset="0"/>
              </a:rPr>
              <a:t>4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57" name="Text Box 42">
            <a:extLst>
              <a:ext uri="{FF2B5EF4-FFF2-40B4-BE49-F238E27FC236}">
                <a16:creationId xmlns:a16="http://schemas.microsoft.com/office/drawing/2014/main" id="{9219D8F3-88C8-45CE-A52A-01901B48F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6557" y="4577750"/>
            <a:ext cx="623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 Box 42">
            <a:extLst>
              <a:ext uri="{FF2B5EF4-FFF2-40B4-BE49-F238E27FC236}">
                <a16:creationId xmlns:a16="http://schemas.microsoft.com/office/drawing/2014/main" id="{7DF9725F-2463-420F-B64B-4650F6490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451" y="458904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00B050"/>
                </a:solidFill>
                <a:latin typeface="Arial" charset="0"/>
              </a:rPr>
              <a:t>4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59" name="Text Box 42">
            <a:extLst>
              <a:ext uri="{FF2B5EF4-FFF2-40B4-BE49-F238E27FC236}">
                <a16:creationId xmlns:a16="http://schemas.microsoft.com/office/drawing/2014/main" id="{5A32F7E0-B854-47A1-A68C-F68A8BBE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5565" y="4577749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– </a:t>
            </a:r>
            <a:r>
              <a:rPr lang="en-GB" dirty="0">
                <a:solidFill>
                  <a:srgbClr val="FF0000"/>
                </a:solidFill>
                <a:latin typeface="Arial" charset="0"/>
              </a:rPr>
              <a:t>3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186361E-4CE0-44BC-84A4-432A4D7BB4A1}"/>
              </a:ext>
            </a:extLst>
          </p:cNvPr>
          <p:cNvSpPr txBox="1"/>
          <p:nvPr/>
        </p:nvSpPr>
        <p:spPr>
          <a:xfrm>
            <a:off x="6946586" y="2331474"/>
            <a:ext cx="4411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D793DA9-4113-445D-9DD6-DE74A8D24209}"/>
              </a:ext>
            </a:extLst>
          </p:cNvPr>
          <p:cNvSpPr txBox="1"/>
          <p:nvPr/>
        </p:nvSpPr>
        <p:spPr>
          <a:xfrm>
            <a:off x="1047211" y="1219511"/>
            <a:ext cx="466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EFB6A1-FF13-4F8C-BCD0-9F1BDAD32C21}"/>
              </a:ext>
            </a:extLst>
          </p:cNvPr>
          <p:cNvSpPr txBox="1"/>
          <p:nvPr/>
        </p:nvSpPr>
        <p:spPr>
          <a:xfrm>
            <a:off x="7606484" y="2324004"/>
            <a:ext cx="4411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6" name="Text Box 42">
            <a:extLst>
              <a:ext uri="{FF2B5EF4-FFF2-40B4-BE49-F238E27FC236}">
                <a16:creationId xmlns:a16="http://schemas.microsoft.com/office/drawing/2014/main" id="{F8DD997D-8119-46B2-952D-E0C4F2DD0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966" y="4174622"/>
            <a:ext cx="15071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189561E0-3604-4D4B-B832-A43343E88350}"/>
              </a:ext>
            </a:extLst>
          </p:cNvPr>
          <p:cNvSpPr/>
          <p:nvPr/>
        </p:nvSpPr>
        <p:spPr>
          <a:xfrm>
            <a:off x="7924800" y="6071016"/>
            <a:ext cx="1219200" cy="786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362B525D-23E0-4FE8-8A27-B1772F4712FB}"/>
              </a:ext>
            </a:extLst>
          </p:cNvPr>
          <p:cNvSpPr/>
          <p:nvPr/>
        </p:nvSpPr>
        <p:spPr>
          <a:xfrm>
            <a:off x="251519" y="6525344"/>
            <a:ext cx="1973155" cy="2616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28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518186" grpId="0"/>
      <p:bldP spid="71" grpId="0"/>
      <p:bldP spid="72" grpId="0" animBg="1"/>
      <p:bldP spid="73" grpId="0" animBg="1"/>
      <p:bldP spid="80" grpId="0" animBg="1"/>
      <p:bldP spid="81" grpId="0" animBg="1"/>
      <p:bldP spid="3" grpId="0"/>
      <p:bldP spid="84" grpId="0"/>
      <p:bldP spid="86" grpId="0"/>
      <p:bldP spid="55" grpId="0"/>
      <p:bldP spid="56" grpId="0"/>
      <p:bldP spid="57" grpId="0"/>
      <p:bldP spid="58" grpId="0"/>
      <p:bldP spid="59" grpId="0"/>
      <p:bldP spid="61" grpId="0"/>
      <p:bldP spid="63" grpId="0"/>
      <p:bldP spid="9" grpId="0"/>
      <p:bldP spid="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751" y="12805"/>
            <a:ext cx="69342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en-GB" altLang="en-US" sz="2800" b="1" dirty="0">
                <a:solidFill>
                  <a:srgbClr val="5B0091"/>
                </a:solidFill>
              </a:rPr>
              <a:t>Sequences of multiples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47675" y="2323985"/>
            <a:ext cx="8463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nth term of a  linear sequence has the form 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en-GB" altLang="en-US" dirty="0"/>
              <a:t> +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18150" name="Text Box 6"/>
          <p:cNvSpPr txBox="1">
            <a:spLocks noChangeArrowheads="1"/>
          </p:cNvSpPr>
          <p:nvPr/>
        </p:nvSpPr>
        <p:spPr bwMode="auto">
          <a:xfrm>
            <a:off x="1052107" y="1214614"/>
            <a:ext cx="70567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0066"/>
                </a:solidFill>
              </a:rPr>
              <a:t>5,      8,       11,      14,     17,     20,     23,     26,  …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204507" y="1635304"/>
            <a:ext cx="762000" cy="712787"/>
            <a:chOff x="432" y="1440"/>
            <a:chExt cx="480" cy="449"/>
          </a:xfrm>
        </p:grpSpPr>
        <p:grpSp>
          <p:nvGrpSpPr>
            <p:cNvPr id="58437" name="Group 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9" name="AutoShape 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40" name="Line 1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8" name="Text Box 11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2042707" y="1635304"/>
            <a:ext cx="762000" cy="712787"/>
            <a:chOff x="432" y="1440"/>
            <a:chExt cx="480" cy="449"/>
          </a:xfrm>
        </p:grpSpPr>
        <p:grpSp>
          <p:nvGrpSpPr>
            <p:cNvPr id="58433" name="Group 13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5" name="AutoShape 1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36" name="Line 15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4" name="Text Box 16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880907" y="1635304"/>
            <a:ext cx="762000" cy="712787"/>
            <a:chOff x="432" y="1440"/>
            <a:chExt cx="480" cy="449"/>
          </a:xfrm>
        </p:grpSpPr>
        <p:grpSp>
          <p:nvGrpSpPr>
            <p:cNvPr id="58429" name="Group 1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1" name="AutoShape 1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32" name="Line 2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0" name="Text Box 21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3719107" y="1635304"/>
            <a:ext cx="762000" cy="712787"/>
            <a:chOff x="432" y="1440"/>
            <a:chExt cx="480" cy="449"/>
          </a:xfrm>
        </p:grpSpPr>
        <p:grpSp>
          <p:nvGrpSpPr>
            <p:cNvPr id="58425" name="Group 23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27" name="AutoShape 2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8" name="Line 25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26" name="Text Box 26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4557307" y="1635304"/>
            <a:ext cx="762000" cy="712787"/>
            <a:chOff x="432" y="1440"/>
            <a:chExt cx="480" cy="449"/>
          </a:xfrm>
        </p:grpSpPr>
        <p:grpSp>
          <p:nvGrpSpPr>
            <p:cNvPr id="58421" name="Group 2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23" name="AutoShape 2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4" name="Line 3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22" name="Text Box 31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5395507" y="1635304"/>
            <a:ext cx="762000" cy="712787"/>
            <a:chOff x="432" y="1440"/>
            <a:chExt cx="480" cy="449"/>
          </a:xfrm>
        </p:grpSpPr>
        <p:grpSp>
          <p:nvGrpSpPr>
            <p:cNvPr id="58417" name="Group 33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19" name="AutoShape 3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0" name="Line 35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18" name="Text Box 36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6233707" y="1635304"/>
            <a:ext cx="762000" cy="712787"/>
            <a:chOff x="432" y="1440"/>
            <a:chExt cx="480" cy="449"/>
          </a:xfrm>
        </p:grpSpPr>
        <p:grpSp>
          <p:nvGrpSpPr>
            <p:cNvPr id="58413" name="Group 3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15" name="AutoShape 3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16" name="Line 4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14" name="Text Box 41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>
                  <a:solidFill>
                    <a:srgbClr val="FF6600"/>
                  </a:solidFill>
                </a:rPr>
                <a:t>+3</a:t>
              </a:r>
            </a:p>
          </p:txBody>
        </p:sp>
      </p:grpSp>
      <p:sp>
        <p:nvSpPr>
          <p:cNvPr id="518186" name="Text Box 42"/>
          <p:cNvSpPr txBox="1">
            <a:spLocks noChangeArrowheads="1"/>
          </p:cNvSpPr>
          <p:nvPr/>
        </p:nvSpPr>
        <p:spPr bwMode="auto">
          <a:xfrm>
            <a:off x="447675" y="2820016"/>
            <a:ext cx="6578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GB" dirty="0">
                <a:latin typeface="Arial" charset="0"/>
              </a:rPr>
              <a:t> is the difference between consecutive terms.</a:t>
            </a:r>
            <a:endParaRPr lang="en-GB" altLang="en-US" dirty="0"/>
          </a:p>
        </p:txBody>
      </p:sp>
      <p:sp>
        <p:nvSpPr>
          <p:cNvPr id="71" name="Text Box 42"/>
          <p:cNvSpPr txBox="1">
            <a:spLocks noChangeArrowheads="1"/>
          </p:cNvSpPr>
          <p:nvPr/>
        </p:nvSpPr>
        <p:spPr bwMode="auto">
          <a:xfrm>
            <a:off x="476261" y="4165252"/>
            <a:ext cx="55723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itchFamily="18" charset="0"/>
              </a:rPr>
              <a:t>b</a:t>
            </a:r>
            <a:r>
              <a:rPr lang="en-GB" dirty="0">
                <a:latin typeface="Arial" charset="0"/>
              </a:rPr>
              <a:t> is the constant term you need to add. 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4976688" y="5179791"/>
            <a:ext cx="908550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3</a:t>
            </a:r>
            <a:r>
              <a:rPr lang="en-US" sz="28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5511862" y="5215379"/>
            <a:ext cx="746752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+ </a:t>
            </a:r>
            <a:r>
              <a:rPr lang="en-US" sz="2800" dirty="0">
                <a:solidFill>
                  <a:srgbClr val="0070C0"/>
                </a:solidFill>
                <a:latin typeface="+mn-lt"/>
              </a:rPr>
              <a:t>2</a:t>
            </a:r>
          </a:p>
        </p:txBody>
      </p:sp>
      <p:grpSp>
        <p:nvGrpSpPr>
          <p:cNvPr id="75" name="Group 7"/>
          <p:cNvGrpSpPr>
            <a:grpSpLocks/>
          </p:cNvGrpSpPr>
          <p:nvPr/>
        </p:nvGrpSpPr>
        <p:grpSpPr bwMode="auto">
          <a:xfrm flipH="1">
            <a:off x="348036" y="1685960"/>
            <a:ext cx="763200" cy="715962"/>
            <a:chOff x="432" y="1440"/>
            <a:chExt cx="480" cy="451"/>
          </a:xfrm>
        </p:grpSpPr>
        <p:grpSp>
          <p:nvGrpSpPr>
            <p:cNvPr id="76" name="Group 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78" name="AutoShape 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9" name="Line 1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7" name="Text Box 11"/>
            <p:cNvSpPr txBox="1">
              <a:spLocks noChangeArrowheads="1"/>
            </p:cNvSpPr>
            <p:nvPr/>
          </p:nvSpPr>
          <p:spPr bwMode="auto">
            <a:xfrm>
              <a:off x="564" y="1639"/>
              <a:ext cx="25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-3</a:t>
              </a:r>
            </a:p>
          </p:txBody>
        </p:sp>
      </p:grpSp>
      <p:sp>
        <p:nvSpPr>
          <p:cNvPr id="80" name="Text Box 5"/>
          <p:cNvSpPr txBox="1">
            <a:spLocks noChangeArrowheads="1"/>
          </p:cNvSpPr>
          <p:nvPr/>
        </p:nvSpPr>
        <p:spPr bwMode="auto">
          <a:xfrm>
            <a:off x="260237" y="1233460"/>
            <a:ext cx="432048" cy="46166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70C0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81" name="Text Box 5"/>
          <p:cNvSpPr txBox="1">
            <a:spLocks noChangeArrowheads="1"/>
          </p:cNvSpPr>
          <p:nvPr/>
        </p:nvSpPr>
        <p:spPr bwMode="auto">
          <a:xfrm>
            <a:off x="4024503" y="5853869"/>
            <a:ext cx="1973155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en-US" sz="28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aseline="-250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3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n +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2</a:t>
            </a:r>
          </a:p>
        </p:txBody>
      </p:sp>
      <p:sp>
        <p:nvSpPr>
          <p:cNvPr id="3" name="Rectangle 2"/>
          <p:cNvSpPr/>
          <p:nvPr/>
        </p:nvSpPr>
        <p:spPr>
          <a:xfrm>
            <a:off x="1741609" y="5853869"/>
            <a:ext cx="2321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charset="0"/>
                <a:cs typeface="Arial" panose="020B0604020202020204" pitchFamily="34" charset="0"/>
              </a:rPr>
              <a:t>The nth term is </a:t>
            </a:r>
            <a:endParaRPr lang="en-GB" dirty="0">
              <a:solidFill>
                <a:srgbClr val="010066"/>
              </a:solidFill>
              <a:latin typeface="Arial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33013" y="764704"/>
            <a:ext cx="8371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nth term of this sequence</a:t>
            </a:r>
          </a:p>
        </p:txBody>
      </p:sp>
      <p:sp>
        <p:nvSpPr>
          <p:cNvPr id="84" name="Text Box 42"/>
          <p:cNvSpPr txBox="1">
            <a:spLocks noChangeArrowheads="1"/>
          </p:cNvSpPr>
          <p:nvPr/>
        </p:nvSpPr>
        <p:spPr bwMode="auto">
          <a:xfrm>
            <a:off x="429850" y="5256797"/>
            <a:ext cx="4286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The first part of the nth term is</a:t>
            </a:r>
            <a:endParaRPr lang="en-GB" altLang="en-US" dirty="0"/>
          </a:p>
        </p:txBody>
      </p:sp>
      <p:sp>
        <p:nvSpPr>
          <p:cNvPr id="86" name="Text Box 42"/>
          <p:cNvSpPr txBox="1">
            <a:spLocks noChangeArrowheads="1"/>
          </p:cNvSpPr>
          <p:nvPr/>
        </p:nvSpPr>
        <p:spPr bwMode="auto">
          <a:xfrm>
            <a:off x="476261" y="3626078"/>
            <a:ext cx="34355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For this sequence </a:t>
            </a:r>
            <a:r>
              <a:rPr lang="en-GB" i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GB" dirty="0">
                <a:latin typeface="Arial" charset="0"/>
              </a:rPr>
              <a:t> = </a:t>
            </a:r>
            <a:r>
              <a:rPr lang="en-GB" dirty="0">
                <a:solidFill>
                  <a:srgbClr val="FF0000"/>
                </a:solidFill>
                <a:latin typeface="Arial" charset="0"/>
              </a:rPr>
              <a:t>3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55" name="Text Box 42">
            <a:extLst>
              <a:ext uri="{FF2B5EF4-FFF2-40B4-BE49-F238E27FC236}">
                <a16:creationId xmlns:a16="http://schemas.microsoft.com/office/drawing/2014/main" id="{65237CC8-55A7-4D7F-AB41-EEA92AF89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013" y="3241995"/>
            <a:ext cx="49151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dirty="0">
                <a:latin typeface="Arial" charset="0"/>
              </a:rPr>
              <a:t> is the first term of the sequence.</a:t>
            </a:r>
            <a:endParaRPr lang="en-GB" altLang="en-US" dirty="0"/>
          </a:p>
        </p:txBody>
      </p:sp>
      <p:sp>
        <p:nvSpPr>
          <p:cNvPr id="56" name="Text Box 42">
            <a:extLst>
              <a:ext uri="{FF2B5EF4-FFF2-40B4-BE49-F238E27FC236}">
                <a16:creationId xmlns:a16="http://schemas.microsoft.com/office/drawing/2014/main" id="{A0F8F4D8-6683-460B-A024-9B8795D71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779" y="3609225"/>
            <a:ext cx="973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dirty="0">
                <a:latin typeface="Arial" charset="0"/>
              </a:rPr>
              <a:t> = </a:t>
            </a:r>
            <a:r>
              <a:rPr lang="en-GB" dirty="0">
                <a:solidFill>
                  <a:srgbClr val="00B050"/>
                </a:solidFill>
                <a:latin typeface="Arial" charset="0"/>
              </a:rPr>
              <a:t>5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57" name="Text Box 42">
            <a:extLst>
              <a:ext uri="{FF2B5EF4-FFF2-40B4-BE49-F238E27FC236}">
                <a16:creationId xmlns:a16="http://schemas.microsoft.com/office/drawing/2014/main" id="{9219D8F3-88C8-45CE-A52A-01901B48F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6557" y="4577750"/>
            <a:ext cx="623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 Box 42">
            <a:extLst>
              <a:ext uri="{FF2B5EF4-FFF2-40B4-BE49-F238E27FC236}">
                <a16:creationId xmlns:a16="http://schemas.microsoft.com/office/drawing/2014/main" id="{7DF9725F-2463-420F-B64B-4650F6490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451" y="458904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00B050"/>
                </a:solidFill>
                <a:latin typeface="Arial" charset="0"/>
              </a:rPr>
              <a:t>5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59" name="Text Box 42">
            <a:extLst>
              <a:ext uri="{FF2B5EF4-FFF2-40B4-BE49-F238E27FC236}">
                <a16:creationId xmlns:a16="http://schemas.microsoft.com/office/drawing/2014/main" id="{5A32F7E0-B854-47A1-A68C-F68A8BBE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5565" y="4577749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– </a:t>
            </a:r>
            <a:r>
              <a:rPr lang="en-GB" dirty="0">
                <a:solidFill>
                  <a:srgbClr val="FF0000"/>
                </a:solidFill>
                <a:latin typeface="Arial" charset="0"/>
              </a:rPr>
              <a:t>3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186361E-4CE0-44BC-84A4-432A4D7BB4A1}"/>
              </a:ext>
            </a:extLst>
          </p:cNvPr>
          <p:cNvSpPr txBox="1"/>
          <p:nvPr/>
        </p:nvSpPr>
        <p:spPr>
          <a:xfrm>
            <a:off x="6946586" y="2331474"/>
            <a:ext cx="4411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D793DA9-4113-445D-9DD6-DE74A8D24209}"/>
              </a:ext>
            </a:extLst>
          </p:cNvPr>
          <p:cNvSpPr txBox="1"/>
          <p:nvPr/>
        </p:nvSpPr>
        <p:spPr>
          <a:xfrm>
            <a:off x="1047211" y="1219511"/>
            <a:ext cx="466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EFB6A1-FF13-4F8C-BCD0-9F1BDAD32C21}"/>
              </a:ext>
            </a:extLst>
          </p:cNvPr>
          <p:cNvSpPr txBox="1"/>
          <p:nvPr/>
        </p:nvSpPr>
        <p:spPr>
          <a:xfrm>
            <a:off x="7606484" y="2324004"/>
            <a:ext cx="4411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6" name="Text Box 42">
            <a:extLst>
              <a:ext uri="{FF2B5EF4-FFF2-40B4-BE49-F238E27FC236}">
                <a16:creationId xmlns:a16="http://schemas.microsoft.com/office/drawing/2014/main" id="{F8DD997D-8119-46B2-952D-E0C4F2DD0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966" y="4174622"/>
            <a:ext cx="15071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95F77921-C691-49B1-A79A-34DF8D3E842F}"/>
              </a:ext>
            </a:extLst>
          </p:cNvPr>
          <p:cNvSpPr/>
          <p:nvPr/>
        </p:nvSpPr>
        <p:spPr>
          <a:xfrm>
            <a:off x="7924800" y="6071016"/>
            <a:ext cx="1219200" cy="786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0DB1945B-3864-49BF-A020-7756272758C1}"/>
              </a:ext>
            </a:extLst>
          </p:cNvPr>
          <p:cNvSpPr/>
          <p:nvPr/>
        </p:nvSpPr>
        <p:spPr>
          <a:xfrm>
            <a:off x="251519" y="6525344"/>
            <a:ext cx="1973155" cy="2616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94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518186" grpId="0"/>
      <p:bldP spid="71" grpId="0"/>
      <p:bldP spid="72" grpId="0" animBg="1"/>
      <p:bldP spid="73" grpId="0" animBg="1"/>
      <p:bldP spid="80" grpId="0" animBg="1"/>
      <p:bldP spid="81" grpId="0" animBg="1"/>
      <p:bldP spid="3" grpId="0"/>
      <p:bldP spid="84" grpId="0"/>
      <p:bldP spid="86" grpId="0"/>
      <p:bldP spid="55" grpId="0"/>
      <p:bldP spid="56" grpId="0"/>
      <p:bldP spid="57" grpId="0"/>
      <p:bldP spid="58" grpId="0"/>
      <p:bldP spid="59" grpId="0"/>
      <p:bldP spid="61" grpId="0"/>
      <p:bldP spid="63" grpId="0"/>
      <p:bldP spid="9" grpId="0"/>
      <p:bldP spid="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751" y="12805"/>
            <a:ext cx="69342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en-GB" altLang="en-US" sz="2800" b="1" dirty="0">
                <a:solidFill>
                  <a:srgbClr val="5B0091"/>
                </a:solidFill>
              </a:rPr>
              <a:t>Sequences of multiples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47675" y="2323985"/>
            <a:ext cx="8463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nth term of a  linear sequence has the form 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en-GB" altLang="en-US" dirty="0"/>
              <a:t> +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18150" name="Text Box 6"/>
          <p:cNvSpPr txBox="1">
            <a:spLocks noChangeArrowheads="1"/>
          </p:cNvSpPr>
          <p:nvPr/>
        </p:nvSpPr>
        <p:spPr bwMode="auto">
          <a:xfrm>
            <a:off x="1052107" y="1214614"/>
            <a:ext cx="67136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0066"/>
                </a:solidFill>
              </a:rPr>
              <a:t>1,      3,       5,      9,     11,     13,     15,     17,  …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204507" y="1635304"/>
            <a:ext cx="762000" cy="712787"/>
            <a:chOff x="432" y="1440"/>
            <a:chExt cx="480" cy="449"/>
          </a:xfrm>
        </p:grpSpPr>
        <p:grpSp>
          <p:nvGrpSpPr>
            <p:cNvPr id="58437" name="Group 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9" name="AutoShape 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40" name="Line 1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8" name="Text Box 11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+2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2042707" y="1635304"/>
            <a:ext cx="762000" cy="712787"/>
            <a:chOff x="432" y="1440"/>
            <a:chExt cx="480" cy="449"/>
          </a:xfrm>
        </p:grpSpPr>
        <p:grpSp>
          <p:nvGrpSpPr>
            <p:cNvPr id="58433" name="Group 13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5" name="AutoShape 1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36" name="Line 15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4" name="Text Box 16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+2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880907" y="1635304"/>
            <a:ext cx="762000" cy="712787"/>
            <a:chOff x="432" y="1440"/>
            <a:chExt cx="480" cy="449"/>
          </a:xfrm>
        </p:grpSpPr>
        <p:grpSp>
          <p:nvGrpSpPr>
            <p:cNvPr id="58429" name="Group 1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1" name="AutoShape 1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32" name="Line 2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0" name="Text Box 21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+2</a:t>
              </a: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3719107" y="1635304"/>
            <a:ext cx="762000" cy="712787"/>
            <a:chOff x="432" y="1440"/>
            <a:chExt cx="480" cy="449"/>
          </a:xfrm>
        </p:grpSpPr>
        <p:grpSp>
          <p:nvGrpSpPr>
            <p:cNvPr id="58425" name="Group 23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27" name="AutoShape 2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8" name="Line 25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26" name="Text Box 26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+2</a:t>
              </a:r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4557307" y="1635304"/>
            <a:ext cx="762000" cy="712787"/>
            <a:chOff x="432" y="1440"/>
            <a:chExt cx="480" cy="449"/>
          </a:xfrm>
        </p:grpSpPr>
        <p:grpSp>
          <p:nvGrpSpPr>
            <p:cNvPr id="58421" name="Group 2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23" name="AutoShape 2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4" name="Line 3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22" name="Text Box 31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+2</a:t>
              </a:r>
            </a:p>
          </p:txBody>
        </p:sp>
      </p:grpSp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5395507" y="1635304"/>
            <a:ext cx="762000" cy="712787"/>
            <a:chOff x="432" y="1440"/>
            <a:chExt cx="480" cy="449"/>
          </a:xfrm>
        </p:grpSpPr>
        <p:grpSp>
          <p:nvGrpSpPr>
            <p:cNvPr id="58417" name="Group 33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19" name="AutoShape 3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0" name="Line 35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18" name="Text Box 36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+2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6233707" y="1635304"/>
            <a:ext cx="762000" cy="712787"/>
            <a:chOff x="432" y="1440"/>
            <a:chExt cx="480" cy="449"/>
          </a:xfrm>
        </p:grpSpPr>
        <p:grpSp>
          <p:nvGrpSpPr>
            <p:cNvPr id="58413" name="Group 3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15" name="AutoShape 3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16" name="Line 4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14" name="Text Box 41"/>
            <p:cNvSpPr txBox="1">
              <a:spLocks noChangeArrowheads="1"/>
            </p:cNvSpPr>
            <p:nvPr/>
          </p:nvSpPr>
          <p:spPr bwMode="auto">
            <a:xfrm>
              <a:off x="523" y="1639"/>
              <a:ext cx="2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+2</a:t>
              </a:r>
            </a:p>
          </p:txBody>
        </p:sp>
      </p:grpSp>
      <p:sp>
        <p:nvSpPr>
          <p:cNvPr id="518186" name="Text Box 42"/>
          <p:cNvSpPr txBox="1">
            <a:spLocks noChangeArrowheads="1"/>
          </p:cNvSpPr>
          <p:nvPr/>
        </p:nvSpPr>
        <p:spPr bwMode="auto">
          <a:xfrm>
            <a:off x="447675" y="2820016"/>
            <a:ext cx="6578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GB" dirty="0">
                <a:latin typeface="Arial" charset="0"/>
              </a:rPr>
              <a:t> is the difference between consecutive terms.</a:t>
            </a:r>
            <a:endParaRPr lang="en-GB" altLang="en-US" dirty="0"/>
          </a:p>
        </p:txBody>
      </p:sp>
      <p:sp>
        <p:nvSpPr>
          <p:cNvPr id="71" name="Text Box 42"/>
          <p:cNvSpPr txBox="1">
            <a:spLocks noChangeArrowheads="1"/>
          </p:cNvSpPr>
          <p:nvPr/>
        </p:nvSpPr>
        <p:spPr bwMode="auto">
          <a:xfrm>
            <a:off x="476261" y="4165252"/>
            <a:ext cx="55723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itchFamily="18" charset="0"/>
              </a:rPr>
              <a:t>b</a:t>
            </a:r>
            <a:r>
              <a:rPr lang="en-GB" dirty="0">
                <a:latin typeface="Arial" charset="0"/>
              </a:rPr>
              <a:t> is the constant term you need to add. 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4976688" y="5179791"/>
            <a:ext cx="908550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28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5511862" y="5215379"/>
            <a:ext cx="746752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70C0"/>
                </a:solidFill>
                <a:latin typeface="+mn-lt"/>
              </a:rPr>
              <a:t>– 1</a:t>
            </a:r>
          </a:p>
        </p:txBody>
      </p:sp>
      <p:grpSp>
        <p:nvGrpSpPr>
          <p:cNvPr id="75" name="Group 7"/>
          <p:cNvGrpSpPr>
            <a:grpSpLocks/>
          </p:cNvGrpSpPr>
          <p:nvPr/>
        </p:nvGrpSpPr>
        <p:grpSpPr bwMode="auto">
          <a:xfrm flipH="1">
            <a:off x="348036" y="1685960"/>
            <a:ext cx="763200" cy="715962"/>
            <a:chOff x="432" y="1440"/>
            <a:chExt cx="480" cy="451"/>
          </a:xfrm>
        </p:grpSpPr>
        <p:grpSp>
          <p:nvGrpSpPr>
            <p:cNvPr id="76" name="Group 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78" name="AutoShape 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9" name="Line 1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7" name="Text Box 11"/>
            <p:cNvSpPr txBox="1">
              <a:spLocks noChangeArrowheads="1"/>
            </p:cNvSpPr>
            <p:nvPr/>
          </p:nvSpPr>
          <p:spPr bwMode="auto">
            <a:xfrm>
              <a:off x="564" y="1639"/>
              <a:ext cx="25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-2</a:t>
              </a:r>
            </a:p>
          </p:txBody>
        </p:sp>
      </p:grpSp>
      <p:sp>
        <p:nvSpPr>
          <p:cNvPr id="80" name="Text Box 5"/>
          <p:cNvSpPr txBox="1">
            <a:spLocks noChangeArrowheads="1"/>
          </p:cNvSpPr>
          <p:nvPr/>
        </p:nvSpPr>
        <p:spPr bwMode="auto">
          <a:xfrm>
            <a:off x="239158" y="1214075"/>
            <a:ext cx="432048" cy="46166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70C0"/>
                </a:solidFill>
                <a:cs typeface="Arial" panose="020B0604020202020204" pitchFamily="34" charset="0"/>
              </a:rPr>
              <a:t>-1</a:t>
            </a:r>
          </a:p>
        </p:txBody>
      </p:sp>
      <p:sp>
        <p:nvSpPr>
          <p:cNvPr id="81" name="Text Box 5"/>
          <p:cNvSpPr txBox="1">
            <a:spLocks noChangeArrowheads="1"/>
          </p:cNvSpPr>
          <p:nvPr/>
        </p:nvSpPr>
        <p:spPr bwMode="auto">
          <a:xfrm>
            <a:off x="4024504" y="5853869"/>
            <a:ext cx="1860734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en-US" sz="28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aseline="-250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n –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1</a:t>
            </a:r>
          </a:p>
        </p:txBody>
      </p:sp>
      <p:sp>
        <p:nvSpPr>
          <p:cNvPr id="3" name="Rectangle 2"/>
          <p:cNvSpPr/>
          <p:nvPr/>
        </p:nvSpPr>
        <p:spPr>
          <a:xfrm>
            <a:off x="1703035" y="5869320"/>
            <a:ext cx="2321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charset="0"/>
                <a:cs typeface="Arial" panose="020B0604020202020204" pitchFamily="34" charset="0"/>
              </a:rPr>
              <a:t>The nth term is </a:t>
            </a:r>
            <a:endParaRPr lang="en-GB" dirty="0">
              <a:solidFill>
                <a:srgbClr val="010066"/>
              </a:solidFill>
              <a:latin typeface="Arial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33013" y="764704"/>
            <a:ext cx="8371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nth term of this sequence</a:t>
            </a:r>
          </a:p>
        </p:txBody>
      </p:sp>
      <p:sp>
        <p:nvSpPr>
          <p:cNvPr id="84" name="Text Box 42"/>
          <p:cNvSpPr txBox="1">
            <a:spLocks noChangeArrowheads="1"/>
          </p:cNvSpPr>
          <p:nvPr/>
        </p:nvSpPr>
        <p:spPr bwMode="auto">
          <a:xfrm>
            <a:off x="429850" y="5256797"/>
            <a:ext cx="4286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The first part of the nth term is</a:t>
            </a:r>
            <a:endParaRPr lang="en-GB" altLang="en-US" dirty="0"/>
          </a:p>
        </p:txBody>
      </p:sp>
      <p:sp>
        <p:nvSpPr>
          <p:cNvPr id="86" name="Text Box 42"/>
          <p:cNvSpPr txBox="1">
            <a:spLocks noChangeArrowheads="1"/>
          </p:cNvSpPr>
          <p:nvPr/>
        </p:nvSpPr>
        <p:spPr bwMode="auto">
          <a:xfrm>
            <a:off x="476261" y="3626078"/>
            <a:ext cx="34355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For this sequence </a:t>
            </a:r>
            <a:r>
              <a:rPr lang="en-GB" i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GB" dirty="0">
                <a:latin typeface="Arial" charset="0"/>
              </a:rPr>
              <a:t> = </a:t>
            </a:r>
            <a:r>
              <a:rPr lang="en-GB" dirty="0">
                <a:solidFill>
                  <a:srgbClr val="FF0000"/>
                </a:solidFill>
                <a:latin typeface="Arial" charset="0"/>
              </a:rPr>
              <a:t>2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55" name="Text Box 42">
            <a:extLst>
              <a:ext uri="{FF2B5EF4-FFF2-40B4-BE49-F238E27FC236}">
                <a16:creationId xmlns:a16="http://schemas.microsoft.com/office/drawing/2014/main" id="{65237CC8-55A7-4D7F-AB41-EEA92AF89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013" y="3241995"/>
            <a:ext cx="49151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dirty="0">
                <a:latin typeface="Arial" charset="0"/>
              </a:rPr>
              <a:t> is the first term of the sequence.</a:t>
            </a:r>
            <a:endParaRPr lang="en-GB" altLang="en-US" dirty="0"/>
          </a:p>
        </p:txBody>
      </p:sp>
      <p:sp>
        <p:nvSpPr>
          <p:cNvPr id="56" name="Text Box 42">
            <a:extLst>
              <a:ext uri="{FF2B5EF4-FFF2-40B4-BE49-F238E27FC236}">
                <a16:creationId xmlns:a16="http://schemas.microsoft.com/office/drawing/2014/main" id="{A0F8F4D8-6683-460B-A024-9B8795D71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779" y="3609225"/>
            <a:ext cx="973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dirty="0">
                <a:latin typeface="Arial" charset="0"/>
              </a:rPr>
              <a:t> = </a:t>
            </a:r>
            <a:r>
              <a:rPr lang="en-GB" dirty="0">
                <a:solidFill>
                  <a:srgbClr val="00B050"/>
                </a:solidFill>
                <a:latin typeface="Arial" charset="0"/>
              </a:rPr>
              <a:t>1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57" name="Text Box 42">
            <a:extLst>
              <a:ext uri="{FF2B5EF4-FFF2-40B4-BE49-F238E27FC236}">
                <a16:creationId xmlns:a16="http://schemas.microsoft.com/office/drawing/2014/main" id="{9219D8F3-88C8-45CE-A52A-01901B48F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6557" y="4577750"/>
            <a:ext cx="623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 Box 42">
            <a:extLst>
              <a:ext uri="{FF2B5EF4-FFF2-40B4-BE49-F238E27FC236}">
                <a16:creationId xmlns:a16="http://schemas.microsoft.com/office/drawing/2014/main" id="{7DF9725F-2463-420F-B64B-4650F6490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451" y="458904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00B050"/>
                </a:solidFill>
                <a:latin typeface="Arial" charset="0"/>
              </a:rPr>
              <a:t>1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59" name="Text Box 42">
            <a:extLst>
              <a:ext uri="{FF2B5EF4-FFF2-40B4-BE49-F238E27FC236}">
                <a16:creationId xmlns:a16="http://schemas.microsoft.com/office/drawing/2014/main" id="{5A32F7E0-B854-47A1-A68C-F68A8BBE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5565" y="4577749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– </a:t>
            </a:r>
            <a:r>
              <a:rPr lang="en-GB" dirty="0">
                <a:solidFill>
                  <a:srgbClr val="FF0000"/>
                </a:solidFill>
                <a:latin typeface="Arial" charset="0"/>
              </a:rPr>
              <a:t>2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186361E-4CE0-44BC-84A4-432A4D7BB4A1}"/>
              </a:ext>
            </a:extLst>
          </p:cNvPr>
          <p:cNvSpPr txBox="1"/>
          <p:nvPr/>
        </p:nvSpPr>
        <p:spPr>
          <a:xfrm>
            <a:off x="6946586" y="2331474"/>
            <a:ext cx="4411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D793DA9-4113-445D-9DD6-DE74A8D24209}"/>
              </a:ext>
            </a:extLst>
          </p:cNvPr>
          <p:cNvSpPr txBox="1"/>
          <p:nvPr/>
        </p:nvSpPr>
        <p:spPr>
          <a:xfrm>
            <a:off x="1047211" y="1209783"/>
            <a:ext cx="466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EFB6A1-FF13-4F8C-BCD0-9F1BDAD32C21}"/>
              </a:ext>
            </a:extLst>
          </p:cNvPr>
          <p:cNvSpPr txBox="1"/>
          <p:nvPr/>
        </p:nvSpPr>
        <p:spPr>
          <a:xfrm>
            <a:off x="7606484" y="2324004"/>
            <a:ext cx="4411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6" name="Text Box 42">
            <a:extLst>
              <a:ext uri="{FF2B5EF4-FFF2-40B4-BE49-F238E27FC236}">
                <a16:creationId xmlns:a16="http://schemas.microsoft.com/office/drawing/2014/main" id="{F8DD997D-8119-46B2-952D-E0C4F2DD0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966" y="4174622"/>
            <a:ext cx="15071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477A2639-1A7C-4F74-A1C1-8B89F514D7D5}"/>
              </a:ext>
            </a:extLst>
          </p:cNvPr>
          <p:cNvSpPr/>
          <p:nvPr/>
        </p:nvSpPr>
        <p:spPr>
          <a:xfrm>
            <a:off x="7924800" y="6071016"/>
            <a:ext cx="1219200" cy="786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C2674DCF-C19E-488E-AE9B-8CFF221ED670}"/>
              </a:ext>
            </a:extLst>
          </p:cNvPr>
          <p:cNvSpPr/>
          <p:nvPr/>
        </p:nvSpPr>
        <p:spPr>
          <a:xfrm>
            <a:off x="251519" y="6525344"/>
            <a:ext cx="1973155" cy="2616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56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518186" grpId="0"/>
      <p:bldP spid="71" grpId="0"/>
      <p:bldP spid="72" grpId="0" animBg="1"/>
      <p:bldP spid="73" grpId="0" animBg="1"/>
      <p:bldP spid="80" grpId="0" animBg="1"/>
      <p:bldP spid="81" grpId="0" animBg="1"/>
      <p:bldP spid="3" grpId="0"/>
      <p:bldP spid="84" grpId="0"/>
      <p:bldP spid="86" grpId="0"/>
      <p:bldP spid="55" grpId="0"/>
      <p:bldP spid="56" grpId="0"/>
      <p:bldP spid="57" grpId="0"/>
      <p:bldP spid="58" grpId="0"/>
      <p:bldP spid="59" grpId="0"/>
      <p:bldP spid="61" grpId="0"/>
      <p:bldP spid="63" grpId="0"/>
      <p:bldP spid="9" grpId="0"/>
      <p:bldP spid="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751" y="12805"/>
            <a:ext cx="69342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en-GB" altLang="en-US" sz="2800" b="1" dirty="0">
                <a:solidFill>
                  <a:srgbClr val="5B0091"/>
                </a:solidFill>
              </a:rPr>
              <a:t>Sequences of multiples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47675" y="2323985"/>
            <a:ext cx="8463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nth term of a  linear sequence has the form 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en-GB" altLang="en-US" dirty="0"/>
              <a:t> +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18150" name="Text Box 6"/>
          <p:cNvSpPr txBox="1">
            <a:spLocks noChangeArrowheads="1"/>
          </p:cNvSpPr>
          <p:nvPr/>
        </p:nvSpPr>
        <p:spPr bwMode="auto">
          <a:xfrm>
            <a:off x="1052107" y="1214614"/>
            <a:ext cx="67970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0066"/>
                </a:solidFill>
              </a:rPr>
              <a:t>9,      7,       5,      3,       1,      –1,     –3,     –5,  …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204507" y="1635304"/>
            <a:ext cx="762000" cy="715962"/>
            <a:chOff x="432" y="1440"/>
            <a:chExt cx="480" cy="451"/>
          </a:xfrm>
        </p:grpSpPr>
        <p:grpSp>
          <p:nvGrpSpPr>
            <p:cNvPr id="58437" name="Group 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9" name="AutoShape 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40" name="Line 1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8" name="Text Box 11"/>
            <p:cNvSpPr txBox="1">
              <a:spLocks noChangeArrowheads="1"/>
            </p:cNvSpPr>
            <p:nvPr/>
          </p:nvSpPr>
          <p:spPr bwMode="auto">
            <a:xfrm>
              <a:off x="523" y="1639"/>
              <a:ext cx="29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–2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2042707" y="1635304"/>
            <a:ext cx="762000" cy="715962"/>
            <a:chOff x="432" y="1440"/>
            <a:chExt cx="480" cy="451"/>
          </a:xfrm>
        </p:grpSpPr>
        <p:grpSp>
          <p:nvGrpSpPr>
            <p:cNvPr id="58433" name="Group 13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5" name="AutoShape 1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36" name="Line 15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4" name="Text Box 16"/>
            <p:cNvSpPr txBox="1">
              <a:spLocks noChangeArrowheads="1"/>
            </p:cNvSpPr>
            <p:nvPr/>
          </p:nvSpPr>
          <p:spPr bwMode="auto">
            <a:xfrm>
              <a:off x="523" y="1639"/>
              <a:ext cx="29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–2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880907" y="1635304"/>
            <a:ext cx="762000" cy="715962"/>
            <a:chOff x="432" y="1440"/>
            <a:chExt cx="480" cy="451"/>
          </a:xfrm>
        </p:grpSpPr>
        <p:grpSp>
          <p:nvGrpSpPr>
            <p:cNvPr id="58429" name="Group 1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31" name="AutoShape 1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32" name="Line 2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30" name="Text Box 21"/>
            <p:cNvSpPr txBox="1">
              <a:spLocks noChangeArrowheads="1"/>
            </p:cNvSpPr>
            <p:nvPr/>
          </p:nvSpPr>
          <p:spPr bwMode="auto">
            <a:xfrm>
              <a:off x="523" y="1639"/>
              <a:ext cx="29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–2</a:t>
              </a: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3719107" y="1635304"/>
            <a:ext cx="762000" cy="715962"/>
            <a:chOff x="432" y="1440"/>
            <a:chExt cx="480" cy="451"/>
          </a:xfrm>
        </p:grpSpPr>
        <p:grpSp>
          <p:nvGrpSpPr>
            <p:cNvPr id="58425" name="Group 23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27" name="AutoShape 2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8" name="Line 25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26" name="Text Box 26"/>
            <p:cNvSpPr txBox="1">
              <a:spLocks noChangeArrowheads="1"/>
            </p:cNvSpPr>
            <p:nvPr/>
          </p:nvSpPr>
          <p:spPr bwMode="auto">
            <a:xfrm>
              <a:off x="523" y="1639"/>
              <a:ext cx="29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–2</a:t>
              </a:r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4557307" y="1635304"/>
            <a:ext cx="762000" cy="715962"/>
            <a:chOff x="432" y="1440"/>
            <a:chExt cx="480" cy="451"/>
          </a:xfrm>
        </p:grpSpPr>
        <p:grpSp>
          <p:nvGrpSpPr>
            <p:cNvPr id="58421" name="Group 2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23" name="AutoShape 2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4" name="Line 3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22" name="Text Box 31"/>
            <p:cNvSpPr txBox="1">
              <a:spLocks noChangeArrowheads="1"/>
            </p:cNvSpPr>
            <p:nvPr/>
          </p:nvSpPr>
          <p:spPr bwMode="auto">
            <a:xfrm>
              <a:off x="523" y="1639"/>
              <a:ext cx="29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–2</a:t>
              </a:r>
            </a:p>
          </p:txBody>
        </p:sp>
      </p:grpSp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5395507" y="1635304"/>
            <a:ext cx="762000" cy="715962"/>
            <a:chOff x="432" y="1440"/>
            <a:chExt cx="480" cy="451"/>
          </a:xfrm>
        </p:grpSpPr>
        <p:grpSp>
          <p:nvGrpSpPr>
            <p:cNvPr id="58417" name="Group 33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19" name="AutoShape 34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20" name="Line 35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18" name="Text Box 36"/>
            <p:cNvSpPr txBox="1">
              <a:spLocks noChangeArrowheads="1"/>
            </p:cNvSpPr>
            <p:nvPr/>
          </p:nvSpPr>
          <p:spPr bwMode="auto">
            <a:xfrm>
              <a:off x="523" y="1639"/>
              <a:ext cx="29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–2</a:t>
              </a:r>
            </a:p>
          </p:txBody>
        </p: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6233707" y="1635304"/>
            <a:ext cx="762000" cy="715962"/>
            <a:chOff x="432" y="1440"/>
            <a:chExt cx="480" cy="451"/>
          </a:xfrm>
        </p:grpSpPr>
        <p:grpSp>
          <p:nvGrpSpPr>
            <p:cNvPr id="58413" name="Group 3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58415" name="AutoShape 3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8416" name="Line 4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8414" name="Text Box 41"/>
            <p:cNvSpPr txBox="1">
              <a:spLocks noChangeArrowheads="1"/>
            </p:cNvSpPr>
            <p:nvPr/>
          </p:nvSpPr>
          <p:spPr bwMode="auto">
            <a:xfrm>
              <a:off x="523" y="1639"/>
              <a:ext cx="29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–2</a:t>
              </a:r>
            </a:p>
          </p:txBody>
        </p:sp>
      </p:grpSp>
      <p:sp>
        <p:nvSpPr>
          <p:cNvPr id="518186" name="Text Box 42"/>
          <p:cNvSpPr txBox="1">
            <a:spLocks noChangeArrowheads="1"/>
          </p:cNvSpPr>
          <p:nvPr/>
        </p:nvSpPr>
        <p:spPr bwMode="auto">
          <a:xfrm>
            <a:off x="447675" y="2820016"/>
            <a:ext cx="6578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GB" dirty="0">
                <a:latin typeface="Arial" charset="0"/>
              </a:rPr>
              <a:t> is the difference between consecutive terms.</a:t>
            </a:r>
            <a:endParaRPr lang="en-GB" altLang="en-US" dirty="0"/>
          </a:p>
        </p:txBody>
      </p:sp>
      <p:sp>
        <p:nvSpPr>
          <p:cNvPr id="71" name="Text Box 42"/>
          <p:cNvSpPr txBox="1">
            <a:spLocks noChangeArrowheads="1"/>
          </p:cNvSpPr>
          <p:nvPr/>
        </p:nvSpPr>
        <p:spPr bwMode="auto">
          <a:xfrm>
            <a:off x="476261" y="4165252"/>
            <a:ext cx="55723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itchFamily="18" charset="0"/>
              </a:rPr>
              <a:t>b</a:t>
            </a:r>
            <a:r>
              <a:rPr lang="en-GB" dirty="0">
                <a:latin typeface="Arial" charset="0"/>
              </a:rPr>
              <a:t> is the constant term you need to add. 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4860032" y="5179791"/>
            <a:ext cx="1025206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 dirty="0">
                <a:solidFill>
                  <a:srgbClr val="FF0000"/>
                </a:solidFill>
              </a:rPr>
              <a:t>–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28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5697456" y="5215379"/>
            <a:ext cx="746752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70C0"/>
                </a:solidFill>
                <a:latin typeface="+mn-lt"/>
              </a:rPr>
              <a:t>+ 11</a:t>
            </a:r>
          </a:p>
        </p:txBody>
      </p:sp>
      <p:grpSp>
        <p:nvGrpSpPr>
          <p:cNvPr id="75" name="Group 7"/>
          <p:cNvGrpSpPr>
            <a:grpSpLocks/>
          </p:cNvGrpSpPr>
          <p:nvPr/>
        </p:nvGrpSpPr>
        <p:grpSpPr bwMode="auto">
          <a:xfrm flipH="1">
            <a:off x="348036" y="1685960"/>
            <a:ext cx="763200" cy="715962"/>
            <a:chOff x="432" y="1440"/>
            <a:chExt cx="480" cy="451"/>
          </a:xfrm>
        </p:grpSpPr>
        <p:grpSp>
          <p:nvGrpSpPr>
            <p:cNvPr id="76" name="Group 8"/>
            <p:cNvGrpSpPr>
              <a:grpSpLocks/>
            </p:cNvGrpSpPr>
            <p:nvPr/>
          </p:nvGrpSpPr>
          <p:grpSpPr bwMode="auto">
            <a:xfrm>
              <a:off x="432" y="1440"/>
              <a:ext cx="480" cy="192"/>
              <a:chOff x="504" y="1917"/>
              <a:chExt cx="491" cy="243"/>
            </a:xfrm>
          </p:grpSpPr>
          <p:sp>
            <p:nvSpPr>
              <p:cNvPr id="78" name="AutoShape 9"/>
              <p:cNvSpPr>
                <a:spLocks/>
              </p:cNvSpPr>
              <p:nvPr/>
            </p:nvSpPr>
            <p:spPr bwMode="auto">
              <a:xfrm rot="16200000" flipV="1">
                <a:off x="636" y="1812"/>
                <a:ext cx="216" cy="480"/>
              </a:xfrm>
              <a:prstGeom prst="leftBracket">
                <a:avLst>
                  <a:gd name="adj" fmla="val 102315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9" name="Line 10"/>
              <p:cNvSpPr>
                <a:spLocks noChangeShapeType="1"/>
              </p:cNvSpPr>
              <p:nvPr/>
            </p:nvSpPr>
            <p:spPr bwMode="auto">
              <a:xfrm rot="876696" flipV="1">
                <a:off x="992" y="1917"/>
                <a:ext cx="3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7" name="Text Box 11"/>
            <p:cNvSpPr txBox="1">
              <a:spLocks noChangeArrowheads="1"/>
            </p:cNvSpPr>
            <p:nvPr/>
          </p:nvSpPr>
          <p:spPr bwMode="auto">
            <a:xfrm>
              <a:off x="523" y="1639"/>
              <a:ext cx="30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2000" b="1" dirty="0">
                  <a:solidFill>
                    <a:srgbClr val="FF6600"/>
                  </a:solidFill>
                </a:rPr>
                <a:t>+2</a:t>
              </a:r>
            </a:p>
          </p:txBody>
        </p:sp>
      </p:grpSp>
      <p:sp>
        <p:nvSpPr>
          <p:cNvPr id="80" name="Text Box 5"/>
          <p:cNvSpPr txBox="1">
            <a:spLocks noChangeArrowheads="1"/>
          </p:cNvSpPr>
          <p:nvPr/>
        </p:nvSpPr>
        <p:spPr bwMode="auto">
          <a:xfrm>
            <a:off x="260237" y="1233460"/>
            <a:ext cx="432048" cy="46166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70C0"/>
                </a:solidFill>
                <a:cs typeface="Arial" panose="020B0604020202020204" pitchFamily="34" charset="0"/>
              </a:rPr>
              <a:t>11</a:t>
            </a:r>
          </a:p>
        </p:txBody>
      </p:sp>
      <p:sp>
        <p:nvSpPr>
          <p:cNvPr id="81" name="Text Box 5"/>
          <p:cNvSpPr txBox="1">
            <a:spLocks noChangeArrowheads="1"/>
          </p:cNvSpPr>
          <p:nvPr/>
        </p:nvSpPr>
        <p:spPr bwMode="auto">
          <a:xfrm>
            <a:off x="4024503" y="5853869"/>
            <a:ext cx="2209204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en-US" sz="28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aseline="-250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altLang="en-US" sz="2800" b="1" dirty="0">
                <a:solidFill>
                  <a:srgbClr val="FF0000"/>
                </a:solidFill>
              </a:rPr>
              <a:t>–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n +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11</a:t>
            </a:r>
          </a:p>
        </p:txBody>
      </p:sp>
      <p:sp>
        <p:nvSpPr>
          <p:cNvPr id="3" name="Rectangle 2"/>
          <p:cNvSpPr/>
          <p:nvPr/>
        </p:nvSpPr>
        <p:spPr>
          <a:xfrm>
            <a:off x="1720172" y="5884646"/>
            <a:ext cx="2321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charset="0"/>
                <a:cs typeface="Arial" panose="020B0604020202020204" pitchFamily="34" charset="0"/>
              </a:rPr>
              <a:t>The nth term is </a:t>
            </a:r>
            <a:endParaRPr lang="en-GB" dirty="0">
              <a:solidFill>
                <a:srgbClr val="010066"/>
              </a:solidFill>
              <a:latin typeface="Arial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33013" y="764704"/>
            <a:ext cx="8371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nth term of this sequence</a:t>
            </a:r>
          </a:p>
        </p:txBody>
      </p:sp>
      <p:sp>
        <p:nvSpPr>
          <p:cNvPr id="84" name="Text Box 42"/>
          <p:cNvSpPr txBox="1">
            <a:spLocks noChangeArrowheads="1"/>
          </p:cNvSpPr>
          <p:nvPr/>
        </p:nvSpPr>
        <p:spPr bwMode="auto">
          <a:xfrm>
            <a:off x="429850" y="5256797"/>
            <a:ext cx="4286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The first part of the nth term is</a:t>
            </a:r>
            <a:endParaRPr lang="en-GB" altLang="en-US" dirty="0"/>
          </a:p>
        </p:txBody>
      </p:sp>
      <p:sp>
        <p:nvSpPr>
          <p:cNvPr id="86" name="Text Box 42"/>
          <p:cNvSpPr txBox="1">
            <a:spLocks noChangeArrowheads="1"/>
          </p:cNvSpPr>
          <p:nvPr/>
        </p:nvSpPr>
        <p:spPr bwMode="auto">
          <a:xfrm>
            <a:off x="476261" y="3626078"/>
            <a:ext cx="36487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Arial" charset="0"/>
              </a:rPr>
              <a:t>For this sequence </a:t>
            </a:r>
            <a:r>
              <a:rPr lang="en-GB" i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GB" dirty="0">
                <a:latin typeface="Arial" charset="0"/>
              </a:rPr>
              <a:t> = </a:t>
            </a:r>
            <a:r>
              <a:rPr lang="en-GB" altLang="en-US" b="1" dirty="0">
                <a:solidFill>
                  <a:srgbClr val="FF0000"/>
                </a:solidFill>
              </a:rPr>
              <a:t>–</a:t>
            </a:r>
            <a:r>
              <a:rPr lang="en-GB" dirty="0">
                <a:solidFill>
                  <a:srgbClr val="FF0000"/>
                </a:solidFill>
                <a:latin typeface="Arial" charset="0"/>
              </a:rPr>
              <a:t>2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55" name="Text Box 42">
            <a:extLst>
              <a:ext uri="{FF2B5EF4-FFF2-40B4-BE49-F238E27FC236}">
                <a16:creationId xmlns:a16="http://schemas.microsoft.com/office/drawing/2014/main" id="{65237CC8-55A7-4D7F-AB41-EEA92AF89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013" y="3241995"/>
            <a:ext cx="49151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dirty="0">
                <a:latin typeface="Arial" charset="0"/>
              </a:rPr>
              <a:t> is the first term of the sequence.</a:t>
            </a:r>
            <a:endParaRPr lang="en-GB" altLang="en-US" dirty="0"/>
          </a:p>
        </p:txBody>
      </p:sp>
      <p:sp>
        <p:nvSpPr>
          <p:cNvPr id="56" name="Text Box 42">
            <a:extLst>
              <a:ext uri="{FF2B5EF4-FFF2-40B4-BE49-F238E27FC236}">
                <a16:creationId xmlns:a16="http://schemas.microsoft.com/office/drawing/2014/main" id="{A0F8F4D8-6683-460B-A024-9B8795D71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779" y="3609225"/>
            <a:ext cx="973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dirty="0">
                <a:latin typeface="Arial" charset="0"/>
              </a:rPr>
              <a:t> = </a:t>
            </a:r>
            <a:r>
              <a:rPr lang="en-GB" dirty="0">
                <a:solidFill>
                  <a:srgbClr val="00B050"/>
                </a:solidFill>
                <a:latin typeface="Arial" charset="0"/>
              </a:rPr>
              <a:t>9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57" name="Text Box 42">
            <a:extLst>
              <a:ext uri="{FF2B5EF4-FFF2-40B4-BE49-F238E27FC236}">
                <a16:creationId xmlns:a16="http://schemas.microsoft.com/office/drawing/2014/main" id="{9219D8F3-88C8-45CE-A52A-01901B48F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6557" y="4577750"/>
            <a:ext cx="623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 Box 42">
            <a:extLst>
              <a:ext uri="{FF2B5EF4-FFF2-40B4-BE49-F238E27FC236}">
                <a16:creationId xmlns:a16="http://schemas.microsoft.com/office/drawing/2014/main" id="{7DF9725F-2463-420F-B64B-4650F6490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451" y="458904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00B050"/>
                </a:solidFill>
                <a:latin typeface="Arial" charset="0"/>
              </a:rPr>
              <a:t>9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59" name="Text Box 42">
            <a:extLst>
              <a:ext uri="{FF2B5EF4-FFF2-40B4-BE49-F238E27FC236}">
                <a16:creationId xmlns:a16="http://schemas.microsoft.com/office/drawing/2014/main" id="{5A32F7E0-B854-47A1-A68C-F68A8BBE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5565" y="4577749"/>
            <a:ext cx="971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dirty="0">
                <a:solidFill>
                  <a:srgbClr val="FF0000"/>
                </a:solidFill>
                <a:latin typeface="Arial" charset="0"/>
              </a:rPr>
              <a:t>(–</a:t>
            </a:r>
            <a:r>
              <a:rPr lang="en-GB" dirty="0">
                <a:latin typeface="Arial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Arial" charset="0"/>
              </a:rPr>
              <a:t>2)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186361E-4CE0-44BC-84A4-432A4D7BB4A1}"/>
              </a:ext>
            </a:extLst>
          </p:cNvPr>
          <p:cNvSpPr txBox="1"/>
          <p:nvPr/>
        </p:nvSpPr>
        <p:spPr>
          <a:xfrm>
            <a:off x="6946586" y="2331474"/>
            <a:ext cx="4411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D793DA9-4113-445D-9DD6-DE74A8D24209}"/>
              </a:ext>
            </a:extLst>
          </p:cNvPr>
          <p:cNvSpPr txBox="1"/>
          <p:nvPr/>
        </p:nvSpPr>
        <p:spPr>
          <a:xfrm>
            <a:off x="1051849" y="1209820"/>
            <a:ext cx="466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GB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EFB6A1-FF13-4F8C-BCD0-9F1BDAD32C21}"/>
              </a:ext>
            </a:extLst>
          </p:cNvPr>
          <p:cNvSpPr txBox="1"/>
          <p:nvPr/>
        </p:nvSpPr>
        <p:spPr>
          <a:xfrm>
            <a:off x="7606484" y="2324004"/>
            <a:ext cx="4411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6" name="Text Box 42">
            <a:extLst>
              <a:ext uri="{FF2B5EF4-FFF2-40B4-BE49-F238E27FC236}">
                <a16:creationId xmlns:a16="http://schemas.microsoft.com/office/drawing/2014/main" id="{F8DD997D-8119-46B2-952D-E0C4F2DD0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966" y="4174622"/>
            <a:ext cx="15071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>
                <a:solidFill>
                  <a:srgbClr val="00B050"/>
                </a:solidFill>
                <a:latin typeface="Times New Roman" pitchFamily="18" charset="0"/>
              </a:rPr>
              <a:t>u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5849B12F-A56A-445C-94E3-F18B5EC0A08E}"/>
              </a:ext>
            </a:extLst>
          </p:cNvPr>
          <p:cNvSpPr/>
          <p:nvPr/>
        </p:nvSpPr>
        <p:spPr>
          <a:xfrm>
            <a:off x="7924800" y="6071016"/>
            <a:ext cx="1219200" cy="786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0FFDED88-9416-459D-AB0E-79C35EAD5509}"/>
              </a:ext>
            </a:extLst>
          </p:cNvPr>
          <p:cNvSpPr/>
          <p:nvPr/>
        </p:nvSpPr>
        <p:spPr>
          <a:xfrm>
            <a:off x="251519" y="6525344"/>
            <a:ext cx="1973155" cy="2616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26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518186" grpId="0"/>
      <p:bldP spid="71" grpId="0"/>
      <p:bldP spid="72" grpId="0" animBg="1"/>
      <p:bldP spid="73" grpId="0" animBg="1"/>
      <p:bldP spid="80" grpId="0" animBg="1"/>
      <p:bldP spid="81" grpId="0" animBg="1"/>
      <p:bldP spid="3" grpId="0"/>
      <p:bldP spid="84" grpId="0"/>
      <p:bldP spid="86" grpId="0"/>
      <p:bldP spid="55" grpId="0"/>
      <p:bldP spid="56" grpId="0"/>
      <p:bldP spid="57" grpId="0"/>
      <p:bldP spid="58" grpId="0"/>
      <p:bldP spid="59" grpId="0"/>
      <p:bldP spid="61" grpId="0"/>
      <p:bldP spid="63" grpId="0"/>
      <p:bldP spid="9" grpId="0"/>
      <p:bldP spid="6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1161</TotalTime>
  <Words>1377</Words>
  <Application>Microsoft Office PowerPoint</Application>
  <PresentationFormat>On-screen Show (4:3)</PresentationFormat>
  <Paragraphs>398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Comic Sans MS</vt:lpstr>
      <vt:lpstr>Times New Roman</vt:lpstr>
      <vt:lpstr>Wingdings 2</vt:lpstr>
      <vt:lpstr>Theme1</vt:lpstr>
      <vt:lpstr>The nth term of sequences</vt:lpstr>
      <vt:lpstr>Sequences and rules</vt:lpstr>
      <vt:lpstr>Sequences and rules</vt:lpstr>
      <vt:lpstr>Sequences and rules</vt:lpstr>
      <vt:lpstr>Sequences of multiples</vt:lpstr>
      <vt:lpstr>Sequences of multiples</vt:lpstr>
      <vt:lpstr>Sequences of multiples</vt:lpstr>
      <vt:lpstr>Sequences of multiples</vt:lpstr>
      <vt:lpstr>Sequences of multiples</vt:lpstr>
      <vt:lpstr>Sequences of multiples</vt:lpstr>
      <vt:lpstr>Sequences of shapes</vt:lpstr>
      <vt:lpstr>Sequences of shapes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forms of the equation of straight lines</dc:title>
  <dc:creator>Mathssupport</dc:creator>
  <cp:lastModifiedBy>Orlando Hurtado</cp:lastModifiedBy>
  <cp:revision>20</cp:revision>
  <dcterms:created xsi:type="dcterms:W3CDTF">2020-03-20T08:38:24Z</dcterms:created>
  <dcterms:modified xsi:type="dcterms:W3CDTF">2022-05-14T09:39:24Z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