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329" r:id="rId3"/>
    <p:sldId id="330" r:id="rId4"/>
    <p:sldId id="331" r:id="rId5"/>
    <p:sldId id="333" r:id="rId6"/>
    <p:sldId id="334" r:id="rId7"/>
    <p:sldId id="335" r:id="rId8"/>
    <p:sldId id="31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859" y="3284806"/>
            <a:ext cx="7032674" cy="1600200"/>
          </a:xfrm>
        </p:spPr>
        <p:txBody>
          <a:bodyPr/>
          <a:lstStyle/>
          <a:p>
            <a:pPr marL="630238" indent="-630238"/>
            <a:r>
              <a:rPr lang="en-US" cap="none" dirty="0">
                <a:latin typeface="Comic Sans MS" panose="030F0702030302020204" pitchFamily="66" charset="0"/>
              </a:rPr>
              <a:t>LO:</a:t>
            </a:r>
            <a:r>
              <a:rPr lang="en-GB" dirty="0"/>
              <a:t> To calculate the Highest common factor and the Lowest common multiple.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Highest Common Factor (HCF) and Lowest Common Multiple (LCM)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21 March 2022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utoShape 6">
            <a:extLst>
              <a:ext uri="{FF2B5EF4-FFF2-40B4-BE49-F238E27FC236}">
                <a16:creationId xmlns:a16="http://schemas.microsoft.com/office/drawing/2014/main" id="{2C42E074-C660-49FC-BC09-BF0309305208}"/>
              </a:ext>
            </a:extLst>
          </p:cNvPr>
          <p:cNvSpPr>
            <a:spLocks noChangeArrowheads="1"/>
          </p:cNvSpPr>
          <p:nvPr/>
        </p:nvSpPr>
        <p:spPr bwMode="auto">
          <a:xfrm rot="315026">
            <a:off x="474757" y="1463231"/>
            <a:ext cx="2316163" cy="1871663"/>
          </a:xfrm>
          <a:custGeom>
            <a:avLst/>
            <a:gdLst>
              <a:gd name="G0" fmla="+- 5385 0 0"/>
              <a:gd name="G1" fmla="+- -11374503 0 0"/>
              <a:gd name="G2" fmla="+- 0 0 -11374503"/>
              <a:gd name="T0" fmla="*/ 0 256 1"/>
              <a:gd name="T1" fmla="*/ 180 256 1"/>
              <a:gd name="G3" fmla="+- -11374503 T0 T1"/>
              <a:gd name="T2" fmla="*/ 0 256 1"/>
              <a:gd name="T3" fmla="*/ 90 256 1"/>
              <a:gd name="G4" fmla="+- -11374503 T2 T3"/>
              <a:gd name="G5" fmla="*/ G4 2 1"/>
              <a:gd name="T4" fmla="*/ 90 256 1"/>
              <a:gd name="T5" fmla="*/ 0 256 1"/>
              <a:gd name="G6" fmla="+- -11374503 T4 T5"/>
              <a:gd name="G7" fmla="*/ G6 2 1"/>
              <a:gd name="G8" fmla="abs -1137450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385"/>
              <a:gd name="G18" fmla="*/ 5385 1 2"/>
              <a:gd name="G19" fmla="+- G18 5400 0"/>
              <a:gd name="G20" fmla="cos G19 -11374503"/>
              <a:gd name="G21" fmla="sin G19 -11374503"/>
              <a:gd name="G22" fmla="+- G20 10800 0"/>
              <a:gd name="G23" fmla="+- G21 10800 0"/>
              <a:gd name="G24" fmla="+- 10800 0 G20"/>
              <a:gd name="G25" fmla="+- 5385 10800 0"/>
              <a:gd name="G26" fmla="?: G9 G17 G25"/>
              <a:gd name="G27" fmla="?: G9 0 21600"/>
              <a:gd name="G28" fmla="cos 10800 -11374503"/>
              <a:gd name="G29" fmla="sin 10800 -11374503"/>
              <a:gd name="G30" fmla="sin 5385 -11374503"/>
              <a:gd name="G31" fmla="+- G28 10800 0"/>
              <a:gd name="G32" fmla="+- G29 10800 0"/>
              <a:gd name="G33" fmla="+- G30 10800 0"/>
              <a:gd name="G34" fmla="?: G4 0 G31"/>
              <a:gd name="G35" fmla="?: -11374503 G34 0"/>
              <a:gd name="G36" fmla="?: G6 G35 G31"/>
              <a:gd name="G37" fmla="+- 21600 0 G36"/>
              <a:gd name="G38" fmla="?: G4 0 G33"/>
              <a:gd name="G39" fmla="?: -1137450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58 w 21600"/>
              <a:gd name="T15" fmla="*/ 9892 h 21600"/>
              <a:gd name="T16" fmla="*/ 10800 w 21600"/>
              <a:gd name="T17" fmla="*/ 5415 h 21600"/>
              <a:gd name="T18" fmla="*/ 18842 w 21600"/>
              <a:gd name="T19" fmla="*/ 989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48" y="10196"/>
                </a:moveTo>
                <a:cubicBezTo>
                  <a:pt x="5756" y="7473"/>
                  <a:pt x="8059" y="5415"/>
                  <a:pt x="10800" y="5415"/>
                </a:cubicBezTo>
                <a:cubicBezTo>
                  <a:pt x="13540" y="5415"/>
                  <a:pt x="15843" y="7473"/>
                  <a:pt x="16151" y="10196"/>
                </a:cubicBezTo>
                <a:lnTo>
                  <a:pt x="21531" y="9588"/>
                </a:lnTo>
                <a:cubicBezTo>
                  <a:pt x="20915" y="4127"/>
                  <a:pt x="16296" y="0"/>
                  <a:pt x="10799" y="0"/>
                </a:cubicBezTo>
                <a:cubicBezTo>
                  <a:pt x="5303" y="0"/>
                  <a:pt x="684" y="4127"/>
                  <a:pt x="68" y="9588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6" name="AutoShape 7">
            <a:extLst>
              <a:ext uri="{FF2B5EF4-FFF2-40B4-BE49-F238E27FC236}">
                <a16:creationId xmlns:a16="http://schemas.microsoft.com/office/drawing/2014/main" id="{3689F22B-43B3-4ABA-9183-A6F48AC8B21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11482" y="1966469"/>
            <a:ext cx="2316163" cy="1871663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200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utoShape 8">
            <a:extLst>
              <a:ext uri="{FF2B5EF4-FFF2-40B4-BE49-F238E27FC236}">
                <a16:creationId xmlns:a16="http://schemas.microsoft.com/office/drawing/2014/main" id="{B560D4D9-DB87-4F67-A71E-F69A8C27C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207" y="1534669"/>
            <a:ext cx="2316163" cy="1871663"/>
          </a:xfrm>
          <a:custGeom>
            <a:avLst/>
            <a:gdLst>
              <a:gd name="G0" fmla="+- 5431 0 0"/>
              <a:gd name="G1" fmla="+- -11652662 0 0"/>
              <a:gd name="G2" fmla="+- 0 0 -11652662"/>
              <a:gd name="T0" fmla="*/ 0 256 1"/>
              <a:gd name="T1" fmla="*/ 180 256 1"/>
              <a:gd name="G3" fmla="+- -11652662 T0 T1"/>
              <a:gd name="T2" fmla="*/ 0 256 1"/>
              <a:gd name="T3" fmla="*/ 90 256 1"/>
              <a:gd name="G4" fmla="+- -11652662 T2 T3"/>
              <a:gd name="G5" fmla="*/ G4 2 1"/>
              <a:gd name="T4" fmla="*/ 90 256 1"/>
              <a:gd name="T5" fmla="*/ 0 256 1"/>
              <a:gd name="G6" fmla="+- -11652662 T4 T5"/>
              <a:gd name="G7" fmla="*/ G6 2 1"/>
              <a:gd name="G8" fmla="abs -11652662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31"/>
              <a:gd name="G18" fmla="*/ 5431 1 2"/>
              <a:gd name="G19" fmla="+- G18 5400 0"/>
              <a:gd name="G20" fmla="cos G19 -11652662"/>
              <a:gd name="G21" fmla="sin G19 -11652662"/>
              <a:gd name="G22" fmla="+- G20 10800 0"/>
              <a:gd name="G23" fmla="+- G21 10800 0"/>
              <a:gd name="G24" fmla="+- 10800 0 G20"/>
              <a:gd name="G25" fmla="+- 5431 10800 0"/>
              <a:gd name="G26" fmla="?: G9 G17 G25"/>
              <a:gd name="G27" fmla="?: G9 0 21600"/>
              <a:gd name="G28" fmla="cos 10800 -11652662"/>
              <a:gd name="G29" fmla="sin 10800 -11652662"/>
              <a:gd name="G30" fmla="sin 5431 -11652662"/>
              <a:gd name="G31" fmla="+- G28 10800 0"/>
              <a:gd name="G32" fmla="+- G29 10800 0"/>
              <a:gd name="G33" fmla="+- G30 10800 0"/>
              <a:gd name="G34" fmla="?: G4 0 G31"/>
              <a:gd name="G35" fmla="?: -11652662 G34 0"/>
              <a:gd name="G36" fmla="?: G6 G35 G31"/>
              <a:gd name="G37" fmla="+- 21600 0 G36"/>
              <a:gd name="G38" fmla="?: G4 0 G33"/>
              <a:gd name="G39" fmla="?: -11652662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689 w 21600"/>
              <a:gd name="T15" fmla="*/ 10489 h 21600"/>
              <a:gd name="T16" fmla="*/ 10800 w 21600"/>
              <a:gd name="T17" fmla="*/ 5369 h 21600"/>
              <a:gd name="T18" fmla="*/ 18911 w 21600"/>
              <a:gd name="T19" fmla="*/ 10489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372" y="10592"/>
                </a:moveTo>
                <a:cubicBezTo>
                  <a:pt x="5484" y="7675"/>
                  <a:pt x="7881" y="5369"/>
                  <a:pt x="10800" y="5369"/>
                </a:cubicBezTo>
                <a:cubicBezTo>
                  <a:pt x="13718" y="5369"/>
                  <a:pt x="16115" y="7675"/>
                  <a:pt x="16227" y="10592"/>
                </a:cubicBezTo>
                <a:lnTo>
                  <a:pt x="21592" y="10386"/>
                </a:lnTo>
                <a:cubicBezTo>
                  <a:pt x="21369" y="4586"/>
                  <a:pt x="16603" y="0"/>
                  <a:pt x="10799" y="0"/>
                </a:cubicBezTo>
                <a:cubicBezTo>
                  <a:pt x="4996" y="0"/>
                  <a:pt x="230" y="4586"/>
                  <a:pt x="7" y="10386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utoShape 9">
            <a:extLst>
              <a:ext uri="{FF2B5EF4-FFF2-40B4-BE49-F238E27FC236}">
                <a16:creationId xmlns:a16="http://schemas.microsoft.com/office/drawing/2014/main" id="{34F46001-CEAE-4F72-8176-E2363B51224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686520" y="1895031"/>
            <a:ext cx="2316163" cy="1871663"/>
          </a:xfrm>
          <a:custGeom>
            <a:avLst/>
            <a:gdLst>
              <a:gd name="G0" fmla="+- 5415 0 0"/>
              <a:gd name="G1" fmla="+- -11747943 0 0"/>
              <a:gd name="G2" fmla="+- 0 0 -11747943"/>
              <a:gd name="T0" fmla="*/ 0 256 1"/>
              <a:gd name="T1" fmla="*/ 180 256 1"/>
              <a:gd name="G3" fmla="+- -11747943 T0 T1"/>
              <a:gd name="T2" fmla="*/ 0 256 1"/>
              <a:gd name="T3" fmla="*/ 90 256 1"/>
              <a:gd name="G4" fmla="+- -11747943 T2 T3"/>
              <a:gd name="G5" fmla="*/ G4 2 1"/>
              <a:gd name="T4" fmla="*/ 90 256 1"/>
              <a:gd name="T5" fmla="*/ 0 256 1"/>
              <a:gd name="G6" fmla="+- -11747943 T4 T5"/>
              <a:gd name="G7" fmla="*/ G6 2 1"/>
              <a:gd name="G8" fmla="abs -1174794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15"/>
              <a:gd name="G18" fmla="*/ 5415 1 2"/>
              <a:gd name="G19" fmla="+- G18 5400 0"/>
              <a:gd name="G20" fmla="cos G19 -11747943"/>
              <a:gd name="G21" fmla="sin G19 -11747943"/>
              <a:gd name="G22" fmla="+- G20 10800 0"/>
              <a:gd name="G23" fmla="+- G21 10800 0"/>
              <a:gd name="G24" fmla="+- 10800 0 G20"/>
              <a:gd name="G25" fmla="+- 5415 10800 0"/>
              <a:gd name="G26" fmla="?: G9 G17 G25"/>
              <a:gd name="G27" fmla="?: G9 0 21600"/>
              <a:gd name="G28" fmla="cos 10800 -11747943"/>
              <a:gd name="G29" fmla="sin 10800 -11747943"/>
              <a:gd name="G30" fmla="sin 5415 -11747943"/>
              <a:gd name="G31" fmla="+- G28 10800 0"/>
              <a:gd name="G32" fmla="+- G29 10800 0"/>
              <a:gd name="G33" fmla="+- G30 10800 0"/>
              <a:gd name="G34" fmla="?: G4 0 G31"/>
              <a:gd name="G35" fmla="?: -11747943 G34 0"/>
              <a:gd name="G36" fmla="?: G6 G35 G31"/>
              <a:gd name="G37" fmla="+- 21600 0 G36"/>
              <a:gd name="G38" fmla="?: G4 0 G33"/>
              <a:gd name="G39" fmla="?: -1174794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692 w 21600"/>
              <a:gd name="T15" fmla="*/ 10695 h 21600"/>
              <a:gd name="T16" fmla="*/ 10800 w 21600"/>
              <a:gd name="T17" fmla="*/ 5385 h 21600"/>
              <a:gd name="T18" fmla="*/ 18908 w 21600"/>
              <a:gd name="T19" fmla="*/ 1069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385" y="10730"/>
                </a:moveTo>
                <a:cubicBezTo>
                  <a:pt x="5423" y="7766"/>
                  <a:pt x="7836" y="5385"/>
                  <a:pt x="10800" y="5385"/>
                </a:cubicBezTo>
                <a:cubicBezTo>
                  <a:pt x="13763" y="5385"/>
                  <a:pt x="16176" y="7766"/>
                  <a:pt x="16214" y="10730"/>
                </a:cubicBezTo>
                <a:lnTo>
                  <a:pt x="21599" y="10660"/>
                </a:lnTo>
                <a:cubicBezTo>
                  <a:pt x="21522" y="4750"/>
                  <a:pt x="16710" y="0"/>
                  <a:pt x="10799" y="0"/>
                </a:cubicBezTo>
                <a:cubicBezTo>
                  <a:pt x="4889" y="0"/>
                  <a:pt x="77" y="4750"/>
                  <a:pt x="0" y="10660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EB7CD4B-884B-4EDA-9871-12ABF907F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956" y="2398269"/>
            <a:ext cx="8001000" cy="5254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6FD24237-41E3-4DC7-904E-F3437AD04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957" y="1094930"/>
            <a:ext cx="16914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Multiples of 3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79A7FDE8-18FD-4AE9-B9A0-A72DF4176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957" y="3014218"/>
            <a:ext cx="16914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Multiples of 5</a:t>
            </a: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595F50F0-EA1E-492A-AE48-824F3C537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206" y="2395094"/>
            <a:ext cx="579438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0FCF4AFF-D5CB-4282-972C-D4FA4F9D1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519" y="2398269"/>
            <a:ext cx="577850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5644ACDD-8AE1-4C20-A553-C76C5D9AB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3244" y="2398269"/>
            <a:ext cx="579438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F88CBA87-2FA9-41FA-94A7-1BBB3AAF7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481" y="2395094"/>
            <a:ext cx="579438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1A9AB187-AA5B-4473-A3A9-B48406B76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04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15</a:t>
            </a: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FEF00088-6B24-4A0C-8BEB-CDC9655F0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769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30</a:t>
            </a: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74810391-6969-4136-A4A0-291FCD8D6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081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45</a:t>
            </a:r>
          </a:p>
        </p:txBody>
      </p:sp>
      <p:sp>
        <p:nvSpPr>
          <p:cNvPr id="29" name="Text Box 20">
            <a:extLst>
              <a:ext uri="{FF2B5EF4-FFF2-40B4-BE49-F238E27FC236}">
                <a16:creationId xmlns:a16="http://schemas.microsoft.com/office/drawing/2014/main" id="{203877A8-95EE-4FE8-A249-BDD433430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9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60</a:t>
            </a:r>
          </a:p>
        </p:txBody>
      </p:sp>
      <p:sp>
        <p:nvSpPr>
          <p:cNvPr id="30" name="Text Box 21">
            <a:extLst>
              <a:ext uri="{FF2B5EF4-FFF2-40B4-BE49-F238E27FC236}">
                <a16:creationId xmlns:a16="http://schemas.microsoft.com/office/drawing/2014/main" id="{A19A911B-C821-405C-A988-2443566EE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921" y="246177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</a:t>
            </a:r>
          </a:p>
        </p:txBody>
      </p:sp>
      <p:sp>
        <p:nvSpPr>
          <p:cNvPr id="31" name="Text Box 22">
            <a:extLst>
              <a:ext uri="{FF2B5EF4-FFF2-40B4-BE49-F238E27FC236}">
                <a16:creationId xmlns:a16="http://schemas.microsoft.com/office/drawing/2014/main" id="{A228A8F6-889E-42F5-87AD-88C58F666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04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10</a:t>
            </a:r>
          </a:p>
        </p:txBody>
      </p:sp>
      <p:sp>
        <p:nvSpPr>
          <p:cNvPr id="32" name="Text Box 23">
            <a:extLst>
              <a:ext uri="{FF2B5EF4-FFF2-40B4-BE49-F238E27FC236}">
                <a16:creationId xmlns:a16="http://schemas.microsoft.com/office/drawing/2014/main" id="{2701B98E-C2FC-4201-BF24-7CEED30B1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9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20</a:t>
            </a:r>
          </a:p>
        </p:txBody>
      </p:sp>
      <p:sp>
        <p:nvSpPr>
          <p:cNvPr id="33" name="Text Box 24">
            <a:extLst>
              <a:ext uri="{FF2B5EF4-FFF2-40B4-BE49-F238E27FC236}">
                <a16:creationId xmlns:a16="http://schemas.microsoft.com/office/drawing/2014/main" id="{2DBBC170-E41F-4936-8FCF-5883F6935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331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25</a:t>
            </a:r>
          </a:p>
        </p:txBody>
      </p:sp>
      <p:sp>
        <p:nvSpPr>
          <p:cNvPr id="34" name="Text Box 25">
            <a:extLst>
              <a:ext uri="{FF2B5EF4-FFF2-40B4-BE49-F238E27FC236}">
                <a16:creationId xmlns:a16="http://schemas.microsoft.com/office/drawing/2014/main" id="{4C6E1AAA-8EEE-4092-B672-FC4C6441F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06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35</a:t>
            </a:r>
          </a:p>
        </p:txBody>
      </p:sp>
      <p:sp>
        <p:nvSpPr>
          <p:cNvPr id="35" name="Text Box 26">
            <a:extLst>
              <a:ext uri="{FF2B5EF4-FFF2-40B4-BE49-F238E27FC236}">
                <a16:creationId xmlns:a16="http://schemas.microsoft.com/office/drawing/2014/main" id="{8FEB0F4B-2784-438E-9DC3-FA4FCE564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64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40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7EA89423-1B81-4B4D-8D4F-C634F672D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9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50</a:t>
            </a:r>
          </a:p>
        </p:txBody>
      </p:sp>
      <p:sp>
        <p:nvSpPr>
          <p:cNvPr id="39" name="Text Box 28">
            <a:extLst>
              <a:ext uri="{FF2B5EF4-FFF2-40B4-BE49-F238E27FC236}">
                <a16:creationId xmlns:a16="http://schemas.microsoft.com/office/drawing/2014/main" id="{E01CF6CD-0862-40A6-9993-A7B20E8E2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956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55</a:t>
            </a:r>
          </a:p>
        </p:txBody>
      </p:sp>
      <p:sp>
        <p:nvSpPr>
          <p:cNvPr id="40" name="Text Box 29">
            <a:extLst>
              <a:ext uri="{FF2B5EF4-FFF2-40B4-BE49-F238E27FC236}">
                <a16:creationId xmlns:a16="http://schemas.microsoft.com/office/drawing/2014/main" id="{B6A72AFA-979F-484B-880D-6DAFF36C6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558" y="2461768"/>
            <a:ext cx="684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65 …</a:t>
            </a:r>
          </a:p>
        </p:txBody>
      </p:sp>
      <p:sp>
        <p:nvSpPr>
          <p:cNvPr id="41" name="Text Box 30">
            <a:extLst>
              <a:ext uri="{FF2B5EF4-FFF2-40B4-BE49-F238E27FC236}">
                <a16:creationId xmlns:a16="http://schemas.microsoft.com/office/drawing/2014/main" id="{E7522441-7369-41F2-9008-087A6DC15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556" y="1780732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</a:t>
            </a:r>
          </a:p>
        </p:txBody>
      </p:sp>
      <p:sp>
        <p:nvSpPr>
          <p:cNvPr id="42" name="Text Box 31">
            <a:extLst>
              <a:ext uri="{FF2B5EF4-FFF2-40B4-BE49-F238E27FC236}">
                <a16:creationId xmlns:a16="http://schemas.microsoft.com/office/drawing/2014/main" id="{BE2C46E3-7E0C-48ED-A811-EDA29B772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908" y="153834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6</a:t>
            </a:r>
          </a:p>
        </p:txBody>
      </p:sp>
      <p:sp>
        <p:nvSpPr>
          <p:cNvPr id="43" name="Text Box 32">
            <a:extLst>
              <a:ext uri="{FF2B5EF4-FFF2-40B4-BE49-F238E27FC236}">
                <a16:creationId xmlns:a16="http://schemas.microsoft.com/office/drawing/2014/main" id="{BA2E41E3-9153-4EFF-8F04-400CFE437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28" y="1556389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9</a:t>
            </a:r>
          </a:p>
        </p:txBody>
      </p:sp>
      <p:sp>
        <p:nvSpPr>
          <p:cNvPr id="44" name="Text Box 33">
            <a:extLst>
              <a:ext uri="{FF2B5EF4-FFF2-40B4-BE49-F238E27FC236}">
                <a16:creationId xmlns:a16="http://schemas.microsoft.com/office/drawing/2014/main" id="{E0C72A4B-A74E-41D1-B401-51C73387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707" y="2465214"/>
            <a:ext cx="444352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45" name="Text Box 34">
            <a:extLst>
              <a:ext uri="{FF2B5EF4-FFF2-40B4-BE49-F238E27FC236}">
                <a16:creationId xmlns:a16="http://schemas.microsoft.com/office/drawing/2014/main" id="{90F620B3-C4B9-4496-A7FE-12C014BB0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956" y="3136455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18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3A6C2777-50B6-43DF-B788-F3928B898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44" y="3381701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21</a:t>
            </a:r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5947928F-17E6-4C24-8F1E-4236462F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382" y="3362327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24</a:t>
            </a:r>
          </a:p>
        </p:txBody>
      </p:sp>
      <p:sp>
        <p:nvSpPr>
          <p:cNvPr id="48" name="Text Box 37">
            <a:extLst>
              <a:ext uri="{FF2B5EF4-FFF2-40B4-BE49-F238E27FC236}">
                <a16:creationId xmlns:a16="http://schemas.microsoft.com/office/drawing/2014/main" id="{ECABE573-4E18-4BEF-B4C9-74BDAE895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7572" y="2471176"/>
            <a:ext cx="444352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30</a:t>
            </a:r>
          </a:p>
        </p:txBody>
      </p:sp>
      <p:sp>
        <p:nvSpPr>
          <p:cNvPr id="49" name="Text Box 38">
            <a:extLst>
              <a:ext uri="{FF2B5EF4-FFF2-40B4-BE49-F238E27FC236}">
                <a16:creationId xmlns:a16="http://schemas.microsoft.com/office/drawing/2014/main" id="{9C2B6723-6A81-431F-9809-93B97DD28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41" y="1849862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33</a:t>
            </a:r>
          </a:p>
        </p:txBody>
      </p:sp>
      <p:sp>
        <p:nvSpPr>
          <p:cNvPr id="50" name="Text Box 39">
            <a:extLst>
              <a:ext uri="{FF2B5EF4-FFF2-40B4-BE49-F238E27FC236}">
                <a16:creationId xmlns:a16="http://schemas.microsoft.com/office/drawing/2014/main" id="{6649E929-CC0E-48A9-87A9-FDFA59BED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455" y="1566359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36</a:t>
            </a:r>
          </a:p>
        </p:txBody>
      </p:sp>
      <p:sp>
        <p:nvSpPr>
          <p:cNvPr id="51" name="Text Box 40">
            <a:extLst>
              <a:ext uri="{FF2B5EF4-FFF2-40B4-BE49-F238E27FC236}">
                <a16:creationId xmlns:a16="http://schemas.microsoft.com/office/drawing/2014/main" id="{CE972604-A8B2-4127-B2AC-7EC2214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7729" y="1583924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39</a:t>
            </a:r>
          </a:p>
        </p:txBody>
      </p:sp>
      <p:sp>
        <p:nvSpPr>
          <p:cNvPr id="52" name="Text Box 41">
            <a:extLst>
              <a:ext uri="{FF2B5EF4-FFF2-40B4-BE49-F238E27FC236}">
                <a16:creationId xmlns:a16="http://schemas.microsoft.com/office/drawing/2014/main" id="{5092A7A2-A233-43B1-95D5-B191FCA3D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577" y="2471176"/>
            <a:ext cx="444352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45</a:t>
            </a:r>
          </a:p>
        </p:txBody>
      </p:sp>
      <p:sp>
        <p:nvSpPr>
          <p:cNvPr id="53" name="Text Box 42">
            <a:extLst>
              <a:ext uri="{FF2B5EF4-FFF2-40B4-BE49-F238E27FC236}">
                <a16:creationId xmlns:a16="http://schemas.microsoft.com/office/drawing/2014/main" id="{80EFA6D5-AC1C-43AE-A0C4-8F5F728CD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678" y="3039904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48</a:t>
            </a:r>
          </a:p>
        </p:txBody>
      </p:sp>
      <p:sp>
        <p:nvSpPr>
          <p:cNvPr id="54" name="Text Box 43">
            <a:extLst>
              <a:ext uri="{FF2B5EF4-FFF2-40B4-BE49-F238E27FC236}">
                <a16:creationId xmlns:a16="http://schemas.microsoft.com/office/drawing/2014/main" id="{1ED2F64A-BDBD-4C1B-BBDD-387499D52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197" y="3299257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51</a:t>
            </a:r>
          </a:p>
        </p:txBody>
      </p:sp>
      <p:sp>
        <p:nvSpPr>
          <p:cNvPr id="55" name="Text Box 44">
            <a:extLst>
              <a:ext uri="{FF2B5EF4-FFF2-40B4-BE49-F238E27FC236}">
                <a16:creationId xmlns:a16="http://schemas.microsoft.com/office/drawing/2014/main" id="{49594F79-230D-4BB5-AD50-C4684C2D4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707" y="3275889"/>
            <a:ext cx="4968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b="1" dirty="0"/>
              <a:t>54</a:t>
            </a:r>
          </a:p>
        </p:txBody>
      </p:sp>
      <p:sp>
        <p:nvSpPr>
          <p:cNvPr id="56" name="Text Box 45">
            <a:extLst>
              <a:ext uri="{FF2B5EF4-FFF2-40B4-BE49-F238E27FC236}">
                <a16:creationId xmlns:a16="http://schemas.microsoft.com/office/drawing/2014/main" id="{A96F9F40-B30A-4BBF-84B6-6468C29C7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732" y="2438473"/>
            <a:ext cx="444352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57" name="Text Box 46">
            <a:extLst>
              <a:ext uri="{FF2B5EF4-FFF2-40B4-BE49-F238E27FC236}">
                <a16:creationId xmlns:a16="http://schemas.microsoft.com/office/drawing/2014/main" id="{D8BFFDF6-22F7-456C-9CE1-43315571A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96" y="1796607"/>
            <a:ext cx="577402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900" b="1" dirty="0"/>
              <a:t>63</a:t>
            </a:r>
            <a:r>
              <a:rPr lang="en-GB" altLang="en-US" sz="1600" b="1" dirty="0"/>
              <a:t>…</a:t>
            </a:r>
          </a:p>
        </p:txBody>
      </p:sp>
      <p:sp>
        <p:nvSpPr>
          <p:cNvPr id="58" name="Rectangle 50">
            <a:extLst>
              <a:ext uri="{FF2B5EF4-FFF2-40B4-BE49-F238E27FC236}">
                <a16:creationId xmlns:a16="http://schemas.microsoft.com/office/drawing/2014/main" id="{D477FE8F-9F28-459D-8A56-794A73E00F1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5572125" cy="533400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Common multiples</a:t>
            </a:r>
            <a:endParaRPr lang="en-GB" alt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30046E1-9B5E-43B9-8390-3BBBCC876BC0}"/>
              </a:ext>
            </a:extLst>
          </p:cNvPr>
          <p:cNvSpPr txBox="1"/>
          <p:nvPr/>
        </p:nvSpPr>
        <p:spPr>
          <a:xfrm>
            <a:off x="258154" y="4011619"/>
            <a:ext cx="853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What do you conclude from this lists?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EF55719-F2A1-4613-ACBB-4D5CA6AAD42C}"/>
              </a:ext>
            </a:extLst>
          </p:cNvPr>
          <p:cNvSpPr txBox="1"/>
          <p:nvPr/>
        </p:nvSpPr>
        <p:spPr>
          <a:xfrm>
            <a:off x="294226" y="5374583"/>
            <a:ext cx="853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Which one is the Lowest Common Multiple?</a:t>
            </a:r>
          </a:p>
        </p:txBody>
      </p:sp>
      <p:sp>
        <p:nvSpPr>
          <p:cNvPr id="61" name="Text Box 33">
            <a:extLst>
              <a:ext uri="{FF2B5EF4-FFF2-40B4-BE49-F238E27FC236}">
                <a16:creationId xmlns:a16="http://schemas.microsoft.com/office/drawing/2014/main" id="{7217BDBD-9332-4487-9D82-6656525BB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3690" y="5374583"/>
            <a:ext cx="601447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3200" b="1" dirty="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62" name="Text Box 32">
            <a:extLst>
              <a:ext uri="{FF2B5EF4-FFF2-40B4-BE49-F238E27FC236}">
                <a16:creationId xmlns:a16="http://schemas.microsoft.com/office/drawing/2014/main" id="{46EDE93D-6B17-484C-B691-33DC72951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025" y="1848931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12</a:t>
            </a:r>
          </a:p>
        </p:txBody>
      </p:sp>
      <p:sp>
        <p:nvSpPr>
          <p:cNvPr id="63" name="Text Box 36">
            <a:extLst>
              <a:ext uri="{FF2B5EF4-FFF2-40B4-BE49-F238E27FC236}">
                <a16:creationId xmlns:a16="http://schemas.microsoft.com/office/drawing/2014/main" id="{EA4443D6-E728-484B-8FED-A66F9FE55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21" y="3064697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27</a:t>
            </a:r>
          </a:p>
        </p:txBody>
      </p:sp>
      <p:sp>
        <p:nvSpPr>
          <p:cNvPr id="64" name="Text Box 40">
            <a:extLst>
              <a:ext uri="{FF2B5EF4-FFF2-40B4-BE49-F238E27FC236}">
                <a16:creationId xmlns:a16="http://schemas.microsoft.com/office/drawing/2014/main" id="{3970F30F-5F31-452C-82FB-CFCDCB601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8663" y="1919698"/>
            <a:ext cx="444352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/>
              <a:t>42</a:t>
            </a:r>
          </a:p>
        </p:txBody>
      </p:sp>
      <p:sp>
        <p:nvSpPr>
          <p:cNvPr id="65" name="Text Box 44">
            <a:extLst>
              <a:ext uri="{FF2B5EF4-FFF2-40B4-BE49-F238E27FC236}">
                <a16:creationId xmlns:a16="http://schemas.microsoft.com/office/drawing/2014/main" id="{7A57CF35-3AC0-4C92-BFE5-187442F87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5847" y="2980282"/>
            <a:ext cx="4968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b="1" dirty="0"/>
              <a:t>57</a:t>
            </a:r>
          </a:p>
        </p:txBody>
      </p:sp>
    </p:spTree>
    <p:extLst>
      <p:ext uri="{BB962C8B-B14F-4D97-AF65-F5344CB8AC3E}">
        <p14:creationId xmlns:p14="http://schemas.microsoft.com/office/powerpoint/2010/main" val="322245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00"/>
                                      </p:to>
                                    </p:animClr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0" grpId="0"/>
      <p:bldP spid="22" grpId="0" animBg="1"/>
      <p:bldP spid="23" grpId="0" animBg="1"/>
      <p:bldP spid="24" grpId="0" animBg="1"/>
      <p:bldP spid="25" grpId="0" animBg="1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nimBg="1"/>
      <p:bldP spid="45" grpId="0" autoUpdateAnimBg="0"/>
      <p:bldP spid="46" grpId="0" autoUpdateAnimBg="0"/>
      <p:bldP spid="47" grpId="0" autoUpdateAnimBg="0"/>
      <p:bldP spid="48" grpId="0" animBg="1" autoUpdateAnimBg="0"/>
      <p:bldP spid="49" grpId="0" autoUpdateAnimBg="0"/>
      <p:bldP spid="50" grpId="0" autoUpdateAnimBg="0"/>
      <p:bldP spid="51" grpId="0" autoUpdateAnimBg="0"/>
      <p:bldP spid="52" grpId="0" animBg="1" autoUpdateAnimBg="0"/>
      <p:bldP spid="53" grpId="0" autoUpdateAnimBg="0"/>
      <p:bldP spid="54" grpId="0" autoUpdateAnimBg="0"/>
      <p:bldP spid="55" grpId="0" autoUpdateAnimBg="0"/>
      <p:bldP spid="56" grpId="0" animBg="1" autoUpdateAnimBg="0"/>
      <p:bldP spid="57" grpId="0" autoUpdateAnimBg="0"/>
      <p:bldP spid="59" grpId="0"/>
      <p:bldP spid="60" grpId="0"/>
      <p:bldP spid="61" grpId="0" animBg="1" autoUpdateAnimBg="0"/>
      <p:bldP spid="62" grpId="0" autoUpdateAnimBg="0"/>
      <p:bldP spid="63" grpId="0" autoUpdateAnimBg="0"/>
      <p:bldP spid="64" grpId="0" animBg="1" autoUpdateAnimBg="0"/>
      <p:bldP spid="6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47DB1B-8565-4FDE-872C-96A32A45561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6484938" cy="609600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lowest common multiple</a:t>
            </a:r>
            <a:endParaRPr lang="en-GB" altLang="en-US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C8BB69EA-9A3B-49B9-9141-8D1C60B42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7" y="1196977"/>
            <a:ext cx="8170863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lowest common multiple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(or 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of two numbers is the smallest number that is a multiple of both the numbers.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336DB96-FF42-4717-AA2A-FA4362C68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260726"/>
            <a:ext cx="1981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BE4D8D20-6D4B-4D54-A139-FCBB5E674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4468813"/>
            <a:ext cx="7620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D855EB65-FBD6-4434-AD26-0543E99EE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7338" y="3810000"/>
            <a:ext cx="7620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18DB478B-B7A5-4AB9-B65B-2F47D8B49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925889"/>
            <a:ext cx="28712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Multiples of 20 are :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D391426A-1A3D-4928-8841-5167FDD10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20,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BBB2E6E6-1D90-4973-8D49-D7535EA90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40,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D95F36E0-0A8B-4EDC-A78E-ABBDE739B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10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60,</a:t>
            </a: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E312B001-9BC8-4B34-8EEF-42E0A5581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80,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B99ECBC2-E6F4-43CE-9945-5A0A32C4A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924301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6F2FD3C6-9123-4EE0-8E22-EFCC9A5D6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1" y="3925889"/>
            <a:ext cx="12939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120, . . .</a:t>
            </a: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DD3A2FE7-3773-4025-8AF7-6265202FD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4583114"/>
            <a:ext cx="28712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Multiples of 25 are :</a:t>
            </a: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054B1644-B446-4565-8DC4-3F3B0561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1" y="4583114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25,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FAF87E95-09C5-4440-B6E7-809120771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1" y="4583114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50,</a:t>
            </a: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0A84B249-47CB-4B0F-9BEA-94047820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1" y="4583114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75,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BD75CD8D-B7A7-4E2E-8A1A-0C7D0E703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225" y="4583114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4AADDAEC-322C-446B-8AC8-691BD5390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1" y="4583114"/>
            <a:ext cx="12939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125, . . .</a:t>
            </a:r>
          </a:p>
        </p:txBody>
      </p:sp>
      <p:sp>
        <p:nvSpPr>
          <p:cNvPr id="22" name="Text Box 24">
            <a:extLst>
              <a:ext uri="{FF2B5EF4-FFF2-40B4-BE49-F238E27FC236}">
                <a16:creationId xmlns:a16="http://schemas.microsoft.com/office/drawing/2014/main" id="{4588507D-C516-47BE-92FB-E5F56CA04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6" y="5334001"/>
            <a:ext cx="3555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LCM of 20 and 25 is</a:t>
            </a: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BFAE536C-4B61-49E2-AA37-A46DBF25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5334001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08B051-E4DB-419D-A91D-D4BC9361B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2259015"/>
            <a:ext cx="88550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 find this by writing down the first few multiples for both numbers until we find a number that is in both lists.</a:t>
            </a:r>
          </a:p>
        </p:txBody>
      </p:sp>
    </p:spTree>
    <p:extLst>
      <p:ext uri="{BB962C8B-B14F-4D97-AF65-F5344CB8AC3E}">
        <p14:creationId xmlns:p14="http://schemas.microsoft.com/office/powerpoint/2010/main" val="276546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8" grpId="0" animBg="1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3567B1E1-362C-485C-9E67-E6A93153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2" y="2209801"/>
            <a:ext cx="4323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first ten multiples of 8 are: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C17B14B-C904-45C4-8D0B-360BC93AD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6701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B5183ACE-404C-4233-9DAB-EEE514B5B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C72BE182-6917-4943-9A8D-BDED4BABA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52AF1457-E073-4F40-8DE7-8E59B978C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B76CBA0-5121-4DCA-8590-6EACAC8E7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02186FF1-0EC9-426C-8815-E755A8C73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48D883D4-DD82-4358-A134-F58380876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219B84A-03B2-42B4-9B50-3359A0E6B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D3F27D88-1ECB-4D25-B81B-D96D01A62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4E6BBA62-3F42-4A68-A83B-A9D1F98F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947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04D8AF40-B079-4F13-BC71-885A3F4E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767014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D20733D1-E6E0-41A6-94DF-B2DF80203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9"/>
            <a:ext cx="44951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first ten multiples of 10 are:</a:t>
            </a: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1613EA27-852E-4EB9-B9CC-D4AFEAD84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2BEFE2B7-8D63-4E64-8094-F0648674A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1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22EDD1A8-473B-4722-AA31-232544EE2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89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0" name="Text Box 21">
            <a:extLst>
              <a:ext uri="{FF2B5EF4-FFF2-40B4-BE49-F238E27FC236}">
                <a16:creationId xmlns:a16="http://schemas.microsoft.com/office/drawing/2014/main" id="{BB740DFB-199F-4767-B83D-9CDE2E1A2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589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E9110D79-BF7B-4CDF-82E2-77BC5DE5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776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22" name="Text Box 23">
            <a:extLst>
              <a:ext uri="{FF2B5EF4-FFF2-40B4-BE49-F238E27FC236}">
                <a16:creationId xmlns:a16="http://schemas.microsoft.com/office/drawing/2014/main" id="{25B94811-7C64-48C1-AE77-694D65C9F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6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23" name="Text Box 24">
            <a:extLst>
              <a:ext uri="{FF2B5EF4-FFF2-40B4-BE49-F238E27FC236}">
                <a16:creationId xmlns:a16="http://schemas.microsoft.com/office/drawing/2014/main" id="{D655D37F-E36E-494A-B7F7-922730C78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4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DE5F2819-CAE6-4BDB-9D1C-63875421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64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7653C45A-9DF9-496F-8362-86662DA16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1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A44E13DB-35D8-4D65-B517-AD1F114F5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286251"/>
            <a:ext cx="699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2646F231-FC5E-442C-8A9D-D20D79DE8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286251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8" name="Text Box 29">
            <a:extLst>
              <a:ext uri="{FF2B5EF4-FFF2-40B4-BE49-F238E27FC236}">
                <a16:creationId xmlns:a16="http://schemas.microsoft.com/office/drawing/2014/main" id="{9E7AAABB-1D9F-45E1-84A3-8BC8A40BF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5348289"/>
            <a:ext cx="696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lowest common multiple (LCM) of 8 and 10 is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5564211-8966-4966-BB7C-23004248E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697163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FBB22E9-87CC-4A99-9EC5-C560DBB82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4222750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32">
            <a:extLst>
              <a:ext uri="{FF2B5EF4-FFF2-40B4-BE49-F238E27FC236}">
                <a16:creationId xmlns:a16="http://schemas.microsoft.com/office/drawing/2014/main" id="{E156AC54-9D4E-4E5E-9906-642632838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1" y="53482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2" name="Group 34">
            <a:extLst>
              <a:ext uri="{FF2B5EF4-FFF2-40B4-BE49-F238E27FC236}">
                <a16:creationId xmlns:a16="http://schemas.microsoft.com/office/drawing/2014/main" id="{D77D82F8-D256-4FF9-B5DD-796253B48DD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35075"/>
            <a:ext cx="8229600" cy="609600"/>
            <a:chOff x="288" y="1965"/>
            <a:chExt cx="5184" cy="384"/>
          </a:xfrm>
        </p:grpSpPr>
        <p:sp>
          <p:nvSpPr>
            <p:cNvPr id="33" name="Rectangle 35">
              <a:extLst>
                <a:ext uri="{FF2B5EF4-FFF2-40B4-BE49-F238E27FC236}">
                  <a16:creationId xmlns:a16="http://schemas.microsoft.com/office/drawing/2014/main" id="{04866CE9-187E-4928-B688-7B848B95F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5"/>
              <a:ext cx="5184" cy="384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 Box 36">
              <a:extLst>
                <a:ext uri="{FF2B5EF4-FFF2-40B4-BE49-F238E27FC236}">
                  <a16:creationId xmlns:a16="http://schemas.microsoft.com/office/drawing/2014/main" id="{A8DFE156-81C3-42CD-8E2C-1FB353E11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" y="2013"/>
              <a:ext cx="4935" cy="2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What is the lowest common multiple (LCM) of 8 and 10?</a:t>
              </a:r>
            </a:p>
          </p:txBody>
        </p:sp>
      </p:grpSp>
      <p:sp>
        <p:nvSpPr>
          <p:cNvPr id="35" name="Rectangle 38">
            <a:extLst>
              <a:ext uri="{FF2B5EF4-FFF2-40B4-BE49-F238E27FC236}">
                <a16:creationId xmlns:a16="http://schemas.microsoft.com/office/drawing/2014/main" id="{B1AD93E4-E9C7-4E4A-BFF4-FC1F3328A0A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0813"/>
            <a:ext cx="7786688" cy="633412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lowest common multiple</a:t>
            </a:r>
          </a:p>
        </p:txBody>
      </p:sp>
    </p:spTree>
    <p:extLst>
      <p:ext uri="{BB962C8B-B14F-4D97-AF65-F5344CB8AC3E}">
        <p14:creationId xmlns:p14="http://schemas.microsoft.com/office/powerpoint/2010/main" val="14205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nimBg="1"/>
      <p:bldP spid="30" grpId="0" animBg="1"/>
      <p:bldP spid="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Object 27">
            <a:extLst>
              <a:ext uri="{FF2B5EF4-FFF2-40B4-BE49-F238E27FC236}">
                <a16:creationId xmlns:a16="http://schemas.microsoft.com/office/drawing/2014/main" id="{334D4405-ED1E-49D0-BADB-28D9B7EEA6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187091"/>
              </p:ext>
            </p:extLst>
          </p:nvPr>
        </p:nvGraphicFramePr>
        <p:xfrm>
          <a:off x="2808287" y="1810717"/>
          <a:ext cx="5832475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Image" r:id="rId4" imgW="10171429" imgH="4660317" progId="Photoshop.Image.7">
                  <p:embed/>
                </p:oleObj>
              </mc:Choice>
              <mc:Fallback>
                <p:oleObj name="Image" r:id="rId4" imgW="10171429" imgH="4660317" progId="Photoshop.Image.7">
                  <p:embed/>
                  <p:pic>
                    <p:nvPicPr>
                      <p:cNvPr id="4" name="Object 27">
                        <a:extLst>
                          <a:ext uri="{FF2B5EF4-FFF2-40B4-BE49-F238E27FC236}">
                            <a16:creationId xmlns:a16="http://schemas.microsoft.com/office/drawing/2014/main" id="{FB329655-0F61-4233-81C7-6618A6DD53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7" y="1810717"/>
                        <a:ext cx="5832475" cy="267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8">
            <a:extLst>
              <a:ext uri="{FF2B5EF4-FFF2-40B4-BE49-F238E27FC236}">
                <a16:creationId xmlns:a16="http://schemas.microsoft.com/office/drawing/2014/main" id="{3BFF5DEA-CB3C-4D57-8F28-0436A2CA3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945" y="1900257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702030302020204" pitchFamily="66" charset="0"/>
              </a:rPr>
              <a:t>18</a:t>
            </a:r>
            <a:endParaRPr lang="en-GB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6" name="Text Box 29">
            <a:extLst>
              <a:ext uri="{FF2B5EF4-FFF2-40B4-BE49-F238E27FC236}">
                <a16:creationId xmlns:a16="http://schemas.microsoft.com/office/drawing/2014/main" id="{BA30A697-9531-49BF-A721-29DDF38CB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4759" y="1900257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702030302020204" pitchFamily="66" charset="0"/>
              </a:rPr>
              <a:t>24</a:t>
            </a:r>
            <a:endParaRPr lang="en-GB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645152AC-443B-4166-AD07-CC9BE3F79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53790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FBFC7C5F-59E0-42C9-A329-A630160C7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2476002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1491E0FE-6D0D-4CE0-8F4C-179C4055D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163390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50E28443-26B6-46D6-85DC-87EBB6F9F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900" y="327769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+mn-lt"/>
              </a:rPr>
              <a:t>18</a:t>
            </a:r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8E7C4055-1CE6-411D-87F5-1CA3AB93A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9664" y="2273165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C09FDA2E-D354-481C-A799-15237BC9E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3666" y="2626919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3" name="Rectangle 50">
            <a:extLst>
              <a:ext uri="{FF2B5EF4-FFF2-40B4-BE49-F238E27FC236}">
                <a16:creationId xmlns:a16="http://schemas.microsoft.com/office/drawing/2014/main" id="{AA99AAB9-A983-4E52-A87C-A7B02132DF6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5572125" cy="533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>
                <a:solidFill>
                  <a:srgbClr val="5B0091"/>
                </a:solidFill>
              </a:rPr>
              <a:t>Common Factors</a:t>
            </a:r>
            <a:endParaRPr lang="en-GB" altLang="en-US" sz="4000" dirty="0"/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AB3FB14C-92F0-4AFB-9037-28A440CB2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31" y="2518505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BAC2863-CE9E-47C7-A96C-5694AD73D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170" y="3123702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9432EFC9-E3A3-4A3F-8E85-7D4BFA6E5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399" y="3002311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5FAE47E2-6005-4462-9D5D-E7AB76D12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311" y="3543761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E079A8-3F37-4B2A-9684-3B0EA489260D}"/>
              </a:ext>
            </a:extLst>
          </p:cNvPr>
          <p:cNvSpPr txBox="1"/>
          <p:nvPr/>
        </p:nvSpPr>
        <p:spPr>
          <a:xfrm>
            <a:off x="1805509" y="4669494"/>
            <a:ext cx="6002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What do you say about these numbers?</a:t>
            </a:r>
          </a:p>
        </p:txBody>
      </p:sp>
      <p:sp>
        <p:nvSpPr>
          <p:cNvPr id="19" name="Rectangle 50">
            <a:extLst>
              <a:ext uri="{FF2B5EF4-FFF2-40B4-BE49-F238E27FC236}">
                <a16:creationId xmlns:a16="http://schemas.microsoft.com/office/drawing/2014/main" id="{A14498E0-AB93-4E4B-A872-368F9D475396}"/>
              </a:ext>
            </a:extLst>
          </p:cNvPr>
          <p:cNvSpPr txBox="1">
            <a:spLocks noChangeArrowheads="1"/>
          </p:cNvSpPr>
          <p:nvPr/>
        </p:nvSpPr>
        <p:spPr>
          <a:xfrm>
            <a:off x="202239" y="938987"/>
            <a:ext cx="3102362" cy="533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dirty="0">
                <a:solidFill>
                  <a:srgbClr val="002060"/>
                </a:solidFill>
              </a:rPr>
              <a:t>Factors of 18: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DCEB6E-484F-47E0-9FAF-0805C8FD3DBD}"/>
              </a:ext>
            </a:extLst>
          </p:cNvPr>
          <p:cNvSpPr txBox="1"/>
          <p:nvPr/>
        </p:nvSpPr>
        <p:spPr>
          <a:xfrm>
            <a:off x="607103" y="6011737"/>
            <a:ext cx="8538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Which one is the Highest Common Factor?</a:t>
            </a: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363136CE-4F7B-432B-BABA-4A175516F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256" y="5888626"/>
            <a:ext cx="4972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4000" b="1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B6EC0FB8-C97F-47B3-9A84-7BFF7B4A2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32" y="149961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50E4F800-C1FA-4AD3-892D-F4F4B8E37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32" y="2032108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2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FDA9C303-3DEE-4A73-BDA8-A80113A3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2555365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3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596BD711-F493-450C-95EA-E825E8D0C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08" y="256032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6</a:t>
            </a:r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EC75F757-E9EA-4AFE-9F78-F1E03AC7F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385" y="2029968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9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65B39597-FF93-456F-BDDE-1E31FA71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773" y="1499616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18</a:t>
            </a:r>
          </a:p>
        </p:txBody>
      </p:sp>
      <p:sp>
        <p:nvSpPr>
          <p:cNvPr id="28" name="Rectangle 50">
            <a:extLst>
              <a:ext uri="{FF2B5EF4-FFF2-40B4-BE49-F238E27FC236}">
                <a16:creationId xmlns:a16="http://schemas.microsoft.com/office/drawing/2014/main" id="{044663D5-8A12-40B8-BC28-5E3AF3DCD1BF}"/>
              </a:ext>
            </a:extLst>
          </p:cNvPr>
          <p:cNvSpPr txBox="1">
            <a:spLocks noChangeArrowheads="1"/>
          </p:cNvSpPr>
          <p:nvPr/>
        </p:nvSpPr>
        <p:spPr>
          <a:xfrm>
            <a:off x="384446" y="3005729"/>
            <a:ext cx="3102362" cy="533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dirty="0">
                <a:solidFill>
                  <a:srgbClr val="5B0091"/>
                </a:solidFill>
              </a:rPr>
              <a:t>Factors of 24:</a:t>
            </a:r>
            <a:endParaRPr lang="en-GB" altLang="en-US" sz="2400" dirty="0"/>
          </a:p>
        </p:txBody>
      </p:sp>
      <p:sp>
        <p:nvSpPr>
          <p:cNvPr id="29" name="Text Box 22">
            <a:extLst>
              <a:ext uri="{FF2B5EF4-FFF2-40B4-BE49-F238E27FC236}">
                <a16:creationId xmlns:a16="http://schemas.microsoft.com/office/drawing/2014/main" id="{94D86044-5CD9-4ADE-8821-FDF2D953D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356616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</a:t>
            </a:r>
          </a:p>
        </p:txBody>
      </p:sp>
      <p:sp>
        <p:nvSpPr>
          <p:cNvPr id="30" name="Text Box 23">
            <a:extLst>
              <a:ext uri="{FF2B5EF4-FFF2-40B4-BE49-F238E27FC236}">
                <a16:creationId xmlns:a16="http://schemas.microsoft.com/office/drawing/2014/main" id="{CE50BC00-1F72-49A7-B2BD-9DF3871EB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409885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2</a:t>
            </a:r>
          </a:p>
        </p:txBody>
      </p:sp>
      <p:sp>
        <p:nvSpPr>
          <p:cNvPr id="31" name="Text Box 24">
            <a:extLst>
              <a:ext uri="{FF2B5EF4-FFF2-40B4-BE49-F238E27FC236}">
                <a16:creationId xmlns:a16="http://schemas.microsoft.com/office/drawing/2014/main" id="{DC9979E0-6ECC-45C8-9D79-6AAEBB392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4622107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3</a:t>
            </a:r>
          </a:p>
        </p:txBody>
      </p:sp>
      <p:sp>
        <p:nvSpPr>
          <p:cNvPr id="32" name="Text Box 25">
            <a:extLst>
              <a:ext uri="{FF2B5EF4-FFF2-40B4-BE49-F238E27FC236}">
                <a16:creationId xmlns:a16="http://schemas.microsoft.com/office/drawing/2014/main" id="{C2532427-9881-4B7F-9BFF-17BA06AC6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08" y="4626864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8</a:t>
            </a:r>
          </a:p>
        </p:txBody>
      </p:sp>
      <p:sp>
        <p:nvSpPr>
          <p:cNvPr id="33" name="Text Box 26">
            <a:extLst>
              <a:ext uri="{FF2B5EF4-FFF2-40B4-BE49-F238E27FC236}">
                <a16:creationId xmlns:a16="http://schemas.microsoft.com/office/drawing/2014/main" id="{FAEE48DF-C8D3-43B1-BA17-114AAEE7A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3896" y="4096512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12</a:t>
            </a:r>
          </a:p>
        </p:txBody>
      </p:sp>
      <p:sp>
        <p:nvSpPr>
          <p:cNvPr id="34" name="Text Box 27">
            <a:extLst>
              <a:ext uri="{FF2B5EF4-FFF2-40B4-BE49-F238E27FC236}">
                <a16:creationId xmlns:a16="http://schemas.microsoft.com/office/drawing/2014/main" id="{4B7283DA-37F3-462F-8C63-430AFFBC8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3896" y="3566160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24</a:t>
            </a:r>
          </a:p>
        </p:txBody>
      </p:sp>
      <p:sp>
        <p:nvSpPr>
          <p:cNvPr id="35" name="Text Box 24">
            <a:extLst>
              <a:ext uri="{FF2B5EF4-FFF2-40B4-BE49-F238E27FC236}">
                <a16:creationId xmlns:a16="http://schemas.microsoft.com/office/drawing/2014/main" id="{88478B13-8CC0-40D5-86F0-15FC25FA9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515721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4</a:t>
            </a:r>
          </a:p>
        </p:txBody>
      </p:sp>
      <p:sp>
        <p:nvSpPr>
          <p:cNvPr id="36" name="Text Box 25">
            <a:extLst>
              <a:ext uri="{FF2B5EF4-FFF2-40B4-BE49-F238E27FC236}">
                <a16:creationId xmlns:a16="http://schemas.microsoft.com/office/drawing/2014/main" id="{013E74AA-EA1B-4DAD-9452-8C242817B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08" y="515721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8E6AE08-6712-4616-97AB-8FBA86552AEC}"/>
              </a:ext>
            </a:extLst>
          </p:cNvPr>
          <p:cNvSpPr txBox="1"/>
          <p:nvPr/>
        </p:nvSpPr>
        <p:spPr>
          <a:xfrm>
            <a:off x="1805509" y="5241566"/>
            <a:ext cx="6159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They are all common factors of 18 and 24</a:t>
            </a:r>
          </a:p>
        </p:txBody>
      </p:sp>
    </p:spTree>
    <p:extLst>
      <p:ext uri="{BB962C8B-B14F-4D97-AF65-F5344CB8AC3E}">
        <p14:creationId xmlns:p14="http://schemas.microsoft.com/office/powerpoint/2010/main" val="241965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52969 0.1520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76" y="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L 0.53003 -0.150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93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53334 0.1613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67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022E-16 L 0.5342 -0.1409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01" y="-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 L 0.59288 -0.008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35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111E-6 L 0.59236 -0.3088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18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0.70781 -0.23102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82" y="-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4856 0.07871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71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48473 -0.30162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36" y="-1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62466 -0.23495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33" y="-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23247 0.06088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15" y="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67882 -0.21019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41" y="-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81481E-6 L 0.26823 0.25649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3" y="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64427 -0.18634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05" y="-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000"/>
                            </p:stCondLst>
                            <p:childTnLst>
                              <p:par>
                                <p:cTn id="21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utoUpdateAnimBg="0"/>
      <p:bldP spid="7" grpId="1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4" grpId="0" autoUpdateAnimBg="0"/>
      <p:bldP spid="14" grpId="1"/>
      <p:bldP spid="15" grpId="0" autoUpdateAnimBg="0"/>
      <p:bldP spid="15" grpId="1"/>
      <p:bldP spid="15" grpId="2"/>
      <p:bldP spid="16" grpId="0" autoUpdateAnimBg="0"/>
      <p:bldP spid="17" grpId="0" autoUpdateAnimBg="0"/>
      <p:bldP spid="18" grpId="0"/>
      <p:bldP spid="19" grpId="0" animBg="1"/>
      <p:bldP spid="20" grpId="0"/>
      <p:bldP spid="21" grpId="0" autoUpdateAnimBg="0"/>
      <p:bldP spid="22" grpId="0" autoUpdateAnimBg="0"/>
      <p:bldP spid="22" grpId="1"/>
      <p:bldP spid="22" grpId="2"/>
      <p:bldP spid="23" grpId="0" autoUpdateAnimBg="0"/>
      <p:bldP spid="23" grpId="1"/>
      <p:bldP spid="23" grpId="2"/>
      <p:bldP spid="24" grpId="0" autoUpdateAnimBg="0"/>
      <p:bldP spid="24" grpId="1"/>
      <p:bldP spid="24" grpId="2"/>
      <p:bldP spid="25" grpId="0" autoUpdateAnimBg="0"/>
      <p:bldP spid="25" grpId="1"/>
      <p:bldP spid="25" grpId="2"/>
      <p:bldP spid="26" grpId="0" autoUpdateAnimBg="0"/>
      <p:bldP spid="26" grpId="1"/>
      <p:bldP spid="26" grpId="2"/>
      <p:bldP spid="27" grpId="0" autoUpdateAnimBg="0"/>
      <p:bldP spid="27" grpId="1"/>
      <p:bldP spid="27" grpId="2"/>
      <p:bldP spid="28" grpId="0" animBg="1"/>
      <p:bldP spid="29" grpId="0" autoUpdateAnimBg="0"/>
      <p:bldP spid="29" grpId="1"/>
      <p:bldP spid="29" grpId="2"/>
      <p:bldP spid="30" grpId="0" autoUpdateAnimBg="0"/>
      <p:bldP spid="30" grpId="1"/>
      <p:bldP spid="30" grpId="2"/>
      <p:bldP spid="31" grpId="0" autoUpdateAnimBg="0"/>
      <p:bldP spid="31" grpId="1"/>
      <p:bldP spid="31" grpId="2"/>
      <p:bldP spid="32" grpId="0" autoUpdateAnimBg="0"/>
      <p:bldP spid="32" grpId="1"/>
      <p:bldP spid="32" grpId="2"/>
      <p:bldP spid="33" grpId="0" autoUpdateAnimBg="0"/>
      <p:bldP spid="33" grpId="1"/>
      <p:bldP spid="33" grpId="2"/>
      <p:bldP spid="34" grpId="0" autoUpdateAnimBg="0"/>
      <p:bldP spid="34" grpId="1"/>
      <p:bldP spid="34" grpId="2"/>
      <p:bldP spid="35" grpId="0" autoUpdateAnimBg="0"/>
      <p:bldP spid="35" grpId="1"/>
      <p:bldP spid="35" grpId="2"/>
      <p:bldP spid="36" grpId="0" autoUpdateAnimBg="0"/>
      <p:bldP spid="36" grpId="1"/>
      <p:bldP spid="36" grpId="2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A85CB5B5-0031-4FFB-964E-3A3E8282F45C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F0777-068C-4B57-BDF2-791F5D5E2FA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6794500" cy="533400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highest common factor</a:t>
            </a:r>
            <a:endParaRPr lang="en-GB" altLang="en-US" dirty="0"/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7CC3765C-285E-4B52-A361-B845B65B8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8049" y="4749864"/>
            <a:ext cx="6858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C4F565FE-672B-4C2F-A56A-B102BD53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66" y="5209769"/>
            <a:ext cx="6858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A6B00012-624A-4B45-B8A0-BD1CB1E7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9" y="869894"/>
            <a:ext cx="7812087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 common factor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 (or </a:t>
            </a:r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HCF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) of two numbers is the highest number that is a factor of both numbers.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7AFB3F21-118B-4604-AB8A-FDEBF2FBC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1821160"/>
            <a:ext cx="83978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 find the highest common factor of two numbers by writing down all their factors and finding the largest factor in both lists.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B3015478-0C33-483E-8364-55879CF3A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578" y="3021489"/>
            <a:ext cx="1963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A8B103E4-93E9-4CDF-B883-58209F3C4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509" y="3504295"/>
            <a:ext cx="2655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Factors of 36 are :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CADC8300-40A0-4D2D-9B50-8C905B52C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68" y="393192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4F015548-5BBE-4AE3-BE72-8F0849128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68" y="438912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AAF3941D-7338-4299-B5EA-897EE7C65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68" y="4818888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B08151A4-9BF4-44FC-BF18-761806BDA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68" y="5290079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D813DD11-A1AC-4B9B-A675-295241511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5" y="5767913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052F99D8-B7DE-444D-832E-39ABE07EF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384" y="5290078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FC75FB6D-4A8E-4FFD-A370-DDED1ED8B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453" y="4818888"/>
            <a:ext cx="6080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12,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527CE5AB-E6D5-4D41-8A6B-39480BD8B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454" y="4389120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A2CA3124-4013-4350-B2E0-B2EB8F9A3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402" y="3931920"/>
            <a:ext cx="6080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36.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1FB94D96-A38C-4E86-AB4A-5CF448469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3123" y="3504295"/>
            <a:ext cx="2655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Factors of 45 are :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9AA542C0-6119-43B1-815B-528A70D48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142" y="393192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B9CF04BC-E269-47B5-9606-B98190F4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142" y="438912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297B70A5-B211-4D68-A193-D222F57AA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142" y="4818888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F3D33662-FC4A-4871-9126-C27B9ABF5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0" y="4818888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259EA7F5-C856-4715-A42A-AF5FDC36D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676" y="4389120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C5CA0957-5EF0-405E-B4B9-03D72D370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676" y="3931920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F4E22DE6-D066-46FD-94E1-DCD71A49E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472" y="6295576"/>
            <a:ext cx="35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HCF of 36 and 45 is</a:t>
            </a:r>
          </a:p>
        </p:txBody>
      </p:sp>
      <p:sp>
        <p:nvSpPr>
          <p:cNvPr id="29" name="Text Box 29">
            <a:extLst>
              <a:ext uri="{FF2B5EF4-FFF2-40B4-BE49-F238E27FC236}">
                <a16:creationId xmlns:a16="http://schemas.microsoft.com/office/drawing/2014/main" id="{F7DAE2FE-7380-4E86-81B8-2613F1791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410" y="629557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9" name="Text Box 28">
            <a:extLst>
              <a:ext uri="{FF2B5EF4-FFF2-40B4-BE49-F238E27FC236}">
                <a16:creationId xmlns:a16="http://schemas.microsoft.com/office/drawing/2014/main" id="{92D13BF6-9835-40E5-9C25-AB6BE5225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8946" y="5491508"/>
            <a:ext cx="614454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many factor that are common to both of the numbers.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E0E669-8057-45A4-A4CA-BE0D72A0BC22}"/>
              </a:ext>
            </a:extLst>
          </p:cNvPr>
          <p:cNvSpPr/>
          <p:nvPr/>
        </p:nvSpPr>
        <p:spPr>
          <a:xfrm>
            <a:off x="710354" y="3982129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887B97A-329C-4528-A1FC-9F70EB78BAD3}"/>
              </a:ext>
            </a:extLst>
          </p:cNvPr>
          <p:cNvSpPr/>
          <p:nvPr/>
        </p:nvSpPr>
        <p:spPr>
          <a:xfrm>
            <a:off x="5744346" y="3994421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6777782-2263-4D38-B2DA-72A272BD6C57}"/>
              </a:ext>
            </a:extLst>
          </p:cNvPr>
          <p:cNvSpPr/>
          <p:nvPr/>
        </p:nvSpPr>
        <p:spPr>
          <a:xfrm>
            <a:off x="694087" y="4894983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9B34A67-D0BE-4F75-8D45-BAD1BF1A3A76}"/>
              </a:ext>
            </a:extLst>
          </p:cNvPr>
          <p:cNvSpPr/>
          <p:nvPr/>
        </p:nvSpPr>
        <p:spPr>
          <a:xfrm>
            <a:off x="5754056" y="4450548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86E0D4E-0944-4E0D-9060-297E80E56261}"/>
              </a:ext>
            </a:extLst>
          </p:cNvPr>
          <p:cNvSpPr/>
          <p:nvPr/>
        </p:nvSpPr>
        <p:spPr>
          <a:xfrm>
            <a:off x="1721025" y="5345913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43CE11-B319-47F4-AB50-8232D1F2B80C}"/>
              </a:ext>
            </a:extLst>
          </p:cNvPr>
          <p:cNvSpPr/>
          <p:nvPr/>
        </p:nvSpPr>
        <p:spPr>
          <a:xfrm>
            <a:off x="6845603" y="4864565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9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9" grpId="0" autoUpdateAnimBg="0"/>
      <p:bldP spid="31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2">
            <a:extLst>
              <a:ext uri="{FF2B5EF4-FFF2-40B4-BE49-F238E27FC236}">
                <a16:creationId xmlns:a16="http://schemas.microsoft.com/office/drawing/2014/main" id="{002418D0-EAB4-4360-9DFD-B822AED42BC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33488"/>
            <a:ext cx="8229600" cy="609600"/>
            <a:chOff x="288" y="1965"/>
            <a:chExt cx="5184" cy="384"/>
          </a:xfrm>
        </p:grpSpPr>
        <p:sp>
          <p:nvSpPr>
            <p:cNvPr id="5" name="Rectangle 31">
              <a:extLst>
                <a:ext uri="{FF2B5EF4-FFF2-40B4-BE49-F238E27FC236}">
                  <a16:creationId xmlns:a16="http://schemas.microsoft.com/office/drawing/2014/main" id="{922711F2-2F4E-43C0-B12D-94FA07D3C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5"/>
              <a:ext cx="5184" cy="384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F768C752-DC66-422A-AEC3-F7535CF28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" y="2013"/>
              <a:ext cx="4923" cy="2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What is the highest common factor (HCF) of 24 and 30?</a:t>
              </a:r>
            </a:p>
          </p:txBody>
        </p:sp>
      </p:grpSp>
      <p:sp>
        <p:nvSpPr>
          <p:cNvPr id="7" name="Text Box 7">
            <a:extLst>
              <a:ext uri="{FF2B5EF4-FFF2-40B4-BE49-F238E27FC236}">
                <a16:creationId xmlns:a16="http://schemas.microsoft.com/office/drawing/2014/main" id="{931F1BF3-8EAA-4426-B02B-408EE9643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97089"/>
            <a:ext cx="3108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factors of 24 are: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5EFFF857-51DD-49EA-988F-33CAC6D4A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543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92AD8CA8-6EEA-428A-B6D9-CE8B178FB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5517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2FDD99C3-9399-4301-AA3B-698EE3F91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9164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CB39A85F-4E0C-48C8-9872-1E03CAE36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48612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76FE3A95-1D07-42A4-B6CF-0299C74BA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3832" y="443713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89CD7EE2-C958-46CF-9079-DEA29D199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3832" y="389164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ADF3384-583C-4FCF-8638-6509547D7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71" y="3255178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BB1064BD-0C55-4D24-B855-CEF9E92A5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962" y="265430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6" name="Oval 16">
            <a:extLst>
              <a:ext uri="{FF2B5EF4-FFF2-40B4-BE49-F238E27FC236}">
                <a16:creationId xmlns:a16="http://schemas.microsoft.com/office/drawing/2014/main" id="{F1B10077-DE5D-4D2A-92E4-C4B6FF052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125" y="4402434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F32CD8FD-53E5-4105-AB92-BEFE430E9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5614" y="2132955"/>
            <a:ext cx="3108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factors of 30 are: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90CA9050-F790-4F1C-A885-E9AB9793B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542" y="278768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3B33FAFE-D4AB-4B02-B479-62B038B5A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542" y="338017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CE2F45FB-AC4B-49D3-9C8E-0EBDF8F3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542" y="394671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A421289D-6BD2-4E02-9CFD-658229E81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542" y="45556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F9D89899-E3DA-4C41-BD71-FDCE12741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5150" y="456551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8BBAADE5-E9D2-4236-956F-B6F6ED50E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458" y="3940769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4199AB1E-0E7C-4701-A6A6-4BD1F2EC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9885" y="3429979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33772D0F-3183-4C4A-8DCF-BF0E685F6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9885" y="278768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6" name="Oval 26">
            <a:extLst>
              <a:ext uri="{FF2B5EF4-FFF2-40B4-BE49-F238E27FC236}">
                <a16:creationId xmlns:a16="http://schemas.microsoft.com/office/drawing/2014/main" id="{E5C3D235-72D8-495B-9787-4B3AAD43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458" y="4452908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A3894DC3-B592-430F-B9FA-F2A6346D8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028" y="5916734"/>
            <a:ext cx="6942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highest common factor (HCF) of 24 and 30 is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A5536D1F-8242-4C6A-A995-38506D786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027" y="5916734"/>
            <a:ext cx="441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01C92BAB-278B-4672-992D-546AEBE3C9B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0813"/>
            <a:ext cx="6891338" cy="561975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highest common factor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740283D0-67C9-4D59-95F3-2E6139100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028" y="5085737"/>
            <a:ext cx="72991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many factor that are common to both of the numbers.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E3D8AC-9D69-485B-838F-D44BF729A182}"/>
              </a:ext>
            </a:extLst>
          </p:cNvPr>
          <p:cNvSpPr/>
          <p:nvPr/>
        </p:nvSpPr>
        <p:spPr>
          <a:xfrm>
            <a:off x="582415" y="2717205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27023A-1E3A-4B99-A129-969B300D28BB}"/>
              </a:ext>
            </a:extLst>
          </p:cNvPr>
          <p:cNvSpPr/>
          <p:nvPr/>
        </p:nvSpPr>
        <p:spPr>
          <a:xfrm>
            <a:off x="5346756" y="2835811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1239507-0714-424A-B784-D1863FA261FA}"/>
              </a:ext>
            </a:extLst>
          </p:cNvPr>
          <p:cNvSpPr/>
          <p:nvPr/>
        </p:nvSpPr>
        <p:spPr>
          <a:xfrm>
            <a:off x="582415" y="3316034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B117F46-7E68-49E3-BACF-D62476FD1B34}"/>
              </a:ext>
            </a:extLst>
          </p:cNvPr>
          <p:cNvSpPr/>
          <p:nvPr/>
        </p:nvSpPr>
        <p:spPr>
          <a:xfrm>
            <a:off x="5370557" y="3431550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882AED1-D668-408E-99F8-1E708610C1BA}"/>
              </a:ext>
            </a:extLst>
          </p:cNvPr>
          <p:cNvSpPr/>
          <p:nvPr/>
        </p:nvSpPr>
        <p:spPr>
          <a:xfrm>
            <a:off x="582415" y="3952500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47CE785-E50C-448C-AB66-636FABBA6B28}"/>
              </a:ext>
            </a:extLst>
          </p:cNvPr>
          <p:cNvSpPr/>
          <p:nvPr/>
        </p:nvSpPr>
        <p:spPr>
          <a:xfrm>
            <a:off x="5333026" y="3995112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7FA9BBE-0683-442E-AAF4-7498017668E8}"/>
              </a:ext>
            </a:extLst>
          </p:cNvPr>
          <p:cNvSpPr/>
          <p:nvPr/>
        </p:nvSpPr>
        <p:spPr>
          <a:xfrm>
            <a:off x="1672846" y="4502955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C001EF3-5CE5-4716-80CF-2C0DEF242BCC}"/>
              </a:ext>
            </a:extLst>
          </p:cNvPr>
          <p:cNvSpPr/>
          <p:nvPr/>
        </p:nvSpPr>
        <p:spPr>
          <a:xfrm>
            <a:off x="6584165" y="4610924"/>
            <a:ext cx="258158" cy="352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7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nimBg="1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nimBg="1"/>
      <p:bldP spid="27" grpId="0" autoUpdateAnimBg="0"/>
      <p:bldP spid="28" grpId="0" autoUpdateAnimBg="0"/>
      <p:bldP spid="30" grpId="0" autoUpdateAnimBg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485</TotalTime>
  <Words>558</Words>
  <Application>Microsoft Office PowerPoint</Application>
  <PresentationFormat>On-screen Show (4:3)</PresentationFormat>
  <Paragraphs>176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 2</vt:lpstr>
      <vt:lpstr>Theme1</vt:lpstr>
      <vt:lpstr>Image</vt:lpstr>
      <vt:lpstr>Highest Common Factor (HCF) and Lowest Common Multiple (LCM)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40</cp:revision>
  <dcterms:created xsi:type="dcterms:W3CDTF">2016-08-14T00:28:51Z</dcterms:created>
  <dcterms:modified xsi:type="dcterms:W3CDTF">2022-03-21T15:15:27Z</dcterms:modified>
</cp:coreProperties>
</file>