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handoutMasterIdLst>
    <p:handoutMasterId r:id="rId10"/>
  </p:handoutMasterIdLst>
  <p:sldIdLst>
    <p:sldId id="256" r:id="rId2"/>
    <p:sldId id="326" r:id="rId3"/>
    <p:sldId id="327" r:id="rId4"/>
    <p:sldId id="328" r:id="rId5"/>
    <p:sldId id="329" r:id="rId6"/>
    <p:sldId id="330" r:id="rId7"/>
    <p:sldId id="317" r:id="rId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73EA9C21-5DC2-4867-97A7-17D5A93379C4}" type="datetime3">
              <a:rPr lang="en-GB" smtClean="0"/>
              <a:t>20 June, 2021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2DFCC-C3FE-407B-B7EB-2520BDC33B89}" type="datetime3">
              <a:rPr lang="en-GB" smtClean="0"/>
              <a:t>20 June, 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3DF5-2B55-4C89-B1FA-EB1F489A75B8}" type="datetime3">
              <a:rPr lang="en-GB" smtClean="0"/>
              <a:t>20 June, 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8BA5-C5C0-4874-908E-E46AF5C3464C}" type="datetime3">
              <a:rPr lang="en-GB" smtClean="0"/>
              <a:t>20 June, 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DD5F8B04-1EAC-4F38-AB34-F63FB978B3B2}" type="datetime3">
              <a:rPr lang="en-GB" smtClean="0"/>
              <a:t>20 June, 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17F-767F-4AE4-A70D-4D51745E0042}" type="datetime3">
              <a:rPr lang="en-GB" smtClean="0"/>
              <a:t>20 June, 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A12D-27E7-46E6-BF8C-62C3ECEAEDE1}" type="datetime3">
              <a:rPr lang="en-GB" smtClean="0"/>
              <a:t>20 June, 2021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9E00-E701-4D21-9419-DC8C5943C1AE}" type="datetime3">
              <a:rPr lang="en-GB" smtClean="0"/>
              <a:t>20 June, 2021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AFF8-A5A1-4BD5-85E8-0717D5061E2E}" type="datetime3">
              <a:rPr lang="en-GB" smtClean="0"/>
              <a:t>20 June, 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0FF-D5DC-41E9-9EB8-81B29CF514F5}" type="datetime3">
              <a:rPr lang="en-GB" smtClean="0"/>
              <a:t>20 June, 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0BDC-56EB-4B1F-B74B-5FC8B442E1FC}" type="datetime3">
              <a:rPr lang="en-GB" smtClean="0"/>
              <a:t>20 June, 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 userDrawn="1"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3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83259C-0294-4D2E-9740-F178B24C4F36}" type="datetime3">
              <a:rPr lang="en-GB" smtClean="0"/>
              <a:t>20 June, 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C8D5AB8D-F261-4022-93F3-5EBD5EA328F8}" type="datetime3">
              <a:rPr lang="en-GB" sz="2400" smtClean="0"/>
              <a:t>20 June, 2021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GB" dirty="0"/>
              <a:t>The area of a triangle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467600" cy="990600"/>
          </a:xfrm>
        </p:spPr>
        <p:txBody>
          <a:bodyPr/>
          <a:lstStyle/>
          <a:p>
            <a:pPr marL="627063" indent="-627063"/>
            <a:r>
              <a:rPr lang="en-GB" dirty="0"/>
              <a:t>LO: Use the sine rule to solve problems with triangles.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CB7637B-6921-435B-898B-A13F9AD3FDD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4033C8D-2BD2-44D1-831C-71FF460BD20E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0" name="Group 5">
            <a:extLst>
              <a:ext uri="{FF2B5EF4-FFF2-40B4-BE49-F238E27FC236}">
                <a16:creationId xmlns:a16="http://schemas.microsoft.com/office/drawing/2014/main" id="{1FB0FD68-3708-421B-B9A7-4D8BA0852C6C}"/>
              </a:ext>
            </a:extLst>
          </p:cNvPr>
          <p:cNvGrpSpPr>
            <a:grpSpLocks/>
          </p:cNvGrpSpPr>
          <p:nvPr/>
        </p:nvGrpSpPr>
        <p:grpSpPr bwMode="auto">
          <a:xfrm>
            <a:off x="369888" y="2659610"/>
            <a:ext cx="3910013" cy="2127251"/>
            <a:chOff x="233" y="1732"/>
            <a:chExt cx="2463" cy="1340"/>
          </a:xfrm>
        </p:grpSpPr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967ADCD9-C45C-4D51-92DF-CBE38871F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" y="2002"/>
              <a:ext cx="2010" cy="849"/>
            </a:xfrm>
            <a:custGeom>
              <a:avLst/>
              <a:gdLst/>
              <a:ahLst/>
              <a:cxnLst>
                <a:cxn ang="0">
                  <a:pos x="0" y="669"/>
                </a:cxn>
                <a:cxn ang="0">
                  <a:pos x="1584" y="669"/>
                </a:cxn>
                <a:cxn ang="0">
                  <a:pos x="945" y="0"/>
                </a:cxn>
                <a:cxn ang="0">
                  <a:pos x="0" y="669"/>
                </a:cxn>
              </a:cxnLst>
              <a:rect l="0" t="0" r="r" b="b"/>
              <a:pathLst>
                <a:path w="1584" h="669">
                  <a:moveTo>
                    <a:pt x="0" y="669"/>
                  </a:moveTo>
                  <a:lnTo>
                    <a:pt x="1584" y="669"/>
                  </a:lnTo>
                  <a:lnTo>
                    <a:pt x="945" y="0"/>
                  </a:lnTo>
                  <a:lnTo>
                    <a:pt x="0" y="6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52" name="Text Box 7">
              <a:extLst>
                <a:ext uri="{FF2B5EF4-FFF2-40B4-BE49-F238E27FC236}">
                  <a16:creationId xmlns:a16="http://schemas.microsoft.com/office/drawing/2014/main" id="{E23F72AD-6C5E-44AD-8DC5-F31076F666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" y="2781"/>
              <a:ext cx="2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A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53" name="Text Box 8">
              <a:extLst>
                <a:ext uri="{FF2B5EF4-FFF2-40B4-BE49-F238E27FC236}">
                  <a16:creationId xmlns:a16="http://schemas.microsoft.com/office/drawing/2014/main" id="{CEDE6E2D-C301-4831-A748-D345A9C287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6" y="173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B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54" name="Text Box 9">
              <a:extLst>
                <a:ext uri="{FF2B5EF4-FFF2-40B4-BE49-F238E27FC236}">
                  <a16:creationId xmlns:a16="http://schemas.microsoft.com/office/drawing/2014/main" id="{F2DFDB48-E9AE-4018-839C-D1C84B8FC3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2672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+mn-lt"/>
                </a:rPr>
                <a:t>C</a:t>
              </a:r>
              <a:endParaRPr lang="en-GB" sz="2400">
                <a:latin typeface="+mn-lt"/>
              </a:endParaRPr>
            </a:p>
          </p:txBody>
        </p:sp>
      </p:grpSp>
      <p:sp>
        <p:nvSpPr>
          <p:cNvPr id="55" name="Line 14">
            <a:extLst>
              <a:ext uri="{FF2B5EF4-FFF2-40B4-BE49-F238E27FC236}">
                <a16:creationId xmlns:a16="http://schemas.microsoft.com/office/drawing/2014/main" id="{25B6B50C-AC8B-4829-A3AA-AC981F79A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3110459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56" name="Text Box 12">
            <a:extLst>
              <a:ext uri="{FF2B5EF4-FFF2-40B4-BE49-F238E27FC236}">
                <a16:creationId xmlns:a16="http://schemas.microsoft.com/office/drawing/2014/main" id="{0689E80E-76EB-40B8-86E2-CA0025000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5450" y="32843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a</a:t>
            </a:r>
          </a:p>
        </p:txBody>
      </p:sp>
      <p:sp>
        <p:nvSpPr>
          <p:cNvPr id="57" name="Text Box 13">
            <a:extLst>
              <a:ext uri="{FF2B5EF4-FFF2-40B4-BE49-F238E27FC236}">
                <a16:creationId xmlns:a16="http://schemas.microsoft.com/office/drawing/2014/main" id="{2210F721-F526-450A-BF68-CBC47A6A7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0244" y="4405859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b</a:t>
            </a:r>
          </a:p>
        </p:txBody>
      </p:sp>
      <p:sp>
        <p:nvSpPr>
          <p:cNvPr id="58" name="Text Box 11">
            <a:extLst>
              <a:ext uri="{FF2B5EF4-FFF2-40B4-BE49-F238E27FC236}">
                <a16:creationId xmlns:a16="http://schemas.microsoft.com/office/drawing/2014/main" id="{9EC41483-677D-4C9F-B360-1B0909943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1448" y="3267769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c</a:t>
            </a:r>
          </a:p>
        </p:txBody>
      </p:sp>
      <p:sp>
        <p:nvSpPr>
          <p:cNvPr id="59" name="Text Box 3">
            <a:extLst>
              <a:ext uri="{FF2B5EF4-FFF2-40B4-BE49-F238E27FC236}">
                <a16:creationId xmlns:a16="http://schemas.microsoft.com/office/drawing/2014/main" id="{0CBDF321-05EE-48A4-AF06-42EADB04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908720"/>
            <a:ext cx="73752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Look at the triangle ABC with base </a:t>
            </a:r>
            <a:r>
              <a:rPr lang="en-US" sz="2400" i="1" dirty="0"/>
              <a:t>b</a:t>
            </a:r>
            <a:r>
              <a:rPr lang="en-US" sz="2400" dirty="0"/>
              <a:t>. </a:t>
            </a:r>
            <a:endParaRPr lang="en-GB" sz="2400" dirty="0"/>
          </a:p>
        </p:txBody>
      </p:sp>
      <p:sp>
        <p:nvSpPr>
          <p:cNvPr id="60" name="Text Box 8">
            <a:extLst>
              <a:ext uri="{FF2B5EF4-FFF2-40B4-BE49-F238E27FC236}">
                <a16:creationId xmlns:a16="http://schemas.microsoft.com/office/drawing/2014/main" id="{BA518731-2759-4522-8582-A28A4DBCB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447" y="4454049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D</a:t>
            </a:r>
            <a:endParaRPr lang="en-GB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3">
                <a:extLst>
                  <a:ext uri="{FF2B5EF4-FFF2-40B4-BE49-F238E27FC236}">
                    <a16:creationId xmlns:a16="http://schemas.microsoft.com/office/drawing/2014/main" id="{4A16E47A-8A09-49B3-9B8E-E8DBC4A509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5124" y="1347881"/>
                <a:ext cx="8383340" cy="1352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+mn-lt"/>
                  </a:rPr>
                  <a:t>To calculate the area using the formula </a:t>
                </a:r>
              </a:p>
              <a:p>
                <a:pPr algn="ctr" eaLnBrk="0" hangingPunct="0"/>
                <a:r>
                  <a:rPr lang="en-US" sz="2400" dirty="0">
                    <a:latin typeface="+mn-lt"/>
                  </a:rPr>
                  <a:t>Area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US" sz="2400" dirty="0"/>
              </a:p>
              <a:p>
                <a:pPr eaLnBrk="0" hangingPunct="0"/>
                <a:r>
                  <a:rPr lang="en-US" sz="2400" dirty="0">
                    <a:latin typeface="+mn-lt"/>
                  </a:rPr>
                  <a:t>we need to know the height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dirty="0"/>
                  <a:t>. </a:t>
                </a:r>
                <a:endParaRPr lang="en-GB" sz="2400" dirty="0"/>
              </a:p>
            </p:txBody>
          </p:sp>
        </mc:Choice>
        <mc:Fallback xmlns="">
          <p:sp>
            <p:nvSpPr>
              <p:cNvPr id="61" name="Text Box 3">
                <a:extLst>
                  <a:ext uri="{FF2B5EF4-FFF2-40B4-BE49-F238E27FC236}">
                    <a16:creationId xmlns:a16="http://schemas.microsoft.com/office/drawing/2014/main" id="{4A16E47A-8A09-49B3-9B8E-E8DBC4A509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5124" y="1347881"/>
                <a:ext cx="8383340" cy="1352550"/>
              </a:xfrm>
              <a:prstGeom prst="rect">
                <a:avLst/>
              </a:prstGeom>
              <a:blipFill>
                <a:blip r:embed="rId3"/>
                <a:stretch>
                  <a:fillRect l="-1164" t="-3604" b="-945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 Box 3">
            <a:extLst>
              <a:ext uri="{FF2B5EF4-FFF2-40B4-BE49-F238E27FC236}">
                <a16:creationId xmlns:a16="http://schemas.microsoft.com/office/drawing/2014/main" id="{CC690858-3A78-4FB0-8C89-9FC104301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610" y="2670631"/>
            <a:ext cx="5902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Draw the line BD which is the height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dirty="0"/>
              <a:t>.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3">
                <a:extLst>
                  <a:ext uri="{FF2B5EF4-FFF2-40B4-BE49-F238E27FC236}">
                    <a16:creationId xmlns:a16="http://schemas.microsoft.com/office/drawing/2014/main" id="{24B4A52B-C80D-46A3-8913-6F0704DFC5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18509" y="3095826"/>
                <a:ext cx="3797227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,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</a:t>
                </a:r>
                <a:endParaRPr lang="en-US" sz="2400" dirty="0"/>
              </a:p>
            </p:txBody>
          </p:sp>
        </mc:Choice>
        <mc:Fallback xmlns="">
          <p:sp>
            <p:nvSpPr>
              <p:cNvPr id="63" name="Text Box 3">
                <a:extLst>
                  <a:ext uri="{FF2B5EF4-FFF2-40B4-BE49-F238E27FC236}">
                    <a16:creationId xmlns:a16="http://schemas.microsoft.com/office/drawing/2014/main" id="{24B4A52B-C80D-46A3-8913-6F0704DFC5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18509" y="3095826"/>
                <a:ext cx="3797227" cy="624273"/>
              </a:xfrm>
              <a:prstGeom prst="rect">
                <a:avLst/>
              </a:prstGeom>
              <a:blipFill>
                <a:blip r:embed="rId4"/>
                <a:stretch>
                  <a:fillRect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Box 3">
                <a:extLst>
                  <a:ext uri="{FF2B5EF4-FFF2-40B4-BE49-F238E27FC236}">
                    <a16:creationId xmlns:a16="http://schemas.microsoft.com/office/drawing/2014/main" id="{668BB73C-CB11-46D1-AF7C-D74791AB0E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44238" y="4186784"/>
                <a:ext cx="4863002" cy="1352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+mn-lt"/>
                  </a:rPr>
                  <a:t>Substituting for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dirty="0"/>
                  <a:t> </a:t>
                </a:r>
                <a:r>
                  <a:rPr lang="en-US" sz="2400" dirty="0">
                    <a:latin typeface="+mn-lt"/>
                  </a:rPr>
                  <a:t>in the area formula gives</a:t>
                </a:r>
              </a:p>
              <a:p>
                <a:pPr algn="ctr" eaLnBrk="0" hangingPunct="0"/>
                <a:r>
                  <a:rPr lang="en-US" sz="2400" dirty="0">
                    <a:latin typeface="+mn-lt"/>
                  </a:rPr>
                  <a:t>Area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func>
                      <m:funcPr>
                        <m:ctrlPr>
                          <a:rPr lang="en-US" sz="24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func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4" name="Text Box 3">
                <a:extLst>
                  <a:ext uri="{FF2B5EF4-FFF2-40B4-BE49-F238E27FC236}">
                    <a16:creationId xmlns:a16="http://schemas.microsoft.com/office/drawing/2014/main" id="{668BB73C-CB11-46D1-AF7C-D74791AB0E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44238" y="4186784"/>
                <a:ext cx="4863002" cy="1352550"/>
              </a:xfrm>
              <a:prstGeom prst="rect">
                <a:avLst/>
              </a:prstGeom>
              <a:blipFill>
                <a:blip r:embed="rId5"/>
                <a:stretch>
                  <a:fillRect l="-1880" t="-3604" b="-405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>
            <a:extLst>
              <a:ext uri="{FF2B5EF4-FFF2-40B4-BE49-F238E27FC236}">
                <a16:creationId xmlns:a16="http://schemas.microsoft.com/office/drawing/2014/main" id="{725EBA14-0979-46F7-AC95-5EC01410D657}"/>
              </a:ext>
            </a:extLst>
          </p:cNvPr>
          <p:cNvSpPr/>
          <p:nvPr/>
        </p:nvSpPr>
        <p:spPr>
          <a:xfrm>
            <a:off x="590703" y="5739086"/>
            <a:ext cx="79321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Notice that in this formula you do not need to know the height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2400" dirty="0">
                <a:latin typeface="+mn-lt"/>
              </a:rPr>
              <a:t>of the triangle.</a:t>
            </a:r>
            <a:endParaRPr lang="en-GB" sz="2400" dirty="0">
              <a:latin typeface="+mn-lt"/>
            </a:endParaRPr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32A085B6-4D1E-42F8-907C-209C4A5DF0B5}"/>
              </a:ext>
            </a:extLst>
          </p:cNvPr>
          <p:cNvSpPr txBox="1">
            <a:spLocks noChangeArrowheads="1"/>
          </p:cNvSpPr>
          <p:nvPr/>
        </p:nvSpPr>
        <p:spPr>
          <a:xfrm>
            <a:off x="165101" y="14152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The area of a triangle</a:t>
            </a:r>
          </a:p>
        </p:txBody>
      </p:sp>
      <p:sp>
        <p:nvSpPr>
          <p:cNvPr id="67" name="Right Triangle 66">
            <a:extLst>
              <a:ext uri="{FF2B5EF4-FFF2-40B4-BE49-F238E27FC236}">
                <a16:creationId xmlns:a16="http://schemas.microsoft.com/office/drawing/2014/main" id="{140FA593-3351-42BD-B3F7-2073CA299D2B}"/>
              </a:ext>
            </a:extLst>
          </p:cNvPr>
          <p:cNvSpPr/>
          <p:nvPr/>
        </p:nvSpPr>
        <p:spPr>
          <a:xfrm>
            <a:off x="2642072" y="3108857"/>
            <a:ext cx="1262033" cy="1320802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 Box 15">
            <a:extLst>
              <a:ext uri="{FF2B5EF4-FFF2-40B4-BE49-F238E27FC236}">
                <a16:creationId xmlns:a16="http://schemas.microsoft.com/office/drawing/2014/main" id="{189153C2-EF77-4BFC-A828-E929C6F76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604171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>
                <a:latin typeface="Times New Roman" pitchFamily="18" charset="0"/>
              </a:rPr>
              <a:t>h</a:t>
            </a:r>
            <a:endParaRPr lang="en-GB" sz="2400" i="1" dirty="0">
              <a:latin typeface="Times New Roman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AB0A73F-00A5-4601-BE00-7DE56C0062CC}"/>
              </a:ext>
            </a:extLst>
          </p:cNvPr>
          <p:cNvSpPr/>
          <p:nvPr/>
        </p:nvSpPr>
        <p:spPr>
          <a:xfrm>
            <a:off x="4727005" y="3187843"/>
            <a:ext cx="14093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In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BCD</a:t>
            </a:r>
            <a:endParaRPr lang="en-GB" sz="2400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F7BB60A-920F-465F-A133-0B963A591A22}"/>
              </a:ext>
            </a:extLst>
          </p:cNvPr>
          <p:cNvSpPr/>
          <p:nvPr/>
        </p:nvSpPr>
        <p:spPr>
          <a:xfrm>
            <a:off x="5326831" y="3604045"/>
            <a:ext cx="22076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So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= a 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sz="2400" dirty="0"/>
              <a:t>. </a:t>
            </a:r>
            <a:endParaRPr lang="en-GB" sz="2400" dirty="0"/>
          </a:p>
        </p:txBody>
      </p:sp>
      <p:sp>
        <p:nvSpPr>
          <p:cNvPr id="71" name="Pie 30">
            <a:extLst>
              <a:ext uri="{FF2B5EF4-FFF2-40B4-BE49-F238E27FC236}">
                <a16:creationId xmlns:a16="http://schemas.microsoft.com/office/drawing/2014/main" id="{0ABB94D0-E097-4A4B-87CF-9B2061DE91A4}"/>
              </a:ext>
            </a:extLst>
          </p:cNvPr>
          <p:cNvSpPr/>
          <p:nvPr/>
        </p:nvSpPr>
        <p:spPr>
          <a:xfrm flipH="1">
            <a:off x="3495542" y="3971779"/>
            <a:ext cx="844511" cy="914400"/>
          </a:xfrm>
          <a:prstGeom prst="pie">
            <a:avLst>
              <a:gd name="adj1" fmla="val 18845622"/>
              <a:gd name="adj2" fmla="val 2153684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1572EA9-50CD-4C5D-90E0-917C7427D1E5}"/>
              </a:ext>
            </a:extLst>
          </p:cNvPr>
          <p:cNvSpPr/>
          <p:nvPr/>
        </p:nvSpPr>
        <p:spPr>
          <a:xfrm>
            <a:off x="2622122" y="4214866"/>
            <a:ext cx="234950" cy="2141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/>
      <p:bldP spid="57" grpId="0"/>
      <p:bldP spid="58" grpId="0"/>
      <p:bldP spid="60" grpId="0"/>
      <p:bldP spid="61" grpId="0"/>
      <p:bldP spid="62" grpId="0"/>
      <p:bldP spid="63" grpId="0"/>
      <p:bldP spid="64" grpId="0"/>
      <p:bldP spid="65" grpId="0"/>
      <p:bldP spid="67" grpId="0" animBg="1"/>
      <p:bldP spid="68" grpId="0"/>
      <p:bldP spid="69" grpId="0"/>
      <p:bldP spid="70" grpId="0"/>
      <p:bldP spid="71" grpId="0" animBg="1"/>
      <p:bldP spid="7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4E65E93-F314-40C5-BB7D-38C312BBCE5A}"/>
              </a:ext>
            </a:extLst>
          </p:cNvPr>
          <p:cNvSpPr txBox="1">
            <a:spLocks noChangeArrowheads="1"/>
          </p:cNvSpPr>
          <p:nvPr/>
        </p:nvSpPr>
        <p:spPr>
          <a:xfrm>
            <a:off x="301918" y="18188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/>
              <a:t>The area of a triangle</a:t>
            </a:r>
            <a:endParaRPr lang="en-GB" sz="3200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7906E745-5FF2-4323-8C6E-F2A6C75EC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640" y="810566"/>
            <a:ext cx="87788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Suppose that instead of the height of a triangle, we are given the base, two of the sides and the included angle. For example:</a:t>
            </a:r>
            <a:endParaRPr lang="en-GB" sz="2400" dirty="0">
              <a:latin typeface="+mn-lt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7AD2C5E5-A99B-4EDE-BBD6-9C4015657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3450" y="2102396"/>
            <a:ext cx="508825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What is the area of triangle ABC?</a:t>
            </a:r>
            <a:endParaRPr lang="en-GB" sz="2400" dirty="0">
              <a:latin typeface="+mn-lt"/>
            </a:endParaRPr>
          </a:p>
        </p:txBody>
      </p:sp>
      <p:grpSp>
        <p:nvGrpSpPr>
          <p:cNvPr id="7" name="Group 5">
            <a:extLst>
              <a:ext uri="{FF2B5EF4-FFF2-40B4-BE49-F238E27FC236}">
                <a16:creationId xmlns:a16="http://schemas.microsoft.com/office/drawing/2014/main" id="{363A0878-AB5D-45DD-9D96-E8FFA5969E22}"/>
              </a:ext>
            </a:extLst>
          </p:cNvPr>
          <p:cNvGrpSpPr>
            <a:grpSpLocks/>
          </p:cNvGrpSpPr>
          <p:nvPr/>
        </p:nvGrpSpPr>
        <p:grpSpPr bwMode="auto">
          <a:xfrm>
            <a:off x="374652" y="2715172"/>
            <a:ext cx="3838576" cy="2189163"/>
            <a:chOff x="236" y="1767"/>
            <a:chExt cx="2418" cy="1379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C063ECD5-476F-4034-AB8D-7EBB24D87E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" y="2002"/>
              <a:ext cx="2010" cy="849"/>
            </a:xfrm>
            <a:custGeom>
              <a:avLst/>
              <a:gdLst/>
              <a:ahLst/>
              <a:cxnLst>
                <a:cxn ang="0">
                  <a:pos x="0" y="669"/>
                </a:cxn>
                <a:cxn ang="0">
                  <a:pos x="1584" y="669"/>
                </a:cxn>
                <a:cxn ang="0">
                  <a:pos x="945" y="0"/>
                </a:cxn>
                <a:cxn ang="0">
                  <a:pos x="0" y="669"/>
                </a:cxn>
              </a:cxnLst>
              <a:rect l="0" t="0" r="r" b="b"/>
              <a:pathLst>
                <a:path w="1584" h="669">
                  <a:moveTo>
                    <a:pt x="0" y="669"/>
                  </a:moveTo>
                  <a:lnTo>
                    <a:pt x="1584" y="669"/>
                  </a:lnTo>
                  <a:lnTo>
                    <a:pt x="945" y="0"/>
                  </a:lnTo>
                  <a:lnTo>
                    <a:pt x="0" y="6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95BABB89-AC11-42BC-A3DE-9C41C2B5D2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" y="2793"/>
              <a:ext cx="2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A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10" name="Text Box 8">
              <a:extLst>
                <a:ext uri="{FF2B5EF4-FFF2-40B4-BE49-F238E27FC236}">
                  <a16:creationId xmlns:a16="http://schemas.microsoft.com/office/drawing/2014/main" id="{6B0F934C-31EC-4DD8-9661-52C781A068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6" y="1767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B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6F87393A-1FE5-4C3D-9888-BC77BDF982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1" y="2798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C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BAF3967A-4DC3-471A-8CCE-DA56FA40EC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4" y="2855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+mn-lt"/>
                </a:rPr>
                <a:t>7 cm</a:t>
              </a:r>
              <a:endParaRPr lang="en-GB" sz="2400">
                <a:latin typeface="+mn-lt"/>
              </a:endParaRPr>
            </a:p>
          </p:txBody>
        </p:sp>
        <p:sp>
          <p:nvSpPr>
            <p:cNvPr id="15" name="Text Box 11">
              <a:extLst>
                <a:ext uri="{FF2B5EF4-FFF2-40B4-BE49-F238E27FC236}">
                  <a16:creationId xmlns:a16="http://schemas.microsoft.com/office/drawing/2014/main" id="{5D1F7637-E3FC-4594-B611-A549FB3557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2" y="2174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+mn-lt"/>
                </a:rPr>
                <a:t>4 cm</a:t>
              </a:r>
              <a:endParaRPr lang="en-GB" sz="2400">
                <a:latin typeface="+mn-lt"/>
              </a:endParaRPr>
            </a:p>
          </p:txBody>
        </p:sp>
        <p:sp>
          <p:nvSpPr>
            <p:cNvPr id="16" name="Text Box 12">
              <a:extLst>
                <a:ext uri="{FF2B5EF4-FFF2-40B4-BE49-F238E27FC236}">
                  <a16:creationId xmlns:a16="http://schemas.microsoft.com/office/drawing/2014/main" id="{E2FF4EE5-0052-494F-A3B7-E5577AEC0B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7" y="2591"/>
              <a:ext cx="4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+mn-lt"/>
                </a:rPr>
                <a:t>47</a:t>
              </a:r>
              <a:r>
                <a:rPr lang="en-US" sz="2400">
                  <a:latin typeface="+mn-lt"/>
                  <a:cs typeface="Arial" pitchFamily="34" charset="0"/>
                </a:rPr>
                <a:t>°</a:t>
              </a:r>
              <a:endParaRPr lang="en-GB" sz="2400">
                <a:latin typeface="+mn-lt"/>
              </a:endParaRPr>
            </a:p>
          </p:txBody>
        </p:sp>
        <p:sp>
          <p:nvSpPr>
            <p:cNvPr id="17" name="PubPieSlice">
              <a:extLst>
                <a:ext uri="{FF2B5EF4-FFF2-40B4-BE49-F238E27FC236}">
                  <a16:creationId xmlns:a16="http://schemas.microsoft.com/office/drawing/2014/main" id="{58C5A6F8-B8C3-473F-B8EE-EB7A4FF61309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2311" y="2694"/>
              <a:ext cx="308" cy="308"/>
            </a:xfrm>
            <a:custGeom>
              <a:avLst/>
              <a:gdLst>
                <a:gd name="G0" fmla="+- 0 0 0"/>
                <a:gd name="G1" fmla="sin 10800 -8710891"/>
                <a:gd name="G2" fmla="cos 10800 -8710891"/>
                <a:gd name="G3" fmla="sin 10800 -11770405"/>
                <a:gd name="G4" fmla="cos 10800 -11770405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3445 w 21600"/>
                <a:gd name="T1" fmla="*/ 2890 h 21600"/>
                <a:gd name="T2" fmla="*/ 10800 w 21600"/>
                <a:gd name="T3" fmla="*/ 10800 h 21600"/>
                <a:gd name="T4" fmla="*/ 0 w 21600"/>
                <a:gd name="T5" fmla="*/ 10725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445" y="2890"/>
                  </a:moveTo>
                  <a:cubicBezTo>
                    <a:pt x="1267" y="4916"/>
                    <a:pt x="20" y="7750"/>
                    <a:pt x="0" y="10725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2FB1D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</p:grpSp>
      <p:sp>
        <p:nvSpPr>
          <p:cNvPr id="18" name="Line 14">
            <a:extLst>
              <a:ext uri="{FF2B5EF4-FFF2-40B4-BE49-F238E27FC236}">
                <a16:creationId xmlns:a16="http://schemas.microsoft.com/office/drawing/2014/main" id="{BFF29F26-EA84-4C63-8178-5353AC977E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3110459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9" name="Text Box 15">
            <a:extLst>
              <a:ext uri="{FF2B5EF4-FFF2-40B4-BE49-F238E27FC236}">
                <a16:creationId xmlns:a16="http://schemas.microsoft.com/office/drawing/2014/main" id="{D5B1EF14-8A1A-484D-97A5-25E284744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604171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h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930D37CB-FBA0-4ED2-9F6E-28FC43A71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725" y="2762796"/>
            <a:ext cx="4740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We can find the height </a:t>
            </a:r>
            <a:r>
              <a:rPr lang="en-US" sz="2400" i="1" dirty="0">
                <a:latin typeface="Times New Roman" pitchFamily="18" charset="0"/>
              </a:rPr>
              <a:t>h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using the sine ratio.</a:t>
            </a:r>
            <a:endParaRPr lang="en-GB" sz="2400" dirty="0">
              <a:latin typeface="+mn-lt"/>
            </a:endParaRPr>
          </a:p>
        </p:txBody>
      </p:sp>
      <p:grpSp>
        <p:nvGrpSpPr>
          <p:cNvPr id="21" name="Group 17">
            <a:extLst>
              <a:ext uri="{FF2B5EF4-FFF2-40B4-BE49-F238E27FC236}">
                <a16:creationId xmlns:a16="http://schemas.microsoft.com/office/drawing/2014/main" id="{CA92B361-21C2-489E-BBDB-5380D5796E2F}"/>
              </a:ext>
            </a:extLst>
          </p:cNvPr>
          <p:cNvGrpSpPr>
            <a:grpSpLocks/>
          </p:cNvGrpSpPr>
          <p:nvPr/>
        </p:nvGrpSpPr>
        <p:grpSpPr bwMode="auto">
          <a:xfrm>
            <a:off x="5076056" y="3604174"/>
            <a:ext cx="1846263" cy="806451"/>
            <a:chOff x="3600" y="2615"/>
            <a:chExt cx="1163" cy="508"/>
          </a:xfrm>
        </p:grpSpPr>
        <p:grpSp>
          <p:nvGrpSpPr>
            <p:cNvPr id="22" name="Group 18">
              <a:extLst>
                <a:ext uri="{FF2B5EF4-FFF2-40B4-BE49-F238E27FC236}">
                  <a16:creationId xmlns:a16="http://schemas.microsoft.com/office/drawing/2014/main" id="{6B305BCD-1380-4404-9C5E-9CF4A96BDB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0" y="2615"/>
              <a:ext cx="243" cy="508"/>
              <a:chOff x="3178" y="2976"/>
              <a:chExt cx="243" cy="508"/>
            </a:xfrm>
          </p:grpSpPr>
          <p:sp>
            <p:nvSpPr>
              <p:cNvPr id="24" name="Text Box 19">
                <a:extLst>
                  <a:ext uri="{FF2B5EF4-FFF2-40B4-BE49-F238E27FC236}">
                    <a16:creationId xmlns:a16="http://schemas.microsoft.com/office/drawing/2014/main" id="{5670F76F-E7DF-42DD-B660-0F000E375E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92" y="2976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 i="1">
                    <a:latin typeface="Times New Roman" pitchFamily="18" charset="0"/>
                  </a:rPr>
                  <a:t>h</a:t>
                </a:r>
                <a:endParaRPr lang="en-GB" sz="2400" i="1">
                  <a:latin typeface="Times New Roman" pitchFamily="18" charset="0"/>
                </a:endParaRPr>
              </a:p>
            </p:txBody>
          </p:sp>
          <p:sp>
            <p:nvSpPr>
              <p:cNvPr id="25" name="Line 20">
                <a:extLst>
                  <a:ext uri="{FF2B5EF4-FFF2-40B4-BE49-F238E27FC236}">
                    <a16:creationId xmlns:a16="http://schemas.microsoft.com/office/drawing/2014/main" id="{C2D4793B-5E18-4F0D-BC82-A62E958827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78" y="3229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26" name="Text Box 21">
                <a:extLst>
                  <a:ext uri="{FF2B5EF4-FFF2-40B4-BE49-F238E27FC236}">
                    <a16:creationId xmlns:a16="http://schemas.microsoft.com/office/drawing/2014/main" id="{56E6B146-24AA-43A3-B87A-14B17BB0B9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87" y="3193"/>
                <a:ext cx="23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+mn-lt"/>
                  </a:rPr>
                  <a:t>4</a:t>
                </a:r>
                <a:endParaRPr lang="en-GB" sz="2400" dirty="0">
                  <a:latin typeface="+mn-lt"/>
                </a:endParaRPr>
              </a:p>
            </p:txBody>
          </p:sp>
        </p:grpSp>
        <p:sp>
          <p:nvSpPr>
            <p:cNvPr id="23" name="Text Box 22">
              <a:extLst>
                <a:ext uri="{FF2B5EF4-FFF2-40B4-BE49-F238E27FC236}">
                  <a16:creationId xmlns:a16="http://schemas.microsoft.com/office/drawing/2014/main" id="{4BB43102-7E58-4A8B-A423-EBA022E500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68" y="2723"/>
              <a:ext cx="89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= sin 47</a:t>
              </a:r>
              <a:r>
                <a:rPr lang="en-US" sz="2400" dirty="0">
                  <a:latin typeface="+mn-lt"/>
                  <a:cs typeface="Arial" pitchFamily="34" charset="0"/>
                </a:rPr>
                <a:t>°</a:t>
              </a:r>
              <a:endParaRPr lang="en-GB" sz="2400" dirty="0">
                <a:latin typeface="+mn-lt"/>
              </a:endParaRPr>
            </a:p>
          </p:txBody>
        </p:sp>
      </p:grpSp>
      <p:sp>
        <p:nvSpPr>
          <p:cNvPr id="27" name="Text Box 23">
            <a:extLst>
              <a:ext uri="{FF2B5EF4-FFF2-40B4-BE49-F238E27FC236}">
                <a16:creationId xmlns:a16="http://schemas.microsoft.com/office/drawing/2014/main" id="{0D5E9851-0CCF-4D8E-A947-E009F457E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1319" y="4426496"/>
            <a:ext cx="20361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>
                <a:latin typeface="Times New Roman" pitchFamily="18" charset="0"/>
              </a:rPr>
              <a:t>h</a:t>
            </a:r>
            <a:r>
              <a:rPr lang="en-US" sz="2400" dirty="0"/>
              <a:t> = </a:t>
            </a:r>
            <a:r>
              <a:rPr lang="en-US" sz="2400" dirty="0">
                <a:latin typeface="+mn-lt"/>
              </a:rPr>
              <a:t>4 sin 47</a:t>
            </a:r>
            <a:r>
              <a:rPr lang="en-US" sz="2400" dirty="0">
                <a:latin typeface="+mn-lt"/>
                <a:cs typeface="Arial" pitchFamily="34" charset="0"/>
              </a:rPr>
              <a:t>°</a:t>
            </a:r>
            <a:r>
              <a:rPr lang="en-US" sz="2400" dirty="0">
                <a:latin typeface="+mn-lt"/>
              </a:rPr>
              <a:t> </a:t>
            </a:r>
            <a:endParaRPr lang="en-GB" sz="2400" dirty="0">
              <a:latin typeface="+mn-lt"/>
            </a:endParaRPr>
          </a:p>
        </p:txBody>
      </p:sp>
      <p:sp>
        <p:nvSpPr>
          <p:cNvPr id="28" name="Text Box 24">
            <a:extLst>
              <a:ext uri="{FF2B5EF4-FFF2-40B4-BE49-F238E27FC236}">
                <a16:creationId xmlns:a16="http://schemas.microsoft.com/office/drawing/2014/main" id="{674D4BB2-378F-4024-82EB-C2EDD1611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4902746"/>
            <a:ext cx="6034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Area of triangle ABC = </a:t>
            </a:r>
            <a:r>
              <a:rPr lang="en-US" sz="2400" dirty="0">
                <a:latin typeface="+mn-lt"/>
                <a:cs typeface="Arial" pitchFamily="34" charset="0"/>
              </a:rPr>
              <a:t>½ × base × height</a:t>
            </a:r>
            <a:endParaRPr lang="en-GB" sz="2400" dirty="0">
              <a:latin typeface="+mn-lt"/>
            </a:endParaRPr>
          </a:p>
        </p:txBody>
      </p:sp>
      <p:sp>
        <p:nvSpPr>
          <p:cNvPr id="29" name="Text Box 25">
            <a:extLst>
              <a:ext uri="{FF2B5EF4-FFF2-40B4-BE49-F238E27FC236}">
                <a16:creationId xmlns:a16="http://schemas.microsoft.com/office/drawing/2014/main" id="{2B31C006-D21A-4C44-B626-865068276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5885" y="5380584"/>
            <a:ext cx="31918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= </a:t>
            </a:r>
            <a:r>
              <a:rPr lang="en-US" sz="2400" dirty="0">
                <a:latin typeface="+mn-lt"/>
                <a:cs typeface="Arial" pitchFamily="34" charset="0"/>
              </a:rPr>
              <a:t>½ × 7 × 4 × </a:t>
            </a:r>
            <a:r>
              <a:rPr lang="en-US" sz="2400" dirty="0">
                <a:latin typeface="+mn-lt"/>
              </a:rPr>
              <a:t>sin 47</a:t>
            </a:r>
            <a:r>
              <a:rPr lang="en-US" sz="2400" dirty="0">
                <a:latin typeface="+mn-lt"/>
                <a:cs typeface="Arial" pitchFamily="34" charset="0"/>
              </a:rPr>
              <a:t>°</a:t>
            </a:r>
            <a:r>
              <a:rPr lang="en-US" sz="2400" dirty="0">
                <a:latin typeface="+mn-lt"/>
              </a:rPr>
              <a:t> </a:t>
            </a:r>
            <a:endParaRPr lang="en-GB" sz="2400" dirty="0">
              <a:latin typeface="+mn-lt"/>
            </a:endParaRPr>
          </a:p>
        </p:txBody>
      </p:sp>
      <p:sp>
        <p:nvSpPr>
          <p:cNvPr id="30" name="Text Box 26">
            <a:extLst>
              <a:ext uri="{FF2B5EF4-FFF2-40B4-BE49-F238E27FC236}">
                <a16:creationId xmlns:a16="http://schemas.microsoft.com/office/drawing/2014/main" id="{226D40B2-EE72-4D06-B7C9-A527C08A3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5885" y="5858421"/>
            <a:ext cx="31710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=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10.2 cm</a:t>
            </a:r>
            <a:r>
              <a:rPr lang="en-US" sz="2400" baseline="30000" dirty="0">
                <a:solidFill>
                  <a:srgbClr val="FF6600"/>
                </a:solidFill>
                <a:latin typeface="+mn-lt"/>
              </a:rPr>
              <a:t>2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(to 3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s.f.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)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Text Box 12">
            <a:extLst>
              <a:ext uri="{FF2B5EF4-FFF2-40B4-BE49-F238E27FC236}">
                <a16:creationId xmlns:a16="http://schemas.microsoft.com/office/drawing/2014/main" id="{507F37A9-BFD0-4608-90C2-051639A9D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035" y="3128717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a</a:t>
            </a:r>
          </a:p>
        </p:txBody>
      </p:sp>
      <p:sp>
        <p:nvSpPr>
          <p:cNvPr id="32" name="Text Box 13">
            <a:extLst>
              <a:ext uri="{FF2B5EF4-FFF2-40B4-BE49-F238E27FC236}">
                <a16:creationId xmlns:a16="http://schemas.microsoft.com/office/drawing/2014/main" id="{F39170D2-6BB5-4443-960F-9E39D4647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5907" y="4396334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b</a:t>
            </a:r>
          </a:p>
        </p:txBody>
      </p:sp>
      <p:sp>
        <p:nvSpPr>
          <p:cNvPr id="33" name="Text Box 11">
            <a:extLst>
              <a:ext uri="{FF2B5EF4-FFF2-40B4-BE49-F238E27FC236}">
                <a16:creationId xmlns:a16="http://schemas.microsoft.com/office/drawing/2014/main" id="{A118D2E7-6F50-42AA-B700-B9161753E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7158" y="3358508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c</a:t>
            </a:r>
          </a:p>
        </p:txBody>
      </p:sp>
      <p:sp>
        <p:nvSpPr>
          <p:cNvPr id="34" name="Text Box 23">
            <a:extLst>
              <a:ext uri="{FF2B5EF4-FFF2-40B4-BE49-F238E27FC236}">
                <a16:creationId xmlns:a16="http://schemas.microsoft.com/office/drawing/2014/main" id="{695542BC-D972-4894-AE16-664F34C6B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8393" y="4437112"/>
            <a:ext cx="17091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>
                <a:latin typeface="Times New Roman" pitchFamily="18" charset="0"/>
              </a:rPr>
              <a:t>h</a:t>
            </a:r>
            <a:r>
              <a:rPr lang="en-US" sz="2400" dirty="0"/>
              <a:t> =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sin</a:t>
            </a:r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588741F-21DE-46C5-862D-1096CAD392F9}"/>
              </a:ext>
            </a:extLst>
          </p:cNvPr>
          <p:cNvSpPr/>
          <p:nvPr/>
        </p:nvSpPr>
        <p:spPr>
          <a:xfrm>
            <a:off x="6645584" y="4941168"/>
            <a:ext cx="25458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= </a:t>
            </a:r>
            <a:r>
              <a:rPr lang="en-US" sz="2400" dirty="0">
                <a:latin typeface="+mn-lt"/>
                <a:cs typeface="Arial" pitchFamily="34" charset="0"/>
              </a:rPr>
              <a:t>½ ×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cs typeface="Arial" pitchFamily="34" charset="0"/>
              </a:rPr>
              <a:t> ×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sin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4170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 animBg="1"/>
      <p:bldP spid="19" grpId="0"/>
      <p:bldP spid="20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01219F4-F449-458E-9166-EC8D2703B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143000"/>
            <a:ext cx="8534400" cy="4950296"/>
          </a:xfrm>
          <a:prstGeom prst="rect">
            <a:avLst/>
          </a:prstGeom>
          <a:solidFill>
            <a:srgbClr val="AFE5E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AAA4AB8-E935-4E57-B0B3-E50805CD9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0" y="2605335"/>
            <a:ext cx="4800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2D81D6C-B7D9-499F-A1E4-55CF752557F4}"/>
              </a:ext>
            </a:extLst>
          </p:cNvPr>
          <p:cNvSpPr txBox="1">
            <a:spLocks noChangeArrowheads="1"/>
          </p:cNvSpPr>
          <p:nvPr/>
        </p:nvSpPr>
        <p:spPr>
          <a:xfrm>
            <a:off x="444500" y="226399"/>
            <a:ext cx="8229600" cy="492664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/>
              <a:t>The </a:t>
            </a:r>
            <a:r>
              <a:rPr lang="en-US" sz="3200"/>
              <a:t>area of a triangle using ½ </a:t>
            </a:r>
            <a:r>
              <a:rPr lang="en-US" sz="3200" i="1">
                <a:latin typeface="Times New Roman" pitchFamily="18" charset="0"/>
              </a:rPr>
              <a:t>ab</a:t>
            </a:r>
            <a:r>
              <a:rPr lang="en-US" sz="3200"/>
              <a:t> sin </a:t>
            </a:r>
            <a:r>
              <a:rPr lang="en-US" sz="3200" i="1">
                <a:latin typeface="Times New Roman" pitchFamily="18" charset="0"/>
              </a:rPr>
              <a:t>C</a:t>
            </a:r>
            <a:endParaRPr lang="en-GB" sz="3200" i="1" dirty="0">
              <a:latin typeface="Times New Roman" pitchFamily="18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25CE36A1-58EC-44C1-88AA-CE40A52B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8305800" cy="12003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In general, the area of a triangle is equal to half the product of two of the sides and the sine of the included angle.</a:t>
            </a:r>
            <a:endParaRPr lang="en-GB" sz="2400" dirty="0">
              <a:latin typeface="+mn-lt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0E64BD2F-7D1F-4812-8C1F-C380A13D4C08}"/>
              </a:ext>
            </a:extLst>
          </p:cNvPr>
          <p:cNvSpPr>
            <a:spLocks/>
          </p:cNvSpPr>
          <p:nvPr/>
        </p:nvSpPr>
        <p:spPr bwMode="auto">
          <a:xfrm>
            <a:off x="3187700" y="3108176"/>
            <a:ext cx="2743200" cy="1524000"/>
          </a:xfrm>
          <a:custGeom>
            <a:avLst/>
            <a:gdLst/>
            <a:ahLst/>
            <a:cxnLst>
              <a:cxn ang="0">
                <a:pos x="0" y="960"/>
              </a:cxn>
              <a:cxn ang="0">
                <a:pos x="1728" y="960"/>
              </a:cxn>
              <a:cxn ang="0">
                <a:pos x="1296" y="0"/>
              </a:cxn>
              <a:cxn ang="0">
                <a:pos x="0" y="960"/>
              </a:cxn>
            </a:cxnLst>
            <a:rect l="0" t="0" r="r" b="b"/>
            <a:pathLst>
              <a:path w="1728" h="960">
                <a:moveTo>
                  <a:pt x="0" y="960"/>
                </a:moveTo>
                <a:lnTo>
                  <a:pt x="1728" y="960"/>
                </a:lnTo>
                <a:lnTo>
                  <a:pt x="1296" y="0"/>
                </a:lnTo>
                <a:lnTo>
                  <a:pt x="0" y="960"/>
                </a:lnTo>
                <a:close/>
              </a:path>
            </a:pathLst>
          </a:custGeom>
          <a:solidFill>
            <a:srgbClr val="FBA89D"/>
          </a:soli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9" name="PubPieSlice">
            <a:extLst>
              <a:ext uri="{FF2B5EF4-FFF2-40B4-BE49-F238E27FC236}">
                <a16:creationId xmlns:a16="http://schemas.microsoft.com/office/drawing/2014/main" id="{59235966-FC3D-4342-BC91-9C107A040425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5702300" y="4403576"/>
            <a:ext cx="457200" cy="457200"/>
          </a:xfrm>
          <a:custGeom>
            <a:avLst/>
            <a:gdLst>
              <a:gd name="G0" fmla="+- 0 0 0"/>
              <a:gd name="G1" fmla="sin 10800 -7422817"/>
              <a:gd name="G2" fmla="cos 10800 -7422817"/>
              <a:gd name="G3" fmla="sin 10800 -11714269"/>
              <a:gd name="G4" fmla="cos 10800 -11714269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6534 w 21600"/>
              <a:gd name="T1" fmla="*/ 878 h 21600"/>
              <a:gd name="T2" fmla="*/ 10800 w 21600"/>
              <a:gd name="T3" fmla="*/ 10800 h 21600"/>
              <a:gd name="T4" fmla="*/ 2 w 21600"/>
              <a:gd name="T5" fmla="*/ 10563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6534" y="878"/>
                </a:moveTo>
                <a:cubicBezTo>
                  <a:pt x="2648" y="2548"/>
                  <a:pt x="95" y="6334"/>
                  <a:pt x="2" y="10563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F8726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79002538-C681-41ED-A0AC-BEA346E48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2614463"/>
            <a:ext cx="409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A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9A8A07B7-16CE-4323-88E0-384D996D5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6700" y="4403576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>
                <a:latin typeface="+mn-lt"/>
              </a:rPr>
              <a:t>B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12765D39-A7C0-4EE5-9ADC-C542DB1D4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0900" y="4403576"/>
            <a:ext cx="3706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>
                <a:latin typeface="+mn-lt"/>
              </a:rPr>
              <a:t>C</a:t>
            </a: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03362F9F-B29C-4CBB-93C4-AAF4C3FBC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9700" y="3414563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c</a:t>
            </a: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B164D1CE-C57D-4958-9D2E-5EE2D6F00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100" y="455597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a</a:t>
            </a:r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B6D41C52-1E36-428D-8CEF-14AFAB772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100" y="356537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b</a:t>
            </a:r>
          </a:p>
        </p:txBody>
      </p:sp>
      <p:grpSp>
        <p:nvGrpSpPr>
          <p:cNvPr id="18" name="Group 14">
            <a:extLst>
              <a:ext uri="{FF2B5EF4-FFF2-40B4-BE49-F238E27FC236}">
                <a16:creationId xmlns:a16="http://schemas.microsoft.com/office/drawing/2014/main" id="{C32F133B-F1E2-435A-810C-14B70DE5D096}"/>
              </a:ext>
            </a:extLst>
          </p:cNvPr>
          <p:cNvGrpSpPr>
            <a:grpSpLocks/>
          </p:cNvGrpSpPr>
          <p:nvPr/>
        </p:nvGrpSpPr>
        <p:grpSpPr bwMode="auto">
          <a:xfrm>
            <a:off x="1943100" y="5106317"/>
            <a:ext cx="5257800" cy="842963"/>
            <a:chOff x="1224" y="3024"/>
            <a:chExt cx="3312" cy="531"/>
          </a:xfrm>
        </p:grpSpPr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A3C3BBD8-2ED1-4423-8646-6D38A77EA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" y="3024"/>
              <a:ext cx="3312" cy="5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20" name="Group 16">
              <a:extLst>
                <a:ext uri="{FF2B5EF4-FFF2-40B4-BE49-F238E27FC236}">
                  <a16:creationId xmlns:a16="http://schemas.microsoft.com/office/drawing/2014/main" id="{C93EFD01-6BA8-4322-9F83-477997BE60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7" y="3024"/>
              <a:ext cx="3251" cy="531"/>
              <a:chOff x="362" y="3024"/>
              <a:chExt cx="3251" cy="531"/>
            </a:xfrm>
          </p:grpSpPr>
          <p:sp>
            <p:nvSpPr>
              <p:cNvPr id="21" name="Text Box 17">
                <a:extLst>
                  <a:ext uri="{FF2B5EF4-FFF2-40B4-BE49-F238E27FC236}">
                    <a16:creationId xmlns:a16="http://schemas.microsoft.com/office/drawing/2014/main" id="{76CDCB49-CC75-438E-8F6E-5BFC4653E4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2" y="3144"/>
                <a:ext cx="325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+mn-lt"/>
                  </a:rPr>
                  <a:t>Area of triangle ABC </a:t>
                </a:r>
                <a:r>
                  <a:rPr lang="en-US" sz="2400" dirty="0"/>
                  <a:t>=       </a:t>
                </a:r>
                <a:r>
                  <a:rPr lang="en-US" sz="2400" i="1" dirty="0" err="1">
                    <a:latin typeface="Times New Roman" pitchFamily="18" charset="0"/>
                  </a:rPr>
                  <a:t>ab</a:t>
                </a:r>
                <a:r>
                  <a:rPr lang="en-US" sz="2400" i="1" dirty="0">
                    <a:latin typeface="Times New Roman" pitchFamily="18" charset="0"/>
                  </a:rPr>
                  <a:t> </a:t>
                </a:r>
                <a:r>
                  <a:rPr lang="en-US" sz="2400" dirty="0">
                    <a:latin typeface="+mn-lt"/>
                  </a:rPr>
                  <a:t>sin</a:t>
                </a:r>
                <a:r>
                  <a:rPr lang="en-US" sz="2400" dirty="0"/>
                  <a:t> </a:t>
                </a:r>
                <a:r>
                  <a:rPr lang="en-US" sz="2400" i="1" dirty="0">
                    <a:latin typeface="Times New Roman" pitchFamily="18" charset="0"/>
                  </a:rPr>
                  <a:t>C</a:t>
                </a:r>
                <a:endParaRPr lang="en-GB" sz="2400" i="1" dirty="0">
                  <a:latin typeface="Times New Roman" pitchFamily="18" charset="0"/>
                </a:endParaRPr>
              </a:p>
            </p:txBody>
          </p:sp>
          <p:grpSp>
            <p:nvGrpSpPr>
              <p:cNvPr id="22" name="Group 18">
                <a:extLst>
                  <a:ext uri="{FF2B5EF4-FFF2-40B4-BE49-F238E27FC236}">
                    <a16:creationId xmlns:a16="http://schemas.microsoft.com/office/drawing/2014/main" id="{09F38D21-E39D-4626-B650-60BDA9CDFAC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04" y="3024"/>
                <a:ext cx="242" cy="531"/>
                <a:chOff x="2688" y="3024"/>
                <a:chExt cx="242" cy="531"/>
              </a:xfrm>
            </p:grpSpPr>
            <p:sp>
              <p:nvSpPr>
                <p:cNvPr id="23" name="Text Box 19">
                  <a:extLst>
                    <a:ext uri="{FF2B5EF4-FFF2-40B4-BE49-F238E27FC236}">
                      <a16:creationId xmlns:a16="http://schemas.microsoft.com/office/drawing/2014/main" id="{E045F677-BD4E-497B-AB5D-22212516225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96" y="3024"/>
                  <a:ext cx="203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2400"/>
                    <a:t>1</a:t>
                  </a:r>
                  <a:endParaRPr lang="en-GB" sz="2400"/>
                </a:p>
              </p:txBody>
            </p:sp>
            <p:sp>
              <p:nvSpPr>
                <p:cNvPr id="24" name="Line 20">
                  <a:extLst>
                    <a:ext uri="{FF2B5EF4-FFF2-40B4-BE49-F238E27FC236}">
                      <a16:creationId xmlns:a16="http://schemas.microsoft.com/office/drawing/2014/main" id="{6CC7C6E7-C553-4518-9A79-C9DCC7407B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88" y="3288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400"/>
                </a:p>
              </p:txBody>
            </p:sp>
            <p:sp>
              <p:nvSpPr>
                <p:cNvPr id="25" name="Text Box 21">
                  <a:extLst>
                    <a:ext uri="{FF2B5EF4-FFF2-40B4-BE49-F238E27FC236}">
                      <a16:creationId xmlns:a16="http://schemas.microsoft.com/office/drawing/2014/main" id="{622587CB-5461-463D-B568-706542D5979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96" y="3264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2400" dirty="0"/>
                    <a:t>2</a:t>
                  </a:r>
                  <a:endParaRPr lang="en-GB" sz="2400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24010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115FB96-5B1F-4F5E-9E43-4EA025CAF7FA}"/>
              </a:ext>
            </a:extLst>
          </p:cNvPr>
          <p:cNvSpPr txBox="1">
            <a:spLocks noChangeArrowheads="1"/>
          </p:cNvSpPr>
          <p:nvPr/>
        </p:nvSpPr>
        <p:spPr>
          <a:xfrm>
            <a:off x="331787" y="132469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The area of a triangle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E115781B-7ABE-4DD6-8624-A125052F7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019" y="1540673"/>
            <a:ext cx="508825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+mn-lt"/>
              </a:rPr>
              <a:t>What is the area of triangle ABC?</a:t>
            </a:r>
            <a:endParaRPr lang="en-GB" sz="2400">
              <a:latin typeface="+mn-lt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3028DCA-F87D-41E6-929C-0D0395640870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849625"/>
            <a:ext cx="3792538" cy="2135188"/>
            <a:chOff x="271" y="1751"/>
            <a:chExt cx="2389" cy="134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172DC0F-D39B-413C-8C3B-74BA5BA86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" y="2002"/>
              <a:ext cx="2010" cy="849"/>
            </a:xfrm>
            <a:custGeom>
              <a:avLst/>
              <a:gdLst/>
              <a:ahLst/>
              <a:cxnLst>
                <a:cxn ang="0">
                  <a:pos x="0" y="669"/>
                </a:cxn>
                <a:cxn ang="0">
                  <a:pos x="1584" y="669"/>
                </a:cxn>
                <a:cxn ang="0">
                  <a:pos x="945" y="0"/>
                </a:cxn>
                <a:cxn ang="0">
                  <a:pos x="0" y="669"/>
                </a:cxn>
              </a:cxnLst>
              <a:rect l="0" t="0" r="r" b="b"/>
              <a:pathLst>
                <a:path w="1584" h="669">
                  <a:moveTo>
                    <a:pt x="0" y="669"/>
                  </a:moveTo>
                  <a:lnTo>
                    <a:pt x="1584" y="669"/>
                  </a:lnTo>
                  <a:lnTo>
                    <a:pt x="945" y="0"/>
                  </a:lnTo>
                  <a:lnTo>
                    <a:pt x="0" y="6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8" name="Text Box 7">
              <a:extLst>
                <a:ext uri="{FF2B5EF4-FFF2-40B4-BE49-F238E27FC236}">
                  <a16:creationId xmlns:a16="http://schemas.microsoft.com/office/drawing/2014/main" id="{EB2790AD-ECFF-4E59-B928-6E3E438150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" y="2805"/>
              <a:ext cx="2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A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9" name="Text Box 8">
              <a:extLst>
                <a:ext uri="{FF2B5EF4-FFF2-40B4-BE49-F238E27FC236}">
                  <a16:creationId xmlns:a16="http://schemas.microsoft.com/office/drawing/2014/main" id="{DBA5C49F-1CF3-4C4C-B9A2-65E73DC2D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6" y="2808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B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05D2F539-FF6F-4D4B-9EA2-AD5B6832DC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0" y="1751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C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11" name="Text Box 10">
              <a:extLst>
                <a:ext uri="{FF2B5EF4-FFF2-40B4-BE49-F238E27FC236}">
                  <a16:creationId xmlns:a16="http://schemas.microsoft.com/office/drawing/2014/main" id="{92507663-1DB2-497F-9C3B-F7315EC977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28516">
              <a:off x="665" y="2134"/>
              <a:ext cx="70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6.3 cm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14" name="Text Box 11">
              <a:extLst>
                <a:ext uri="{FF2B5EF4-FFF2-40B4-BE49-F238E27FC236}">
                  <a16:creationId xmlns:a16="http://schemas.microsoft.com/office/drawing/2014/main" id="{FC533D4A-E7FC-4373-BBEE-EBB6CD66C2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825051">
              <a:off x="1826" y="2206"/>
              <a:ext cx="70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4.5 cm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15" name="Text Box 12">
              <a:extLst>
                <a:ext uri="{FF2B5EF4-FFF2-40B4-BE49-F238E27FC236}">
                  <a16:creationId xmlns:a16="http://schemas.microsoft.com/office/drawing/2014/main" id="{A9C9E71D-37DF-4507-8504-ACE682841D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8" y="2160"/>
              <a:ext cx="51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/>
                <a:t>135</a:t>
              </a:r>
              <a:r>
                <a:rPr lang="en-US" sz="2400" dirty="0">
                  <a:cs typeface="Arial" pitchFamily="34" charset="0"/>
                </a:rPr>
                <a:t>°</a:t>
              </a:r>
              <a:endParaRPr lang="en-GB" sz="2400" dirty="0"/>
            </a:p>
          </p:txBody>
        </p:sp>
      </p:grpSp>
      <p:sp>
        <p:nvSpPr>
          <p:cNvPr id="16" name="Text Box 16">
            <a:extLst>
              <a:ext uri="{FF2B5EF4-FFF2-40B4-BE49-F238E27FC236}">
                <a16:creationId xmlns:a16="http://schemas.microsoft.com/office/drawing/2014/main" id="{36701551-FF07-4842-83FD-FD74AB6D7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8145" y="2304358"/>
            <a:ext cx="4740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To find the Area we are going to use this formula.</a:t>
            </a:r>
            <a:endParaRPr lang="en-GB" sz="2400" dirty="0">
              <a:latin typeface="+mn-lt"/>
            </a:endParaRPr>
          </a:p>
        </p:txBody>
      </p:sp>
      <p:sp>
        <p:nvSpPr>
          <p:cNvPr id="17" name="Text Box 25">
            <a:extLst>
              <a:ext uri="{FF2B5EF4-FFF2-40B4-BE49-F238E27FC236}">
                <a16:creationId xmlns:a16="http://schemas.microsoft.com/office/drawing/2014/main" id="{98F65888-E20C-44F4-A914-86D965630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4619" y="3830689"/>
            <a:ext cx="41569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A = </a:t>
            </a:r>
            <a:r>
              <a:rPr lang="en-US" sz="2400" dirty="0">
                <a:latin typeface="+mn-lt"/>
                <a:cs typeface="Arial" pitchFamily="34" charset="0"/>
              </a:rPr>
              <a:t>½ × 6.3 × 4.5 × </a:t>
            </a:r>
            <a:r>
              <a:rPr lang="en-US" sz="2400" dirty="0">
                <a:latin typeface="+mn-lt"/>
              </a:rPr>
              <a:t>sin 135</a:t>
            </a:r>
            <a:r>
              <a:rPr lang="en-US" sz="2400" dirty="0">
                <a:latin typeface="+mn-lt"/>
                <a:cs typeface="Arial" pitchFamily="34" charset="0"/>
              </a:rPr>
              <a:t>°</a:t>
            </a:r>
            <a:r>
              <a:rPr lang="en-US" sz="2400" dirty="0">
                <a:latin typeface="+mn-lt"/>
              </a:rPr>
              <a:t> </a:t>
            </a:r>
            <a:endParaRPr lang="en-GB" sz="2400" dirty="0">
              <a:latin typeface="+mn-lt"/>
            </a:endParaRPr>
          </a:p>
        </p:txBody>
      </p:sp>
      <p:sp>
        <p:nvSpPr>
          <p:cNvPr id="18" name="Text Box 26">
            <a:extLst>
              <a:ext uri="{FF2B5EF4-FFF2-40B4-BE49-F238E27FC236}">
                <a16:creationId xmlns:a16="http://schemas.microsoft.com/office/drawing/2014/main" id="{51177D75-41C6-4B5F-BFCD-EB90C8BE7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6627" y="4753831"/>
            <a:ext cx="3446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A =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10.0 cm</a:t>
            </a:r>
            <a:r>
              <a:rPr lang="en-US" sz="2400" baseline="30000" dirty="0">
                <a:solidFill>
                  <a:srgbClr val="FF6600"/>
                </a:solidFill>
                <a:latin typeface="+mn-lt"/>
              </a:rPr>
              <a:t>2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(to 3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s.f.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)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Text Box 12">
            <a:extLst>
              <a:ext uri="{FF2B5EF4-FFF2-40B4-BE49-F238E27FC236}">
                <a16:creationId xmlns:a16="http://schemas.microsoft.com/office/drawing/2014/main" id="{D57DC4BE-0794-48A2-8C9D-5796DA5DA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3051" y="3691001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a</a:t>
            </a:r>
          </a:p>
        </p:txBody>
      </p:sp>
      <p:sp>
        <p:nvSpPr>
          <p:cNvPr id="20" name="Text Box 13">
            <a:extLst>
              <a:ext uri="{FF2B5EF4-FFF2-40B4-BE49-F238E27FC236}">
                <a16:creationId xmlns:a16="http://schemas.microsoft.com/office/drawing/2014/main" id="{05D54805-FC70-41BC-A706-7767B0D99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630" y="376402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b</a:t>
            </a: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id="{01751096-DB38-4EE6-9C12-CE723BED7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637" y="45451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D13CBB0-D834-47B5-8FCC-0AF34A277DA7}"/>
              </a:ext>
            </a:extLst>
          </p:cNvPr>
          <p:cNvSpPr/>
          <p:nvPr/>
        </p:nvSpPr>
        <p:spPr>
          <a:xfrm>
            <a:off x="4788269" y="3133134"/>
            <a:ext cx="23583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A = </a:t>
            </a:r>
            <a:r>
              <a:rPr lang="en-US" sz="2400" dirty="0">
                <a:latin typeface="+mn-lt"/>
                <a:cs typeface="Arial" pitchFamily="34" charset="0"/>
              </a:rPr>
              <a:t>½ </a:t>
            </a:r>
            <a:r>
              <a:rPr lang="en-US" sz="2400" dirty="0">
                <a:cs typeface="Arial" pitchFamily="34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sin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/>
              <a:t>)</a:t>
            </a:r>
            <a:endParaRPr lang="en-GB" sz="2400" dirty="0"/>
          </a:p>
        </p:txBody>
      </p:sp>
      <p:sp>
        <p:nvSpPr>
          <p:cNvPr id="23" name="Pie 5">
            <a:extLst>
              <a:ext uri="{FF2B5EF4-FFF2-40B4-BE49-F238E27FC236}">
                <a16:creationId xmlns:a16="http://schemas.microsoft.com/office/drawing/2014/main" id="{AF377D04-303F-44A1-84A7-79FE8C9FD65F}"/>
              </a:ext>
            </a:extLst>
          </p:cNvPr>
          <p:cNvSpPr/>
          <p:nvPr/>
        </p:nvSpPr>
        <p:spPr>
          <a:xfrm>
            <a:off x="2301514" y="3059526"/>
            <a:ext cx="367482" cy="389822"/>
          </a:xfrm>
          <a:prstGeom prst="pie">
            <a:avLst>
              <a:gd name="adj1" fmla="val 2543789"/>
              <a:gd name="adj2" fmla="val 83721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D02E39-2442-4C8F-BA94-B90535B8226F}"/>
              </a:ext>
            </a:extLst>
          </p:cNvPr>
          <p:cNvSpPr/>
          <p:nvPr/>
        </p:nvSpPr>
        <p:spPr>
          <a:xfrm>
            <a:off x="237916" y="1034988"/>
            <a:ext cx="1710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latin typeface="+mn-lt"/>
              </a:rPr>
              <a:t>Example 1</a:t>
            </a:r>
            <a:endParaRPr lang="en-GB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548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7224654-2B15-4BEB-B70F-552DDE4F581D}"/>
              </a:ext>
            </a:extLst>
          </p:cNvPr>
          <p:cNvSpPr txBox="1">
            <a:spLocks noChangeArrowheads="1"/>
          </p:cNvSpPr>
          <p:nvPr/>
        </p:nvSpPr>
        <p:spPr>
          <a:xfrm>
            <a:off x="363329" y="196534"/>
            <a:ext cx="8229600" cy="50405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/>
              <a:t>The area of a triangle</a:t>
            </a:r>
            <a:endParaRPr lang="en-GB" sz="3200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37E46EDF-9250-435D-8608-28296F2A5C84}"/>
              </a:ext>
            </a:extLst>
          </p:cNvPr>
          <p:cNvGrpSpPr>
            <a:grpSpLocks/>
          </p:cNvGrpSpPr>
          <p:nvPr/>
        </p:nvGrpSpPr>
        <p:grpSpPr bwMode="auto">
          <a:xfrm>
            <a:off x="430213" y="2500437"/>
            <a:ext cx="3792538" cy="2135188"/>
            <a:chOff x="271" y="1751"/>
            <a:chExt cx="2389" cy="1345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0702E75A-6EEC-4ED2-B86B-E0FA179859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" y="2002"/>
              <a:ext cx="2010" cy="849"/>
            </a:xfrm>
            <a:custGeom>
              <a:avLst/>
              <a:gdLst/>
              <a:ahLst/>
              <a:cxnLst>
                <a:cxn ang="0">
                  <a:pos x="0" y="669"/>
                </a:cxn>
                <a:cxn ang="0">
                  <a:pos x="1584" y="669"/>
                </a:cxn>
                <a:cxn ang="0">
                  <a:pos x="945" y="0"/>
                </a:cxn>
                <a:cxn ang="0">
                  <a:pos x="0" y="669"/>
                </a:cxn>
              </a:cxnLst>
              <a:rect l="0" t="0" r="r" b="b"/>
              <a:pathLst>
                <a:path w="1584" h="669">
                  <a:moveTo>
                    <a:pt x="0" y="669"/>
                  </a:moveTo>
                  <a:lnTo>
                    <a:pt x="1584" y="669"/>
                  </a:lnTo>
                  <a:lnTo>
                    <a:pt x="945" y="0"/>
                  </a:lnTo>
                  <a:lnTo>
                    <a:pt x="0" y="6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3A4C7D8A-B306-4A8D-82E8-7E8FFB225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" y="2805"/>
              <a:ext cx="2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A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9C88516C-42A0-49FD-97C3-F280930F22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6" y="2808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B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7A91EE2B-BE28-4C5A-BCB1-9C3883BC8B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0" y="1751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C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10" name="Text Box 10">
              <a:extLst>
                <a:ext uri="{FF2B5EF4-FFF2-40B4-BE49-F238E27FC236}">
                  <a16:creationId xmlns:a16="http://schemas.microsoft.com/office/drawing/2014/main" id="{656A8DEF-AE01-4D3A-A8C3-4E237840CC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28516">
              <a:off x="748" y="2134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5 cm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11" name="Text Box 11">
              <a:extLst>
                <a:ext uri="{FF2B5EF4-FFF2-40B4-BE49-F238E27FC236}">
                  <a16:creationId xmlns:a16="http://schemas.microsoft.com/office/drawing/2014/main" id="{4C596B7A-3FFF-4504-B14E-885024B670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825051">
              <a:off x="1909" y="2206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dirty="0">
                  <a:latin typeface="+mn-lt"/>
                </a:rPr>
                <a:t>4 cm</a:t>
              </a:r>
              <a:endParaRPr lang="en-GB" sz="2400" dirty="0">
                <a:latin typeface="+mn-lt"/>
              </a:endParaRPr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9B52F121-744E-4799-A856-5C87F94831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1" y="2126"/>
              <a:ext cx="21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i="1" dirty="0">
                  <a:latin typeface="Symbol" panose="05050102010706020507" pitchFamily="18" charset="2"/>
                </a:rPr>
                <a:t>q</a:t>
              </a:r>
              <a:endParaRPr lang="en-GB" sz="2400" i="1" dirty="0"/>
            </a:p>
          </p:txBody>
        </p:sp>
      </p:grpSp>
      <p:sp>
        <p:nvSpPr>
          <p:cNvPr id="15" name="Text Box 16">
            <a:extLst>
              <a:ext uri="{FF2B5EF4-FFF2-40B4-BE49-F238E27FC236}">
                <a16:creationId xmlns:a16="http://schemas.microsoft.com/office/drawing/2014/main" id="{A5024FA9-2EF0-4C01-934C-C0637B00C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7444" y="2159545"/>
            <a:ext cx="49147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We are going to use this formula.</a:t>
            </a:r>
            <a:endParaRPr lang="en-GB" sz="2400" dirty="0">
              <a:latin typeface="+mn-lt"/>
            </a:endParaRPr>
          </a:p>
        </p:txBody>
      </p:sp>
      <p:sp>
        <p:nvSpPr>
          <p:cNvPr id="16" name="Text Box 25">
            <a:extLst>
              <a:ext uri="{FF2B5EF4-FFF2-40B4-BE49-F238E27FC236}">
                <a16:creationId xmlns:a16="http://schemas.microsoft.com/office/drawing/2014/main" id="{2300976A-86F1-440C-AF93-B1300FDA0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657" y="3959745"/>
            <a:ext cx="35285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9.6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>
                <a:latin typeface="+mn-lt"/>
                <a:cs typeface="Arial" pitchFamily="34" charset="0"/>
              </a:rPr>
              <a:t>½ × 4 × 5 × </a:t>
            </a:r>
            <a:r>
              <a:rPr lang="en-US" sz="2400" dirty="0">
                <a:latin typeface="+mn-lt"/>
              </a:rPr>
              <a:t>sin C </a:t>
            </a:r>
            <a:endParaRPr lang="en-GB" sz="2400" dirty="0">
              <a:latin typeface="+mn-lt"/>
            </a:endParaRPr>
          </a:p>
        </p:txBody>
      </p:sp>
      <p:sp>
        <p:nvSpPr>
          <p:cNvPr id="17" name="Text Box 26">
            <a:extLst>
              <a:ext uri="{FF2B5EF4-FFF2-40B4-BE49-F238E27FC236}">
                <a16:creationId xmlns:a16="http://schemas.microsoft.com/office/drawing/2014/main" id="{2CF5AD4A-0B02-44DE-8A06-CD5B267AA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182" y="5813343"/>
            <a:ext cx="29674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>
                <a:latin typeface="Symbol" panose="05050102010706020507" pitchFamily="18" charset="2"/>
              </a:rPr>
              <a:t>q</a:t>
            </a:r>
            <a:r>
              <a:rPr lang="en-US" sz="2400" dirty="0"/>
              <a:t>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73.7</a:t>
            </a:r>
            <a:r>
              <a:rPr lang="en-US" sz="2400" dirty="0">
                <a:solidFill>
                  <a:srgbClr val="FF6600"/>
                </a:solidFill>
                <a:latin typeface="+mn-lt"/>
                <a:cs typeface="Arial" pitchFamily="34" charset="0"/>
              </a:rPr>
              <a:t>°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(to 3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s.f.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)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Text Box 12">
            <a:extLst>
              <a:ext uri="{FF2B5EF4-FFF2-40B4-BE49-F238E27FC236}">
                <a16:creationId xmlns:a16="http://schemas.microsoft.com/office/drawing/2014/main" id="{288B3266-1E7E-426F-AA9A-55C43AC63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8464" y="33418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a</a:t>
            </a:r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CE60AD38-86B7-4046-8E80-F71372DD1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043" y="341484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b</a:t>
            </a:r>
          </a:p>
        </p:txBody>
      </p:sp>
      <p:sp>
        <p:nvSpPr>
          <p:cNvPr id="20" name="Text Box 11">
            <a:extLst>
              <a:ext uri="{FF2B5EF4-FFF2-40B4-BE49-F238E27FC236}">
                <a16:creationId xmlns:a16="http://schemas.microsoft.com/office/drawing/2014/main" id="{350151BE-19CD-4B73-860B-D00B82DD6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50" y="4195987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c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C755F3A-D574-400F-95C4-DB6E8094DD00}"/>
              </a:ext>
            </a:extLst>
          </p:cNvPr>
          <p:cNvSpPr/>
          <p:nvPr/>
        </p:nvSpPr>
        <p:spPr>
          <a:xfrm>
            <a:off x="4725096" y="2663601"/>
            <a:ext cx="23823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A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>
                <a:latin typeface="+mn-lt"/>
                <a:cs typeface="Arial" pitchFamily="34" charset="0"/>
              </a:rPr>
              <a:t>½ </a:t>
            </a:r>
            <a:r>
              <a:rPr lang="en-US" sz="2400" dirty="0">
                <a:cs typeface="Arial" pitchFamily="34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sin</a:t>
            </a:r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/>
              <a:t>)</a:t>
            </a:r>
            <a:endParaRPr lang="en-GB" sz="2400" dirty="0"/>
          </a:p>
        </p:txBody>
      </p:sp>
      <p:sp>
        <p:nvSpPr>
          <p:cNvPr id="22" name="Pie 5">
            <a:extLst>
              <a:ext uri="{FF2B5EF4-FFF2-40B4-BE49-F238E27FC236}">
                <a16:creationId xmlns:a16="http://schemas.microsoft.com/office/drawing/2014/main" id="{E7D23BB8-F586-4B54-B981-CCFDC753B32C}"/>
              </a:ext>
            </a:extLst>
          </p:cNvPr>
          <p:cNvSpPr/>
          <p:nvPr/>
        </p:nvSpPr>
        <p:spPr>
          <a:xfrm>
            <a:off x="2426927" y="2710338"/>
            <a:ext cx="367482" cy="389822"/>
          </a:xfrm>
          <a:prstGeom prst="pie">
            <a:avLst>
              <a:gd name="adj1" fmla="val 2543789"/>
              <a:gd name="adj2" fmla="val 83721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3E20859-964A-454C-A34F-D79C1023E7D0}"/>
              </a:ext>
            </a:extLst>
          </p:cNvPr>
          <p:cNvSpPr/>
          <p:nvPr/>
        </p:nvSpPr>
        <p:spPr>
          <a:xfrm>
            <a:off x="363329" y="685800"/>
            <a:ext cx="1710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latin typeface="+mn-lt"/>
              </a:rPr>
              <a:t>Example 2</a:t>
            </a:r>
            <a:endParaRPr lang="en-GB" sz="2400" b="1" dirty="0">
              <a:latin typeface="+mn-lt"/>
            </a:endParaRP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E5DD5876-2ADD-47D3-BB3A-D1BBCBF8B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1476" y="3167657"/>
            <a:ext cx="4740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Make the substitution and rearrange.</a:t>
            </a:r>
            <a:endParaRPr lang="en-GB" sz="2400" dirty="0">
              <a:latin typeface="+mn-lt"/>
            </a:endParaRP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F9A1F7D7-8FBA-42BA-A200-C1C408669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1206589"/>
            <a:ext cx="8464551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+mn-lt"/>
              </a:rPr>
              <a:t>The area of this triangle is 9.6 cm</a:t>
            </a:r>
            <a:r>
              <a:rPr lang="en-US" sz="2400" baseline="30000" dirty="0">
                <a:latin typeface="+mn-lt"/>
              </a:rPr>
              <a:t>2</a:t>
            </a:r>
            <a:r>
              <a:rPr lang="en-US" sz="2400" dirty="0">
                <a:latin typeface="+mn-lt"/>
              </a:rPr>
              <a:t>, AC = 5 cm, BC = 4 cm. Find the possible values of </a:t>
            </a:r>
            <a:r>
              <a:rPr lang="en-US" sz="2400" i="1" dirty="0">
                <a:latin typeface="Symbol" panose="05050102010706020507" pitchFamily="18" charset="2"/>
              </a:rPr>
              <a:t>q </a:t>
            </a:r>
            <a:endParaRPr lang="en-GB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25">
                <a:extLst>
                  <a:ext uri="{FF2B5EF4-FFF2-40B4-BE49-F238E27FC236}">
                    <a16:creationId xmlns:a16="http://schemas.microsoft.com/office/drawing/2014/main" id="{9F1775C5-2F0F-4C7F-BBA3-E1B507289A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70164" y="4463801"/>
                <a:ext cx="1763624" cy="6169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19.2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US" sz="2400" dirty="0"/>
                  <a:t> </a:t>
                </a:r>
                <a:r>
                  <a:rPr lang="en-US" sz="2400" dirty="0">
                    <a:latin typeface="+mn-lt"/>
                  </a:rPr>
                  <a:t>sin C </a:t>
                </a:r>
                <a:endParaRPr lang="en-GB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26" name="Text Box 25">
                <a:extLst>
                  <a:ext uri="{FF2B5EF4-FFF2-40B4-BE49-F238E27FC236}">
                    <a16:creationId xmlns:a16="http://schemas.microsoft.com/office/drawing/2014/main" id="{9F1775C5-2F0F-4C7F-BBA3-E1B507289A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70164" y="4463801"/>
                <a:ext cx="1763624" cy="616964"/>
              </a:xfrm>
              <a:prstGeom prst="rect">
                <a:avLst/>
              </a:prstGeom>
              <a:blipFill>
                <a:blip r:embed="rId3"/>
                <a:stretch>
                  <a:fillRect r="-4498" b="-990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18B3545-CD25-4C89-8C1F-0E64EC102298}"/>
                  </a:ext>
                </a:extLst>
              </p:cNvPr>
              <p:cNvSpPr/>
              <p:nvPr/>
            </p:nvSpPr>
            <p:spPr>
              <a:xfrm>
                <a:off x="3886200" y="5153988"/>
                <a:ext cx="2124299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b="1" dirty="0">
                    <a:latin typeface="Comic Sans MS" panose="030F0702030302020204" pitchFamily="66" charset="0"/>
                  </a:rPr>
                  <a:t>Sin</a:t>
                </a:r>
                <a:r>
                  <a:rPr lang="en-GB" sz="2400" b="1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GB" sz="2400" b="1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𝟏𝟗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GB" sz="2400" b="1" dirty="0">
                    <a:latin typeface="Comic Sans MS" panose="030F0702030302020204" pitchFamily="66" charset="0"/>
                  </a:rPr>
                  <a:t> </a:t>
                </a:r>
                <a:r>
                  <a:rPr lang="en-GB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400" b="1" dirty="0">
                    <a:latin typeface="Comic Sans MS" panose="030F0702030302020204" pitchFamily="66" charset="0"/>
                  </a:rPr>
                  <a:t> </a:t>
                </a:r>
                <a:r>
                  <a:rPr lang="en-US" sz="2400" i="1" dirty="0">
                    <a:latin typeface="Symbol" panose="05050102010706020507" pitchFamily="18" charset="2"/>
                  </a:rPr>
                  <a:t>q</a:t>
                </a:r>
                <a:endParaRPr lang="en-GB" sz="2400" b="1" i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18B3545-CD25-4C89-8C1F-0E64EC1022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153988"/>
                <a:ext cx="2124299" cy="625812"/>
              </a:xfrm>
              <a:prstGeom prst="rect">
                <a:avLst/>
              </a:prstGeom>
              <a:blipFill>
                <a:blip r:embed="rId4"/>
                <a:stretch>
                  <a:fillRect l="-4598" r="-3736" b="-8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26">
            <a:extLst>
              <a:ext uri="{FF2B5EF4-FFF2-40B4-BE49-F238E27FC236}">
                <a16:creationId xmlns:a16="http://schemas.microsoft.com/office/drawing/2014/main" id="{53249645-D1AE-4576-AC2B-6D3FE02E4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182" y="6162680"/>
            <a:ext cx="31229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>
                <a:latin typeface="Symbol" panose="05050102010706020507" pitchFamily="18" charset="2"/>
              </a:rPr>
              <a:t>q</a:t>
            </a:r>
            <a:r>
              <a:rPr lang="en-US" sz="2400" dirty="0"/>
              <a:t>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106.3</a:t>
            </a:r>
            <a:r>
              <a:rPr lang="en-US" sz="2400" dirty="0">
                <a:solidFill>
                  <a:srgbClr val="FF6600"/>
                </a:solidFill>
                <a:latin typeface="+mn-lt"/>
                <a:cs typeface="Arial" pitchFamily="34" charset="0"/>
              </a:rPr>
              <a:t>°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(to 3 </a:t>
            </a:r>
            <a:r>
              <a:rPr lang="en-US" sz="2400" dirty="0" err="1">
                <a:solidFill>
                  <a:schemeClr val="tx1"/>
                </a:solidFill>
                <a:latin typeface="+mn-lt"/>
              </a:rPr>
              <a:t>s.f.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)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Text Box 26">
            <a:extLst>
              <a:ext uri="{FF2B5EF4-FFF2-40B4-BE49-F238E27FC236}">
                <a16:creationId xmlns:a16="http://schemas.microsoft.com/office/drawing/2014/main" id="{48E7E821-BF0A-45EC-9301-C7773A57E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6926" y="6163341"/>
            <a:ext cx="4940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tx1"/>
                </a:solidFill>
                <a:latin typeface="+mn-lt"/>
              </a:rPr>
              <a:t>or</a:t>
            </a:r>
            <a:endParaRPr lang="en-GB" sz="2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043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4" grpId="0"/>
      <p:bldP spid="2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6F3622A-F203-43A4-8C2F-280BD01DFCEC}" vid="{3423C24D-59EF-4E21-8638-57C4530C00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4b_IBAA</Template>
  <TotalTime>2781</TotalTime>
  <Words>522</Words>
  <Application>Microsoft Office PowerPoint</Application>
  <PresentationFormat>On-screen Show (4:3)</PresentationFormat>
  <Paragraphs>100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The area of a triangle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52</cp:revision>
  <dcterms:created xsi:type="dcterms:W3CDTF">2021-06-15T19:01:56Z</dcterms:created>
  <dcterms:modified xsi:type="dcterms:W3CDTF">2021-06-20T08:38:02Z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