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73" r:id="rId14"/>
    <p:sldId id="274" r:id="rId15"/>
    <p:sldId id="317" r:id="rId1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E9FCF-F3E6-4D50-9DF7-B184E645ECFB}" type="slidenum">
              <a:rPr lang="en-GB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154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11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822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93251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57669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6789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77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857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948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478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302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65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5D7A74-6B0D-4823-AD5E-B2D2CC15A8D7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63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10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92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73EA9C21-5DC2-4867-97A7-17D5A93379C4}" type="datetime3">
              <a:rPr lang="en-GB" smtClean="0"/>
              <a:t>16 June,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DFCC-C3FE-407B-B7EB-2520BDC33B89}" type="datetime3">
              <a:rPr lang="en-GB" smtClean="0"/>
              <a:t>16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3DF5-2B55-4C89-B1FA-EB1F489A75B8}" type="datetime3">
              <a:rPr lang="en-GB" smtClean="0"/>
              <a:t>16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8BA5-C5C0-4874-908E-E46AF5C3464C}" type="datetime3">
              <a:rPr lang="en-GB" smtClean="0"/>
              <a:t>16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DD5F8B04-1EAC-4F38-AB34-F63FB978B3B2}" type="datetime3">
              <a:rPr lang="en-GB" smtClean="0"/>
              <a:t>16 June, 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17F-767F-4AE4-A70D-4D51745E0042}" type="datetime3">
              <a:rPr lang="en-GB" smtClean="0"/>
              <a:t>16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A12D-27E7-46E6-BF8C-62C3ECEAEDE1}" type="datetime3">
              <a:rPr lang="en-GB" smtClean="0"/>
              <a:t>16 June, 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9E00-E701-4D21-9419-DC8C5943C1AE}" type="datetime3">
              <a:rPr lang="en-GB" smtClean="0"/>
              <a:t>16 June, 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AFF8-A5A1-4BD5-85E8-0717D5061E2E}" type="datetime3">
              <a:rPr lang="en-GB" smtClean="0"/>
              <a:t>16 June, 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00FF-D5DC-41E9-9EB8-81B29CF514F5}" type="datetime3">
              <a:rPr lang="en-GB" smtClean="0"/>
              <a:t>16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0BDC-56EB-4B1F-B74B-5FC8B442E1FC}" type="datetime3">
              <a:rPr lang="en-GB" smtClean="0"/>
              <a:t>16 June, 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3259C-0294-4D2E-9740-F178B24C4F36}" type="datetime3">
              <a:rPr lang="en-GB" smtClean="0"/>
              <a:t>16 June, 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C8D5AB8D-F261-4022-93F3-5EBD5EA328F8}" type="datetime3">
              <a:rPr lang="en-GB" sz="2400" smtClean="0"/>
              <a:t>16 June, 2021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 angles using trigonometric ratios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1600200"/>
          </a:xfrm>
        </p:spPr>
        <p:txBody>
          <a:bodyPr/>
          <a:lstStyle/>
          <a:p>
            <a:pPr marL="633413" indent="-633413"/>
            <a:r>
              <a:rPr lang="en-US" dirty="0"/>
              <a:t>LO: Use trigonometric ratios to find the acute angles of a right-angled triangle.</a:t>
            </a:r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CB7637B-6921-435B-898B-A13F9AD3FDD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4033C8D-2BD2-44D1-831C-71FF460BD20E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Relation between sine, cosine and tangent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754781" y="1443679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2737" y="1011411"/>
            <a:ext cx="2663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triangle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921009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860908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Pie 31"/>
          <p:cNvSpPr/>
          <p:nvPr/>
        </p:nvSpPr>
        <p:spPr>
          <a:xfrm>
            <a:off x="395536" y="2503654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296" y="24348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3094669" y="411683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573487" y="412625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871308" y="3132095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411760" y="5318720"/>
            <a:ext cx="396044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427427" y="158423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4266285" y="154425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700496" y="415182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456615" y="3420381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19597" y="1393330"/>
                <a:ext cx="270394" cy="63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597" y="1393330"/>
                <a:ext cx="270394" cy="6326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761000" y="3095781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3423400" y="2352544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3423400" y="3187388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4275168" y="239384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4271709" y="322310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19597" y="2245982"/>
                <a:ext cx="264816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597" y="2245982"/>
                <a:ext cx="264816" cy="701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02863" y="3142135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863" y="3142135"/>
                <a:ext cx="270394" cy="632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6956295" y="1612755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5" name="Line 50"/>
          <p:cNvSpPr>
            <a:spLocks noChangeShapeType="1"/>
          </p:cNvSpPr>
          <p:nvPr/>
        </p:nvSpPr>
        <p:spPr bwMode="auto">
          <a:xfrm>
            <a:off x="6956295" y="2051868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6770" y="2031231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7" name="Text Box 47"/>
          <p:cNvSpPr txBox="1">
            <a:spLocks noChangeArrowheads="1"/>
          </p:cNvSpPr>
          <p:nvPr/>
        </p:nvSpPr>
        <p:spPr bwMode="auto">
          <a:xfrm>
            <a:off x="6540063" y="312123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49"/>
              <p:cNvSpPr txBox="1">
                <a:spLocks noChangeArrowheads="1"/>
              </p:cNvSpPr>
              <p:nvPr/>
            </p:nvSpPr>
            <p:spPr bwMode="auto">
              <a:xfrm>
                <a:off x="7054964" y="2550392"/>
                <a:ext cx="448648" cy="725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64" y="2550392"/>
                <a:ext cx="448648" cy="7250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Line 50"/>
          <p:cNvSpPr>
            <a:spLocks noChangeShapeType="1"/>
          </p:cNvSpPr>
          <p:nvPr/>
        </p:nvSpPr>
        <p:spPr bwMode="auto">
          <a:xfrm>
            <a:off x="6994840" y="3365852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51"/>
              <p:cNvSpPr txBox="1">
                <a:spLocks noChangeArrowheads="1"/>
              </p:cNvSpPr>
              <p:nvPr/>
            </p:nvSpPr>
            <p:spPr bwMode="auto">
              <a:xfrm>
                <a:off x="7054964" y="3352065"/>
                <a:ext cx="443070" cy="793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 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64" y="3352065"/>
                <a:ext cx="443070" cy="7937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47"/>
          <p:cNvSpPr txBox="1">
            <a:spLocks noChangeArrowheads="1"/>
          </p:cNvSpPr>
          <p:nvPr/>
        </p:nvSpPr>
        <p:spPr bwMode="auto">
          <a:xfrm>
            <a:off x="6723810" y="439851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54964" y="4317547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964" y="4317547"/>
                <a:ext cx="270394" cy="6324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Box 47"/>
          <p:cNvSpPr txBox="1">
            <a:spLocks noChangeArrowheads="1"/>
          </p:cNvSpPr>
          <p:nvPr/>
        </p:nvSpPr>
        <p:spPr bwMode="auto">
          <a:xfrm>
            <a:off x="3082220" y="5558716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5" name="Text Box 47"/>
          <p:cNvSpPr txBox="1">
            <a:spLocks noChangeArrowheads="1"/>
          </p:cNvSpPr>
          <p:nvPr/>
        </p:nvSpPr>
        <p:spPr bwMode="auto">
          <a:xfrm>
            <a:off x="3930529" y="559443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6" name="Text Box 49"/>
          <p:cNvSpPr txBox="1">
            <a:spLocks noChangeArrowheads="1"/>
          </p:cNvSpPr>
          <p:nvPr/>
        </p:nvSpPr>
        <p:spPr bwMode="auto">
          <a:xfrm>
            <a:off x="4406642" y="5391881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7" name="Line 50"/>
          <p:cNvSpPr>
            <a:spLocks noChangeShapeType="1"/>
          </p:cNvSpPr>
          <p:nvPr/>
        </p:nvSpPr>
        <p:spPr bwMode="auto">
          <a:xfrm>
            <a:off x="4406642" y="5830994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Text Box 51"/>
          <p:cNvSpPr txBox="1">
            <a:spLocks noChangeArrowheads="1"/>
          </p:cNvSpPr>
          <p:nvPr/>
        </p:nvSpPr>
        <p:spPr bwMode="auto">
          <a:xfrm>
            <a:off x="4397117" y="5810357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5479706" y="820648"/>
            <a:ext cx="36642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Finding the ratio between sine and cosine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hlinkClick r:id="rId9"/>
            <a:extLst>
              <a:ext uri="{FF2B5EF4-FFF2-40B4-BE49-F238E27FC236}">
                <a16:creationId xmlns:a16="http://schemas.microsoft.com/office/drawing/2014/main" id="{FF15E232-76F1-40C8-B146-D444C6167C80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9"/>
            <a:extLst>
              <a:ext uri="{FF2B5EF4-FFF2-40B4-BE49-F238E27FC236}">
                <a16:creationId xmlns:a16="http://schemas.microsoft.com/office/drawing/2014/main" id="{1E66F7BD-F812-4976-BDD3-D1256EDCD57B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47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80" grpId="0"/>
      <p:bldP spid="84" grpId="0"/>
      <p:bldP spid="79" grpId="0"/>
      <p:bldP spid="87" grpId="0"/>
      <p:bldP spid="90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3" grpId="1"/>
      <p:bldP spid="54" grpId="0"/>
      <p:bldP spid="55" grpId="0" animBg="1"/>
      <p:bldP spid="56" grpId="0"/>
      <p:bldP spid="57" grpId="0"/>
      <p:bldP spid="58" grpId="0"/>
      <p:bldP spid="59" grpId="0" animBg="1"/>
      <p:bldP spid="60" grpId="0"/>
      <p:bldP spid="62" grpId="0"/>
      <p:bldP spid="63" grpId="0"/>
      <p:bldP spid="63" grpId="1"/>
      <p:bldP spid="64" grpId="0"/>
      <p:bldP spid="65" grpId="0"/>
      <p:bldP spid="66" grpId="0"/>
      <p:bldP spid="67" grpId="0" animBg="1"/>
      <p:bldP spid="68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091784" y="1981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2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2737" y="1011411"/>
            <a:ext cx="83915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right-angled triangle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wish to find the size of an acute angle, we need to know the length of two sides.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903889" y="2532842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2400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903889" y="3472741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" name="Pie 31"/>
          <p:cNvSpPr/>
          <p:nvPr/>
        </p:nvSpPr>
        <p:spPr>
          <a:xfrm>
            <a:off x="491852" y="2115487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0612" y="20466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3139194" y="372389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618012" y="373331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967624" y="2743928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4634444" y="210777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5374891" y="211127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585288" y="378457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544114" y="303221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/>
              <p:cNvSpPr txBox="1"/>
              <p:nvPr/>
            </p:nvSpPr>
            <p:spPr>
              <a:xfrm>
                <a:off x="5726418" y="2031187"/>
                <a:ext cx="270394" cy="63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418" y="2031187"/>
                <a:ext cx="270394" cy="6326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941476" y="269239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4604021" y="3563884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4619020" y="4890352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5455789" y="360518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5467329" y="492607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5800218" y="3457322"/>
                <a:ext cx="264816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218" y="3457322"/>
                <a:ext cx="264816" cy="701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5798483" y="4845099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483" y="4845099"/>
                <a:ext cx="270394" cy="632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249437" y="2109496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6930566" y="2107772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257824" y="211127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7609351" y="2031187"/>
                <a:ext cx="1083053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sin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351" y="2031187"/>
                <a:ext cx="1083053" cy="552715"/>
              </a:xfrm>
              <a:prstGeom prst="rect">
                <a:avLst/>
              </a:prstGeom>
              <a:blipFill>
                <a:blip r:embed="rId6"/>
                <a:stretch>
                  <a:fillRect l="-16854" b="-16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/>
          <p:cNvSpPr/>
          <p:nvPr/>
        </p:nvSpPr>
        <p:spPr>
          <a:xfrm>
            <a:off x="6132370" y="2109496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249437" y="3551143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 Box 47"/>
          <p:cNvSpPr txBox="1">
            <a:spLocks noChangeArrowheads="1"/>
          </p:cNvSpPr>
          <p:nvPr/>
        </p:nvSpPr>
        <p:spPr bwMode="auto">
          <a:xfrm>
            <a:off x="6930566" y="3549419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>
            <a:off x="7257824" y="355291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/>
              <p:cNvSpPr txBox="1"/>
              <p:nvPr/>
            </p:nvSpPr>
            <p:spPr>
              <a:xfrm>
                <a:off x="7609351" y="3472834"/>
                <a:ext cx="1168012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cos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351" y="3472834"/>
                <a:ext cx="1168012" cy="552715"/>
              </a:xfrm>
              <a:prstGeom prst="rect">
                <a:avLst/>
              </a:prstGeom>
              <a:blipFill>
                <a:blip r:embed="rId7"/>
                <a:stretch>
                  <a:fillRect l="-15625" t="-1111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/>
          <p:cNvSpPr/>
          <p:nvPr/>
        </p:nvSpPr>
        <p:spPr>
          <a:xfrm>
            <a:off x="6132370" y="3551143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246656" y="4877611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47"/>
          <p:cNvSpPr txBox="1">
            <a:spLocks noChangeArrowheads="1"/>
          </p:cNvSpPr>
          <p:nvPr/>
        </p:nvSpPr>
        <p:spPr bwMode="auto">
          <a:xfrm>
            <a:off x="6927785" y="4875887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77" name="Text Box 47"/>
          <p:cNvSpPr txBox="1">
            <a:spLocks noChangeArrowheads="1"/>
          </p:cNvSpPr>
          <p:nvPr/>
        </p:nvSpPr>
        <p:spPr bwMode="auto">
          <a:xfrm>
            <a:off x="7255043" y="487938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/>
              <p:cNvSpPr txBox="1"/>
              <p:nvPr/>
            </p:nvSpPr>
            <p:spPr>
              <a:xfrm>
                <a:off x="7606570" y="4799302"/>
                <a:ext cx="1150380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tan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570" y="4799302"/>
                <a:ext cx="1150380" cy="552715"/>
              </a:xfrm>
              <a:prstGeom prst="rect">
                <a:avLst/>
              </a:prstGeom>
              <a:blipFill>
                <a:blip r:embed="rId8"/>
                <a:stretch>
                  <a:fillRect l="-16402" b="-16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6129589" y="4877611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Rectangle 81"/>
              <p:cNvSpPr/>
              <p:nvPr/>
            </p:nvSpPr>
            <p:spPr>
              <a:xfrm>
                <a:off x="3419728" y="2767306"/>
                <a:ext cx="5174606" cy="586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sine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728" y="2767306"/>
                <a:ext cx="5174606" cy="586571"/>
              </a:xfrm>
              <a:prstGeom prst="rect">
                <a:avLst/>
              </a:prstGeom>
              <a:blipFill>
                <a:blip r:embed="rId9"/>
                <a:stretch>
                  <a:fillRect l="-1885" t="-1042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Rectangle 82"/>
              <p:cNvSpPr/>
              <p:nvPr/>
            </p:nvSpPr>
            <p:spPr>
              <a:xfrm>
                <a:off x="3419728" y="4208231"/>
                <a:ext cx="5412957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cosine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728" y="4208231"/>
                <a:ext cx="5412957" cy="624273"/>
              </a:xfrm>
              <a:prstGeom prst="rect">
                <a:avLst/>
              </a:prstGeom>
              <a:blipFill>
                <a:blip r:embed="rId10"/>
                <a:stretch>
                  <a:fillRect l="-1802" b="-7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Rectangle 84"/>
              <p:cNvSpPr/>
              <p:nvPr/>
            </p:nvSpPr>
            <p:spPr>
              <a:xfrm>
                <a:off x="3419872" y="5515313"/>
                <a:ext cx="5720133" cy="586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tangent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515313"/>
                <a:ext cx="5720133" cy="586571"/>
              </a:xfrm>
              <a:prstGeom prst="rect">
                <a:avLst/>
              </a:prstGeom>
              <a:blipFill>
                <a:blip r:embed="rId11"/>
                <a:stretch>
                  <a:fillRect l="-1599" t="-1042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4">
            <a:extLst>
              <a:ext uri="{FF2B5EF4-FFF2-40B4-BE49-F238E27FC236}">
                <a16:creationId xmlns:a16="http://schemas.microsoft.com/office/drawing/2014/main" id="{744D5B55-056D-46B9-92E3-47ABBAF41AB6}"/>
              </a:ext>
            </a:extLst>
          </p:cNvPr>
          <p:cNvSpPr txBox="1">
            <a:spLocks noChangeArrowheads="1"/>
          </p:cNvSpPr>
          <p:nvPr/>
        </p:nvSpPr>
        <p:spPr>
          <a:xfrm>
            <a:off x="338137" y="-7200"/>
            <a:ext cx="7812741" cy="812711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/>
              <a:t>Finding angles</a:t>
            </a:r>
            <a:endParaRPr lang="en-GB" altLang="en-US" dirty="0"/>
          </a:p>
        </p:txBody>
      </p:sp>
      <p:sp>
        <p:nvSpPr>
          <p:cNvPr id="55" name="Rectangle 54">
            <a:hlinkClick r:id="rId12"/>
            <a:extLst>
              <a:ext uri="{FF2B5EF4-FFF2-40B4-BE49-F238E27FC236}">
                <a16:creationId xmlns:a16="http://schemas.microsoft.com/office/drawing/2014/main" id="{62ABCC8E-6A94-4DC7-959D-9DEF760755CA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12"/>
            <a:extLst>
              <a:ext uri="{FF2B5EF4-FFF2-40B4-BE49-F238E27FC236}">
                <a16:creationId xmlns:a16="http://schemas.microsoft.com/office/drawing/2014/main" id="{E86B5908-6689-4B23-8EFD-5275D0160473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4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4" grpId="0"/>
      <p:bldP spid="90" grpId="0"/>
      <p:bldP spid="46" grpId="0"/>
      <p:bldP spid="47" grpId="0"/>
      <p:bldP spid="50" grpId="0"/>
      <p:bldP spid="51" grpId="0"/>
      <p:bldP spid="52" grpId="0"/>
      <p:bldP spid="53" grpId="0"/>
      <p:bldP spid="2" grpId="0"/>
      <p:bldP spid="44" grpId="0"/>
      <p:bldP spid="48" grpId="0"/>
      <p:bldP spid="49" grpId="0"/>
      <p:bldP spid="61" grpId="0"/>
      <p:bldP spid="69" grpId="0"/>
      <p:bldP spid="70" grpId="0"/>
      <p:bldP spid="71" grpId="0"/>
      <p:bldP spid="73" grpId="0"/>
      <p:bldP spid="74" grpId="0"/>
      <p:bldP spid="75" grpId="0"/>
      <p:bldP spid="76" grpId="0"/>
      <p:bldP spid="77" grpId="0"/>
      <p:bldP spid="78" grpId="0"/>
      <p:bldP spid="81" grpId="0"/>
      <p:bldP spid="82" grpId="0"/>
      <p:bldP spid="83" grpId="0"/>
      <p:bldP spid="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2496767" y="2883452"/>
            <a:ext cx="66472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lengths of the sides </a:t>
            </a:r>
            <a:r>
              <a:rPr lang="en-GB" altLang="en-US" b="1" dirty="0">
                <a:solidFill>
                  <a:srgbClr val="FF6600"/>
                </a:solidFill>
              </a:rPr>
              <a:t>opposite</a:t>
            </a:r>
            <a:r>
              <a:rPr lang="en-GB" altLang="en-US" dirty="0"/>
              <a:t> and </a:t>
            </a:r>
            <a:r>
              <a:rPr lang="en-GB" altLang="en-US" b="1" dirty="0">
                <a:solidFill>
                  <a:srgbClr val="FF6600"/>
                </a:solidFill>
              </a:rPr>
              <a:t>hypotenuse</a:t>
            </a:r>
            <a:r>
              <a:rPr lang="en-GB" altLang="en-US" dirty="0"/>
              <a:t>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6" y="3692522"/>
            <a:ext cx="3048001" cy="893761"/>
            <a:chOff x="2880" y="1767"/>
            <a:chExt cx="1920" cy="563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2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sin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67"/>
              <a:ext cx="1152" cy="563"/>
              <a:chOff x="3699" y="2512"/>
              <a:chExt cx="1152" cy="563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835" y="2512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11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112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8" y="4608510"/>
            <a:ext cx="1579563" cy="879474"/>
            <a:chOff x="2928" y="3040"/>
            <a:chExt cx="995" cy="554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67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sin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591" y="3040"/>
              <a:ext cx="332" cy="554"/>
              <a:chOff x="3591" y="3040"/>
              <a:chExt cx="332" cy="554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591" y="3040"/>
                <a:ext cx="31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591" y="3303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788801" y="6205539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57.80°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1071563" y="836613"/>
            <a:ext cx="2779713" cy="2406650"/>
            <a:chOff x="496" y="524"/>
            <a:chExt cx="1751" cy="1516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1443" y="1297"/>
              <a:ext cx="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13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189" y="524"/>
              <a:ext cx="52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11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784602" y="5510213"/>
                <a:ext cx="1860189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sin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84602" y="5510213"/>
                <a:ext cx="1860189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246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</a:t>
            </a:r>
            <a:r>
              <a:rPr lang="el-GR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10657" y="217819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755777" y="759123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FECC9C0E-ACB4-4529-A2BA-371BD3CCFBC5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A5F0C531-21DC-4E63-AF53-850A9C3FFF6C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0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2435227" y="2882891"/>
            <a:ext cx="66325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lengths of the sides </a:t>
            </a:r>
            <a:r>
              <a:rPr lang="en-GB" altLang="en-US" b="1" dirty="0">
                <a:solidFill>
                  <a:srgbClr val="FF6600"/>
                </a:solidFill>
              </a:rPr>
              <a:t>adjacent</a:t>
            </a:r>
            <a:r>
              <a:rPr lang="en-GB" altLang="en-US" dirty="0"/>
              <a:t> and </a:t>
            </a:r>
            <a:r>
              <a:rPr lang="en-GB" altLang="en-US" b="1" dirty="0">
                <a:solidFill>
                  <a:srgbClr val="FF6600"/>
                </a:solidFill>
              </a:rPr>
              <a:t>hypotenuse</a:t>
            </a:r>
            <a:r>
              <a:rPr lang="en-GB" altLang="en-US" dirty="0"/>
              <a:t>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7" y="3689347"/>
            <a:ext cx="3005139" cy="896936"/>
            <a:chOff x="2880" y="1765"/>
            <a:chExt cx="1893" cy="565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cos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65"/>
              <a:ext cx="1125" cy="565"/>
              <a:chOff x="3699" y="2510"/>
              <a:chExt cx="1125" cy="565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796" y="2510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103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112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7" y="4608513"/>
            <a:ext cx="1497013" cy="874712"/>
            <a:chOff x="2928" y="3040"/>
            <a:chExt cx="943" cy="551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7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cos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631" y="3040"/>
              <a:ext cx="240" cy="551"/>
              <a:chOff x="3631" y="3040"/>
              <a:chExt cx="240" cy="551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639" y="30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639" y="3303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873034" y="6125515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48.19°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733425" y="1220788"/>
            <a:ext cx="3117850" cy="2022475"/>
            <a:chOff x="283" y="766"/>
            <a:chExt cx="1964" cy="1274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283" y="117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4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395" y="1316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6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820321" y="5378982"/>
                <a:ext cx="1815305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cos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0321" y="5378982"/>
                <a:ext cx="1815305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387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Find </a:t>
            </a:r>
            <a:r>
              <a:rPr lang="el-GR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10657" y="217819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056110" y="15327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650A811B-705B-4D3E-991F-96BE817C7D6F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800430D0-A222-4F76-ACC9-0680F74DE4CA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75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2422990" y="2907993"/>
            <a:ext cx="67210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lengths of the sides </a:t>
            </a:r>
            <a:r>
              <a:rPr lang="en-GB" altLang="en-US" b="1" dirty="0">
                <a:solidFill>
                  <a:srgbClr val="FF6600"/>
                </a:solidFill>
              </a:rPr>
              <a:t>opposite</a:t>
            </a:r>
            <a:r>
              <a:rPr lang="en-GB" altLang="en-US" dirty="0"/>
              <a:t> and </a:t>
            </a:r>
            <a:r>
              <a:rPr lang="en-GB" altLang="en-US" b="1" dirty="0">
                <a:solidFill>
                  <a:srgbClr val="FF6600"/>
                </a:solidFill>
              </a:rPr>
              <a:t>adjacent</a:t>
            </a:r>
            <a:r>
              <a:rPr lang="en-GB" altLang="en-US" dirty="0"/>
              <a:t> to the angle,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5" y="3706813"/>
            <a:ext cx="2573338" cy="874712"/>
            <a:chOff x="2880" y="1776"/>
            <a:chExt cx="1621" cy="551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tan </a:t>
              </a:r>
              <a:r>
                <a:rPr lang="en-GB" altLang="en-US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76"/>
              <a:ext cx="853" cy="551"/>
              <a:chOff x="3699" y="2521"/>
              <a:chExt cx="853" cy="551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704" y="2521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8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adjacent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7" y="4608513"/>
            <a:ext cx="1497013" cy="874712"/>
            <a:chOff x="2928" y="3040"/>
            <a:chExt cx="943" cy="551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6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tan </a:t>
              </a:r>
              <a:r>
                <a:rPr lang="en-GB" altLang="en-US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631" y="3040"/>
              <a:ext cx="240" cy="551"/>
              <a:chOff x="3631" y="3040"/>
              <a:chExt cx="240" cy="551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639" y="30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639" y="3303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827464" y="6201910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38.66°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733425" y="836613"/>
            <a:ext cx="3117850" cy="2406650"/>
            <a:chOff x="283" y="524"/>
            <a:chExt cx="1964" cy="1516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283" y="117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/>
                <a:t>5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189" y="52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4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789362" y="5378982"/>
                <a:ext cx="1764009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tan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89362" y="5378982"/>
                <a:ext cx="1764009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536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Find </a:t>
            </a:r>
            <a:r>
              <a:rPr lang="el-GR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56210" y="762417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056110" y="15327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11A09483-08D0-40D1-A004-A85509913D7F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4D16124A-AF7C-4103-A231-B970820C4047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4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229600" cy="836712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Right-angled triangles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04800" y="805582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4738" y="771699"/>
            <a:ext cx="34551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right-angled triangle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contains a right 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09261" y="2510359"/>
            <a:ext cx="3960813" cy="2012950"/>
            <a:chOff x="1248" y="2092"/>
            <a:chExt cx="2495" cy="1268"/>
          </a:xfrm>
        </p:grpSpPr>
        <p:sp>
          <p:nvSpPr>
            <p:cNvPr id="49161" name="AutoShape 9"/>
            <p:cNvSpPr>
              <a:spLocks noChangeArrowheads="1"/>
            </p:cNvSpPr>
            <p:nvPr/>
          </p:nvSpPr>
          <p:spPr bwMode="auto">
            <a:xfrm>
              <a:off x="1248" y="2092"/>
              <a:ext cx="2495" cy="1268"/>
            </a:xfrm>
            <a:prstGeom prst="rtTriangl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44314"/>
                    <a:invGamma/>
                  </a:schemeClr>
                </a:gs>
              </a:gsLst>
              <a:lin ang="189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2300" name="Rectangle 10"/>
            <p:cNvSpPr>
              <a:spLocks noChangeArrowheads="1"/>
            </p:cNvSpPr>
            <p:nvPr/>
          </p:nvSpPr>
          <p:spPr bwMode="auto">
            <a:xfrm>
              <a:off x="1248" y="3179"/>
              <a:ext cx="181" cy="181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4366320" y="2525540"/>
            <a:ext cx="45302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AB, is the longest side, is opposite the right angle,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hypotenuse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3553480" y="3072428"/>
            <a:ext cx="747712" cy="77152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8950" y="2133600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12" name="Rectangle 11"/>
          <p:cNvSpPr/>
          <p:nvPr/>
        </p:nvSpPr>
        <p:spPr>
          <a:xfrm>
            <a:off x="4842068" y="452330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488949" y="449354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 flipH="1">
            <a:off x="1167827" y="1602696"/>
            <a:ext cx="1171925" cy="2633276"/>
          </a:xfrm>
          <a:prstGeom prst="straightConnector1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</p:cxn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366320" y="762000"/>
            <a:ext cx="47160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right-angled triangle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has vertices at the points A, B and C.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2929498" y="1682313"/>
                <a:ext cx="5551621" cy="875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2400" b="1" dirty="0">
                    <a:solidFill>
                      <a:srgbClr val="FF66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angles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at these vertices are called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respectively.</a:t>
                </a:r>
              </a:p>
            </p:txBody>
          </p:sp>
        </mc:Choice>
        <mc:Fallback>
          <p:sp>
            <p:nvSpPr>
              <p:cNvPr id="1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498" y="1682313"/>
                <a:ext cx="5551621" cy="875176"/>
              </a:xfrm>
              <a:prstGeom prst="rect">
                <a:avLst/>
              </a:prstGeom>
              <a:blipFill>
                <a:blip r:embed="rId3"/>
                <a:stretch>
                  <a:fillRect l="-1758" t="-4861" r="-1758" b="-1180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105426" y="4953000"/>
                <a:ext cx="8912895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As convention the side BC,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5426" y="4953000"/>
                <a:ext cx="8912895" cy="474169"/>
              </a:xfrm>
              <a:prstGeom prst="rect">
                <a:avLst/>
              </a:prstGeom>
              <a:blipFill>
                <a:blip r:embed="rId4"/>
                <a:stretch>
                  <a:fillRect l="-1026" t="-7792" b="-285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414937" y="443840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 Box 7"/>
              <p:cNvSpPr txBox="1">
                <a:spLocks noChangeArrowheads="1"/>
              </p:cNvSpPr>
              <p:nvPr/>
            </p:nvSpPr>
            <p:spPr bwMode="auto">
              <a:xfrm>
                <a:off x="2051720" y="5336235"/>
                <a:ext cx="6844823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side AC,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1720" y="5336235"/>
                <a:ext cx="6844823" cy="474169"/>
              </a:xfrm>
              <a:prstGeom prst="rect">
                <a:avLst/>
              </a:prstGeom>
              <a:blipFill>
                <a:blip r:embed="rId5"/>
                <a:stretch>
                  <a:fillRect l="-1426" t="-7692" r="-713" b="-2820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 Box 7"/>
              <p:cNvSpPr txBox="1">
                <a:spLocks noChangeArrowheads="1"/>
              </p:cNvSpPr>
              <p:nvPr/>
            </p:nvSpPr>
            <p:spPr bwMode="auto">
              <a:xfrm>
                <a:off x="2051722" y="5733797"/>
                <a:ext cx="6966600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side AB,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1722" y="5733797"/>
                <a:ext cx="6966600" cy="474169"/>
              </a:xfrm>
              <a:prstGeom prst="rect">
                <a:avLst/>
              </a:prstGeom>
              <a:blipFill>
                <a:blip r:embed="rId6"/>
                <a:stretch>
                  <a:fillRect l="-1401" t="-7792" b="-2987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542391" y="320152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57814" y="285968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hlinkClick r:id="rId7"/>
            <a:extLst>
              <a:ext uri="{FF2B5EF4-FFF2-40B4-BE49-F238E27FC236}">
                <a16:creationId xmlns:a16="http://schemas.microsoft.com/office/drawing/2014/main" id="{F31F5E28-6FDA-469F-87E9-562E303D36B6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7"/>
            <a:extLst>
              <a:ext uri="{FF2B5EF4-FFF2-40B4-BE49-F238E27FC236}">
                <a16:creationId xmlns:a16="http://schemas.microsoft.com/office/drawing/2014/main" id="{F1D43211-88A7-4591-A604-201837CBB61B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86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49163" grpId="0" animBg="1"/>
      <p:bldP spid="49164" grpId="0" animBg="1"/>
      <p:bldP spid="11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0192" y="134391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opposite and adjacent sides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47675" y="877887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two shorter sides of a right-angled triangle, generally called legs, are named with respect to one of the acute 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467544" y="2419350"/>
            <a:ext cx="33702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opposite the marked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228206" y="3352800"/>
            <a:ext cx="914400" cy="304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391025" y="2514600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391025" y="4240213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PubPieSlice"/>
          <p:cNvSpPr>
            <a:spLocks noEditPoints="1" noChangeArrowheads="1"/>
          </p:cNvSpPr>
          <p:nvPr/>
        </p:nvSpPr>
        <p:spPr bwMode="auto">
          <a:xfrm rot="10800000">
            <a:off x="7885113" y="4048125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838200" y="4396705"/>
            <a:ext cx="327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between the marked angle and the right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3827463" y="4853905"/>
            <a:ext cx="2420937" cy="7810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7373938" y="4070350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76056" y="25354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92080" y="26719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5580112" y="28068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5868144" y="29418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084168" y="30783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300192" y="32132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588224" y="33482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N</a:t>
            </a: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804248" y="34847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7069162" y="36196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S</a:t>
            </a: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7330554" y="37546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E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73003" y="2510135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5377396" y="4542085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6072812" y="5562351"/>
            <a:ext cx="3071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mark this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 flipH="1" flipV="1">
            <a:off x="7885112" y="4527550"/>
            <a:ext cx="466725" cy="117425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73D99439-294E-4A3F-B0F2-C91C1269C7E9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12036AA7-A290-412A-ADCE-6B1EB2CA09B0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6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 autoUpdateAnimBg="0"/>
      <p:bldP spid="51212" grpId="0" animBg="1"/>
      <p:bldP spid="13324" grpId="0" animBg="1"/>
      <p:bldP spid="51215" grpId="0" animBg="1" autoUpdateAnimBg="0"/>
      <p:bldP spid="51216" grpId="0" animBg="1"/>
      <p:bldP spid="1332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  <p:bldP spid="35" grpId="0"/>
      <p:bldP spid="36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23949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opposite and adjacent sides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47675" y="877887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two shorter sides of a right-angled triangle, generally called legs, are named with respect to one of the acute 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20787" y="5155013"/>
            <a:ext cx="33702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opposite the marked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391025" y="2514600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391025" y="4240213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487444" y="2406133"/>
            <a:ext cx="327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between the marked angle and the right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3827463" y="4853905"/>
            <a:ext cx="2420937" cy="7810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4442849" y="2810609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76056" y="25354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92080" y="26719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5580112" y="28068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5868144" y="29418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084168" y="30783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300192" y="32132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588224" y="33482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N</a:t>
            </a: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804248" y="34847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7069162" y="36196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S</a:t>
            </a: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7330554" y="37546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E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61605" y="2510135"/>
            <a:ext cx="354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A</a:t>
            </a:r>
          </a:p>
          <a:p>
            <a:pPr algn="ctr"/>
            <a:r>
              <a:rPr lang="en-GB" sz="1500" b="1" dirty="0"/>
              <a:t>D</a:t>
            </a:r>
          </a:p>
          <a:p>
            <a:pPr algn="ctr"/>
            <a:r>
              <a:rPr lang="en-GB" sz="1500" b="1" dirty="0"/>
              <a:t>J</a:t>
            </a:r>
          </a:p>
          <a:p>
            <a:pPr algn="ctr"/>
            <a:r>
              <a:rPr lang="en-GB" sz="1500" b="1" dirty="0"/>
              <a:t>A</a:t>
            </a:r>
          </a:p>
          <a:p>
            <a:pPr algn="ctr"/>
            <a:r>
              <a:rPr lang="en-GB" sz="1500" b="1" dirty="0"/>
              <a:t>C</a:t>
            </a:r>
          </a:p>
          <a:p>
            <a:pPr algn="ctr"/>
            <a:r>
              <a:rPr lang="en-GB" sz="1500" b="1" dirty="0"/>
              <a:t>E</a:t>
            </a:r>
          </a:p>
          <a:p>
            <a:pPr algn="ctr"/>
            <a:r>
              <a:rPr lang="en-GB" sz="1500" b="1" dirty="0"/>
              <a:t>N</a:t>
            </a:r>
          </a:p>
          <a:p>
            <a:pPr algn="ctr"/>
            <a:r>
              <a:rPr lang="en-GB" sz="1500" b="1" dirty="0"/>
              <a:t>T 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5377396" y="4542085"/>
            <a:ext cx="152907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 P </a:t>
            </a:r>
            <a:r>
              <a:rPr lang="en-GB" sz="1500" b="1" dirty="0" err="1"/>
              <a:t>P</a:t>
            </a:r>
            <a:r>
              <a:rPr lang="en-GB" sz="1500" b="1" dirty="0"/>
              <a:t> O S I T E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072813" y="1921529"/>
            <a:ext cx="3071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mark this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 flipH="1">
            <a:off x="4653210" y="2332587"/>
            <a:ext cx="1348164" cy="19836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Pie 1"/>
          <p:cNvSpPr/>
          <p:nvPr/>
        </p:nvSpPr>
        <p:spPr>
          <a:xfrm>
            <a:off x="3991515" y="2101676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V="1">
            <a:off x="3165698" y="3657600"/>
            <a:ext cx="976908" cy="97016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998CA7FD-4334-4D95-BC14-FB5762B33527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9F044588-B9D1-4091-BB7C-6D6337E7537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5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 autoUpdateAnimBg="0"/>
      <p:bldP spid="51215" grpId="0" animBg="1" autoUpdateAnimBg="0"/>
      <p:bldP spid="51216" grpId="0" animBg="1"/>
      <p:bldP spid="1332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  <p:bldP spid="35" grpId="0"/>
      <p:bldP spid="25" grpId="0"/>
      <p:bldP spid="26" grpId="0" animBg="1"/>
      <p:bldP spid="2" grpId="0" animBg="1"/>
      <p:bldP spid="512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92743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2258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13148" y="692696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Look at this two right-angled triangles.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95536" y="4146864"/>
            <a:ext cx="81276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Triangles with the same three angles are called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 triangles,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their corresponding sides are in the same proportions.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1969716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69532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4666455" y="2278863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" name="Pie 1"/>
          <p:cNvSpPr/>
          <p:nvPr/>
        </p:nvSpPr>
        <p:spPr>
          <a:xfrm>
            <a:off x="4213823" y="1556792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27606" y="3549643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0324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29632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569531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844097" y="2899188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2" name="Pie 31"/>
          <p:cNvSpPr/>
          <p:nvPr/>
        </p:nvSpPr>
        <p:spPr>
          <a:xfrm>
            <a:off x="395536" y="2212277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1867708" y="3464496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376853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54378" y="1505562"/>
            <a:ext cx="39282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larger than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.</a:t>
            </a:r>
            <a:endParaRPr lang="en-GB" sz="2400" dirty="0"/>
          </a:p>
        </p:txBody>
      </p:sp>
      <p:sp>
        <p:nvSpPr>
          <p:cNvPr id="38" name="Rectangle 37"/>
          <p:cNvSpPr/>
          <p:nvPr/>
        </p:nvSpPr>
        <p:spPr>
          <a:xfrm>
            <a:off x="4589276" y="168030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D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8580576" y="375833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F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294016" y="38007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E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453740" y="233721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453740" y="368868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3083458" y="372634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57620" y="1096444"/>
            <a:ext cx="8749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each have angles measuring 63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90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27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12298" y="5857580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298" y="5857580"/>
                <a:ext cx="497187" cy="6938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77200" y="5857580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200" y="5857580"/>
                <a:ext cx="497187" cy="6938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7179098" y="5856037"/>
                <a:ext cx="812466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098" y="5856037"/>
                <a:ext cx="812466" cy="6890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791200" y="597126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and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38383" y="5973669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and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148" y="5354604"/>
            <a:ext cx="3124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DEF:</a:t>
            </a:r>
            <a:r>
              <a:rPr lang="en-US" sz="2400" dirty="0"/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944843" y="5862389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843" y="5862389"/>
                <a:ext cx="817275" cy="6890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08910" y="5857580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910" y="5857580"/>
                <a:ext cx="817275" cy="68903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6664619" y="5857580"/>
                <a:ext cx="49122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619" y="5857580"/>
                <a:ext cx="491225" cy="6938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hlinkClick r:id="rId9"/>
            <a:extLst>
              <a:ext uri="{FF2B5EF4-FFF2-40B4-BE49-F238E27FC236}">
                <a16:creationId xmlns:a16="http://schemas.microsoft.com/office/drawing/2014/main" id="{C55EE317-1F02-42F6-AC17-7D6087F56112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9"/>
            <a:extLst>
              <a:ext uri="{FF2B5EF4-FFF2-40B4-BE49-F238E27FC236}">
                <a16:creationId xmlns:a16="http://schemas.microsoft.com/office/drawing/2014/main" id="{A5857AEC-690C-425A-B10A-17FDAFC22F00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8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51211" grpId="0" animBg="1" autoUpdateAnimBg="0"/>
      <p:bldP spid="37" grpId="0"/>
      <p:bldP spid="44" grpId="0"/>
      <p:bldP spid="3" grpId="0"/>
      <p:bldP spid="45" grpId="0"/>
      <p:bldP spid="46" grpId="0"/>
      <p:bldP spid="4" grpId="0"/>
      <p:bldP spid="47" grpId="0"/>
      <p:bldP spid="5" grpId="0"/>
      <p:bldP spid="34" grpId="0"/>
      <p:bldP spid="35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94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7620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10844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36457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62129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44369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70760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1065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1798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4" y="173853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D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8529661" y="4039430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F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267144" y="401648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E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638085" y="230610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651569" y="388012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3015664" y="3847608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28795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94088" y="1195184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88" y="1195184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72055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4201483" y="2067121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092246"/>
            <a:ext cx="2589838" cy="62252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87995"/>
            <a:ext cx="2806615" cy="745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19701" y="2527763"/>
            <a:ext cx="3048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S</a:t>
            </a:r>
          </a:p>
          <a:p>
            <a:pPr algn="ctr"/>
            <a:r>
              <a:rPr lang="en-GB" sz="1200" b="1" dirty="0"/>
              <a:t>I</a:t>
            </a:r>
          </a:p>
          <a:p>
            <a:pPr algn="ctr"/>
            <a:r>
              <a:rPr lang="en-GB" sz="1200" b="1" dirty="0"/>
              <a:t>T</a:t>
            </a:r>
          </a:p>
          <a:p>
            <a:pPr algn="ctr"/>
            <a:r>
              <a:rPr lang="en-GB" sz="1200" b="1" dirty="0"/>
              <a:t>E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5292080" y="206793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5580112" y="220445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5868144" y="2339394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156176" y="2474331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55" name="Text Box 37"/>
          <p:cNvSpPr txBox="1">
            <a:spLocks noChangeArrowheads="1"/>
          </p:cNvSpPr>
          <p:nvPr/>
        </p:nvSpPr>
        <p:spPr bwMode="auto">
          <a:xfrm>
            <a:off x="6444208" y="2610856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6761492" y="2745794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985329" y="288073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N</a:t>
            </a: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7220279" y="301725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7455229" y="3152194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7717234" y="328713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929920" y="2463954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H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1118439" y="2580761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Y</a:t>
            </a: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1289560" y="2646267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P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1422898" y="2748121"/>
            <a:ext cx="304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O</a:t>
            </a: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1640871" y="2847834"/>
            <a:ext cx="2792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T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813579" y="2957165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2000798" y="3076365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N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2227816" y="3232727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U</a:t>
            </a: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2434248" y="3320545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/>
              <a:t>S</a:t>
            </a:r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2628035" y="3445780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68471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71527" y="5317709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2146365" y="5108159"/>
            <a:ext cx="4267200" cy="874712"/>
            <a:chOff x="1819" y="1657"/>
            <a:chExt cx="2688" cy="551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823" y="1657"/>
              <a:ext cx="2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opposite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893" y="192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the length of the hypotenuse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443727" y="5317709"/>
            <a:ext cx="243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sine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911300" y="1341859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201425" y="1148138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86288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65651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33589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880054" y="1186890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54" y="1186890"/>
                <a:ext cx="817275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4">
            <a:extLst>
              <a:ext uri="{FF2B5EF4-FFF2-40B4-BE49-F238E27FC236}">
                <a16:creationId xmlns:a16="http://schemas.microsoft.com/office/drawing/2014/main" id="{BC282D0A-EFE4-4DDF-A94A-009613B749E8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92743"/>
            <a:ext cx="8568952" cy="6926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/>
              <a:t>Trigonometric ratios</a:t>
            </a:r>
            <a:endParaRPr lang="en-GB" dirty="0"/>
          </a:p>
        </p:txBody>
      </p:sp>
      <p:sp>
        <p:nvSpPr>
          <p:cNvPr id="85" name="Rectangle 84">
            <a:hlinkClick r:id="rId5"/>
            <a:extLst>
              <a:ext uri="{FF2B5EF4-FFF2-40B4-BE49-F238E27FC236}">
                <a16:creationId xmlns:a16="http://schemas.microsoft.com/office/drawing/2014/main" id="{765C9070-A7A3-485C-BCC9-E93636FCEFAD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>
            <a:hlinkClick r:id="rId5"/>
            <a:extLst>
              <a:ext uri="{FF2B5EF4-FFF2-40B4-BE49-F238E27FC236}">
                <a16:creationId xmlns:a16="http://schemas.microsoft.com/office/drawing/2014/main" id="{BA69E3EE-C10D-4131-A623-E558EE719666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37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" grpId="0"/>
      <p:bldP spid="34" grpId="0"/>
      <p:bldP spid="35" grpId="0"/>
      <p:bldP spid="48" grpId="0" animBg="1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94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7620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17829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43442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69114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51354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77745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17644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24966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5" y="166352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D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8557924" y="3959050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F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285776" y="392633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E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584296" y="219158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518588" y="378060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3055973" y="375023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35780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79040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099231"/>
            <a:ext cx="2589838" cy="62252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94980"/>
            <a:ext cx="2806615" cy="745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5292080" y="20749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5580112" y="22114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5868144" y="23463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156176" y="24813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55" name="Text Box 37"/>
          <p:cNvSpPr txBox="1">
            <a:spLocks noChangeArrowheads="1"/>
          </p:cNvSpPr>
          <p:nvPr/>
        </p:nvSpPr>
        <p:spPr bwMode="auto">
          <a:xfrm>
            <a:off x="6444208" y="26178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6761492" y="27527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985329" y="28877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N</a:t>
            </a: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7220279" y="30242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7455229" y="31591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7717234" y="32941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929920" y="2470939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H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1118439" y="2587746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Y</a:t>
            </a: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1289560" y="265325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P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1422898" y="2755106"/>
            <a:ext cx="304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O</a:t>
            </a: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1640871" y="2854819"/>
            <a:ext cx="2792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T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813579" y="2964150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2000798" y="3083350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N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2227816" y="3239712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U</a:t>
            </a: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2434248" y="3327530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/>
              <a:t>S</a:t>
            </a:r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2628035" y="3452765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75456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79512" y="5324694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1887697" y="5115144"/>
            <a:ext cx="4298950" cy="874712"/>
            <a:chOff x="1819" y="1657"/>
            <a:chExt cx="2708" cy="551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823" y="1657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adjacent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893" y="192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the length of the hypotenuse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136169" y="5324694"/>
            <a:ext cx="2816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cosine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911300" y="1341859"/>
            <a:ext cx="11641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201425" y="1176714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600200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94227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36446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1" name="Text Box 43"/>
          <p:cNvSpPr txBox="1">
            <a:spLocks noChangeArrowheads="1"/>
          </p:cNvSpPr>
          <p:nvPr/>
        </p:nvSpPr>
        <p:spPr bwMode="auto">
          <a:xfrm>
            <a:off x="5326392" y="4097620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048212" y="3963395"/>
            <a:ext cx="13056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A D J A C E N 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/>
              <p:cNvSpPr txBox="1"/>
              <p:nvPr/>
            </p:nvSpPr>
            <p:spPr>
              <a:xfrm>
                <a:off x="388656" y="1233938"/>
                <a:ext cx="49122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56" y="1233938"/>
                <a:ext cx="491225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918818" y="1239693"/>
                <a:ext cx="812466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18" y="1239693"/>
                <a:ext cx="812466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4">
            <a:extLst>
              <a:ext uri="{FF2B5EF4-FFF2-40B4-BE49-F238E27FC236}">
                <a16:creationId xmlns:a16="http://schemas.microsoft.com/office/drawing/2014/main" id="{47BBA0CF-EB79-438A-92C2-C08CE696C24C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92743"/>
            <a:ext cx="8568952" cy="6926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/>
              <a:t>Trigonometric ratios</a:t>
            </a:r>
            <a:endParaRPr lang="en-GB" dirty="0"/>
          </a:p>
        </p:txBody>
      </p:sp>
      <p:sp>
        <p:nvSpPr>
          <p:cNvPr id="88" name="Rectangle 87">
            <a:hlinkClick r:id="rId5"/>
            <a:extLst>
              <a:ext uri="{FF2B5EF4-FFF2-40B4-BE49-F238E27FC236}">
                <a16:creationId xmlns:a16="http://schemas.microsoft.com/office/drawing/2014/main" id="{5BE54137-17B0-4674-8A21-8B0E2CC5C1D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>
            <a:hlinkClick r:id="rId5"/>
            <a:extLst>
              <a:ext uri="{FF2B5EF4-FFF2-40B4-BE49-F238E27FC236}">
                <a16:creationId xmlns:a16="http://schemas.microsoft.com/office/drawing/2014/main" id="{D63724A7-E98D-4A56-BCEA-29E22B288BE5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4" grpId="0"/>
      <p:bldP spid="48" grpId="0" animBg="1"/>
      <p:bldP spid="49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  <p:bldP spid="79" grpId="0"/>
      <p:bldP spid="85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80102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07204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719796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02564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28177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53849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36089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62480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0237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0970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5" y="164826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D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8526974" y="3958068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F</a:t>
            </a:r>
            <a:endParaRPr lang="en-GB" sz="2400" dirty="0"/>
          </a:p>
        </p:txBody>
      </p:sp>
      <p:sp>
        <p:nvSpPr>
          <p:cNvPr id="40" name="Rectangle 39"/>
          <p:cNvSpPr/>
          <p:nvPr/>
        </p:nvSpPr>
        <p:spPr>
          <a:xfrm>
            <a:off x="4252859" y="3912568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E</a:t>
            </a:r>
            <a:endParaRPr lang="en-GB" sz="2400" dirty="0"/>
          </a:p>
        </p:txBody>
      </p:sp>
      <p:sp>
        <p:nvSpPr>
          <p:cNvPr id="41" name="Rectangle 40"/>
          <p:cNvSpPr/>
          <p:nvPr/>
        </p:nvSpPr>
        <p:spPr>
          <a:xfrm>
            <a:off x="584296" y="217632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651569" y="387184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3055973" y="374604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20515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63775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083966"/>
            <a:ext cx="2589838" cy="62252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79715"/>
            <a:ext cx="2806615" cy="745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60191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79512" y="5309429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1835309" y="5099878"/>
            <a:ext cx="4306888" cy="879474"/>
            <a:chOff x="1786" y="1657"/>
            <a:chExt cx="2713" cy="554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86" y="1657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opposite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795" y="1920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adjacent side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012160" y="5309429"/>
            <a:ext cx="2953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tangent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572797" y="1313673"/>
            <a:ext cx="1112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1999812" y="113354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72660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52023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32226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1" name="Text Box 43"/>
          <p:cNvSpPr txBox="1">
            <a:spLocks noChangeArrowheads="1"/>
          </p:cNvSpPr>
          <p:nvPr/>
        </p:nvSpPr>
        <p:spPr bwMode="auto">
          <a:xfrm>
            <a:off x="5326392" y="4082355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048212" y="3948130"/>
            <a:ext cx="13056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A D J A C E N T</a:t>
            </a:r>
          </a:p>
        </p:txBody>
      </p:sp>
      <p:sp>
        <p:nvSpPr>
          <p:cNvPr id="86" name="Text Box 32"/>
          <p:cNvSpPr txBox="1">
            <a:spLocks noChangeArrowheads="1"/>
          </p:cNvSpPr>
          <p:nvPr/>
        </p:nvSpPr>
        <p:spPr bwMode="auto">
          <a:xfrm>
            <a:off x="4201483" y="2058841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519701" y="2519483"/>
            <a:ext cx="3048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S</a:t>
            </a:r>
          </a:p>
          <a:p>
            <a:pPr algn="ctr"/>
            <a:r>
              <a:rPr lang="en-GB" sz="1200" b="1" dirty="0"/>
              <a:t>I</a:t>
            </a:r>
          </a:p>
          <a:p>
            <a:pPr algn="ctr"/>
            <a:r>
              <a:rPr lang="en-GB" sz="1200" b="1" dirty="0"/>
              <a:t>T</a:t>
            </a:r>
          </a:p>
          <a:p>
            <a:pPr algn="ctr"/>
            <a:r>
              <a:rPr lang="en-GB" sz="1200" b="1" dirty="0"/>
              <a:t>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/>
              <p:cNvSpPr txBox="1"/>
              <p:nvPr/>
            </p:nvSpPr>
            <p:spPr>
              <a:xfrm>
                <a:off x="357525" y="1177964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25" y="1177964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852718" y="1188415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18" y="1188415"/>
                <a:ext cx="817275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hlinkClick r:id="rId5"/>
            <a:extLst>
              <a:ext uri="{FF2B5EF4-FFF2-40B4-BE49-F238E27FC236}">
                <a16:creationId xmlns:a16="http://schemas.microsoft.com/office/drawing/2014/main" id="{A247F3C2-B9B0-42CF-9BE2-884922C963AA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5"/>
            <a:extLst>
              <a:ext uri="{FF2B5EF4-FFF2-40B4-BE49-F238E27FC236}">
                <a16:creationId xmlns:a16="http://schemas.microsoft.com/office/drawing/2014/main" id="{E6E924B9-8438-4C4F-BE0E-70439713E9F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4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4" grpId="0"/>
      <p:bldP spid="48" grpId="0" animBg="1"/>
      <p:bldP spid="49" grpId="0" animBg="1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  <p:bldP spid="79" grpId="0"/>
      <p:bldP spid="86" grpId="0"/>
      <p:bldP spid="87" grpId="0"/>
      <p:bldP spid="90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7325" y="148880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three trigonometric ratios</a:t>
            </a:r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3200400" y="1050578"/>
            <a:ext cx="5562600" cy="1066800"/>
            <a:chOff x="2016" y="768"/>
            <a:chExt cx="3504" cy="672"/>
          </a:xfrm>
        </p:grpSpPr>
        <p:sp>
          <p:nvSpPr>
            <p:cNvPr id="90137" name="Rectangle 25"/>
            <p:cNvSpPr>
              <a:spLocks noChangeArrowheads="1"/>
            </p:cNvSpPr>
            <p:nvPr/>
          </p:nvSpPr>
          <p:spPr bwMode="auto">
            <a:xfrm>
              <a:off x="2016" y="768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92" name="Group 27"/>
            <p:cNvGrpSpPr>
              <a:grpSpLocks/>
            </p:cNvGrpSpPr>
            <p:nvPr/>
          </p:nvGrpSpPr>
          <p:grpSpPr bwMode="auto">
            <a:xfrm>
              <a:off x="2160" y="829"/>
              <a:ext cx="1914" cy="551"/>
              <a:chOff x="3158" y="2544"/>
              <a:chExt cx="1914" cy="551"/>
            </a:xfrm>
          </p:grpSpPr>
          <p:sp>
            <p:nvSpPr>
              <p:cNvPr id="15393" name="Text Box 28"/>
              <p:cNvSpPr txBox="1">
                <a:spLocks noChangeArrowheads="1"/>
              </p:cNvSpPr>
              <p:nvPr/>
            </p:nvSpPr>
            <p:spPr bwMode="auto">
              <a:xfrm>
                <a:off x="3158" y="2675"/>
                <a:ext cx="7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S</a:t>
                </a:r>
                <a:r>
                  <a:rPr lang="en-GB"/>
                  <a:t>in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grpSp>
            <p:nvGrpSpPr>
              <p:cNvPr id="15394" name="Group 29"/>
              <p:cNvGrpSpPr>
                <a:grpSpLocks/>
              </p:cNvGrpSpPr>
              <p:nvPr/>
            </p:nvGrpSpPr>
            <p:grpSpPr bwMode="auto">
              <a:xfrm>
                <a:off x="3930" y="2544"/>
                <a:ext cx="1142" cy="551"/>
                <a:chOff x="3921" y="2544"/>
                <a:chExt cx="1142" cy="551"/>
              </a:xfrm>
            </p:grpSpPr>
            <p:sp>
              <p:nvSpPr>
                <p:cNvPr id="15395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054" y="2544"/>
                  <a:ext cx="88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O</a:t>
                  </a:r>
                  <a:r>
                    <a:rPr lang="en-GB"/>
                    <a:t>pposite</a:t>
                  </a:r>
                </a:p>
              </p:txBody>
            </p:sp>
            <p:sp>
              <p:nvSpPr>
                <p:cNvPr id="15396" name="Line 31"/>
                <p:cNvSpPr>
                  <a:spLocks noChangeShapeType="1"/>
                </p:cNvSpPr>
                <p:nvPr/>
              </p:nvSpPr>
              <p:spPr bwMode="auto">
                <a:xfrm>
                  <a:off x="3927" y="2820"/>
                  <a:ext cx="10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9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921" y="2807"/>
                  <a:ext cx="114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H</a:t>
                  </a:r>
                  <a:r>
                    <a:rPr lang="en-GB"/>
                    <a:t>ypotenuse</a:t>
                  </a:r>
                </a:p>
              </p:txBody>
            </p:sp>
          </p:grpSp>
        </p:grpSp>
      </p:grpSp>
      <p:sp>
        <p:nvSpPr>
          <p:cNvPr id="90146" name="Text Box 34"/>
          <p:cNvSpPr txBox="1">
            <a:spLocks noChangeArrowheads="1"/>
          </p:cNvSpPr>
          <p:nvPr/>
        </p:nvSpPr>
        <p:spPr bwMode="auto">
          <a:xfrm>
            <a:off x="7086600" y="1263303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3200400" y="2422178"/>
            <a:ext cx="5562600" cy="1066800"/>
            <a:chOff x="2016" y="1632"/>
            <a:chExt cx="3504" cy="672"/>
          </a:xfrm>
        </p:grpSpPr>
        <p:sp>
          <p:nvSpPr>
            <p:cNvPr id="90165" name="Rectangle 53"/>
            <p:cNvSpPr>
              <a:spLocks noChangeArrowheads="1"/>
            </p:cNvSpPr>
            <p:nvPr/>
          </p:nvSpPr>
          <p:spPr bwMode="auto">
            <a:xfrm>
              <a:off x="2016" y="1632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85" name="Group 54"/>
            <p:cNvGrpSpPr>
              <a:grpSpLocks/>
            </p:cNvGrpSpPr>
            <p:nvPr/>
          </p:nvGrpSpPr>
          <p:grpSpPr bwMode="auto">
            <a:xfrm>
              <a:off x="2160" y="1693"/>
              <a:ext cx="1914" cy="551"/>
              <a:chOff x="3158" y="2544"/>
              <a:chExt cx="1914" cy="551"/>
            </a:xfrm>
          </p:grpSpPr>
          <p:sp>
            <p:nvSpPr>
              <p:cNvPr id="15386" name="Text Box 55"/>
              <p:cNvSpPr txBox="1">
                <a:spLocks noChangeArrowheads="1"/>
              </p:cNvSpPr>
              <p:nvPr/>
            </p:nvSpPr>
            <p:spPr bwMode="auto">
              <a:xfrm>
                <a:off x="3158" y="2675"/>
                <a:ext cx="8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C</a:t>
                </a:r>
                <a:r>
                  <a:rPr lang="en-GB"/>
                  <a:t>os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grpSp>
            <p:nvGrpSpPr>
              <p:cNvPr id="15387" name="Group 56"/>
              <p:cNvGrpSpPr>
                <a:grpSpLocks/>
              </p:cNvGrpSpPr>
              <p:nvPr/>
            </p:nvGrpSpPr>
            <p:grpSpPr bwMode="auto">
              <a:xfrm>
                <a:off x="3930" y="2544"/>
                <a:ext cx="1142" cy="551"/>
                <a:chOff x="3921" y="2544"/>
                <a:chExt cx="1142" cy="551"/>
              </a:xfrm>
            </p:grpSpPr>
            <p:sp>
              <p:nvSpPr>
                <p:cNvPr id="1538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4054" y="2544"/>
                  <a:ext cx="87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A</a:t>
                  </a:r>
                  <a:r>
                    <a:rPr lang="en-GB"/>
                    <a:t>djacent</a:t>
                  </a:r>
                </a:p>
              </p:txBody>
            </p:sp>
            <p:sp>
              <p:nvSpPr>
                <p:cNvPr id="15389" name="Line 58"/>
                <p:cNvSpPr>
                  <a:spLocks noChangeShapeType="1"/>
                </p:cNvSpPr>
                <p:nvPr/>
              </p:nvSpPr>
              <p:spPr bwMode="auto">
                <a:xfrm>
                  <a:off x="3927" y="2820"/>
                  <a:ext cx="10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90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921" y="2807"/>
                  <a:ext cx="114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H</a:t>
                  </a:r>
                  <a:r>
                    <a:rPr lang="en-GB"/>
                    <a:t>ypotenuse</a:t>
                  </a:r>
                </a:p>
              </p:txBody>
            </p:sp>
          </p:grpSp>
        </p:grpSp>
      </p:grpSp>
      <p:sp>
        <p:nvSpPr>
          <p:cNvPr id="90172" name="Text Box 60"/>
          <p:cNvSpPr txBox="1">
            <a:spLocks noChangeArrowheads="1"/>
          </p:cNvSpPr>
          <p:nvPr/>
        </p:nvSpPr>
        <p:spPr bwMode="auto">
          <a:xfrm>
            <a:off x="7086600" y="2634903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3200400" y="3793778"/>
            <a:ext cx="5562600" cy="1066800"/>
            <a:chOff x="2016" y="2496"/>
            <a:chExt cx="3504" cy="672"/>
          </a:xfrm>
        </p:grpSpPr>
        <p:sp>
          <p:nvSpPr>
            <p:cNvPr id="90173" name="Rectangle 61"/>
            <p:cNvSpPr>
              <a:spLocks noChangeArrowheads="1"/>
            </p:cNvSpPr>
            <p:nvPr/>
          </p:nvSpPr>
          <p:spPr bwMode="auto">
            <a:xfrm>
              <a:off x="2016" y="2496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79" name="Group 82"/>
            <p:cNvGrpSpPr>
              <a:grpSpLocks/>
            </p:cNvGrpSpPr>
            <p:nvPr/>
          </p:nvGrpSpPr>
          <p:grpSpPr bwMode="auto">
            <a:xfrm>
              <a:off x="2160" y="2557"/>
              <a:ext cx="1767" cy="551"/>
              <a:chOff x="2160" y="2557"/>
              <a:chExt cx="1767" cy="551"/>
            </a:xfrm>
          </p:grpSpPr>
          <p:sp>
            <p:nvSpPr>
              <p:cNvPr id="15380" name="Text Box 63"/>
              <p:cNvSpPr txBox="1">
                <a:spLocks noChangeArrowheads="1"/>
              </p:cNvSpPr>
              <p:nvPr/>
            </p:nvSpPr>
            <p:spPr bwMode="auto">
              <a:xfrm>
                <a:off x="2160" y="2688"/>
                <a:ext cx="80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T</a:t>
                </a:r>
                <a:r>
                  <a:rPr lang="en-GB"/>
                  <a:t>an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sp>
            <p:nvSpPr>
              <p:cNvPr id="15381" name="Text Box 65"/>
              <p:cNvSpPr txBox="1">
                <a:spLocks noChangeArrowheads="1"/>
              </p:cNvSpPr>
              <p:nvPr/>
            </p:nvSpPr>
            <p:spPr bwMode="auto">
              <a:xfrm>
                <a:off x="2985" y="2557"/>
                <a:ext cx="88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O</a:t>
                </a:r>
                <a:r>
                  <a:rPr lang="en-GB"/>
                  <a:t>pposite</a:t>
                </a:r>
              </a:p>
            </p:txBody>
          </p:sp>
          <p:sp>
            <p:nvSpPr>
              <p:cNvPr id="15382" name="Line 66"/>
              <p:cNvSpPr>
                <a:spLocks noChangeShapeType="1"/>
              </p:cNvSpPr>
              <p:nvPr/>
            </p:nvSpPr>
            <p:spPr bwMode="auto">
              <a:xfrm>
                <a:off x="2928" y="2833"/>
                <a:ext cx="99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3" name="Text Box 67"/>
              <p:cNvSpPr txBox="1">
                <a:spLocks noChangeArrowheads="1"/>
              </p:cNvSpPr>
              <p:nvPr/>
            </p:nvSpPr>
            <p:spPr bwMode="auto">
              <a:xfrm>
                <a:off x="2989" y="2820"/>
                <a:ext cx="8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A</a:t>
                </a:r>
                <a:r>
                  <a:rPr lang="en-GB"/>
                  <a:t>djacent</a:t>
                </a:r>
              </a:p>
            </p:txBody>
          </p:sp>
        </p:grpSp>
      </p:grpSp>
      <p:sp>
        <p:nvSpPr>
          <p:cNvPr id="90180" name="Text Box 68"/>
          <p:cNvSpPr txBox="1">
            <a:spLocks noChangeArrowheads="1"/>
          </p:cNvSpPr>
          <p:nvPr/>
        </p:nvSpPr>
        <p:spPr bwMode="auto">
          <a:xfrm>
            <a:off x="7086600" y="4006503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grpSp>
        <p:nvGrpSpPr>
          <p:cNvPr id="13" name="Group 84"/>
          <p:cNvGrpSpPr>
            <a:grpSpLocks/>
          </p:cNvGrpSpPr>
          <p:nvPr/>
        </p:nvGrpSpPr>
        <p:grpSpPr bwMode="auto">
          <a:xfrm>
            <a:off x="1844675" y="5059015"/>
            <a:ext cx="5638800" cy="685800"/>
            <a:chOff x="1152" y="3456"/>
            <a:chExt cx="3552" cy="432"/>
          </a:xfrm>
        </p:grpSpPr>
        <p:sp>
          <p:nvSpPr>
            <p:cNvPr id="90182" name="Rectangle 70"/>
            <p:cNvSpPr>
              <a:spLocks noChangeArrowheads="1"/>
            </p:cNvSpPr>
            <p:nvPr/>
          </p:nvSpPr>
          <p:spPr bwMode="auto">
            <a:xfrm>
              <a:off x="1152" y="3456"/>
              <a:ext cx="3552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sp>
          <p:nvSpPr>
            <p:cNvPr id="15374" name="Text Box 71"/>
            <p:cNvSpPr txBox="1">
              <a:spLocks noChangeArrowheads="1"/>
            </p:cNvSpPr>
            <p:nvPr/>
          </p:nvSpPr>
          <p:spPr bwMode="auto">
            <a:xfrm>
              <a:off x="1319" y="3528"/>
              <a:ext cx="11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Remember:</a:t>
              </a:r>
            </a:p>
          </p:txBody>
        </p:sp>
        <p:sp>
          <p:nvSpPr>
            <p:cNvPr id="90184" name="Rectangle 72"/>
            <p:cNvSpPr>
              <a:spLocks noChangeArrowheads="1"/>
            </p:cNvSpPr>
            <p:nvPr/>
          </p:nvSpPr>
          <p:spPr bwMode="auto">
            <a:xfrm>
              <a:off x="2504" y="3528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 dirty="0">
                  <a:solidFill>
                    <a:srgbClr val="FF6600"/>
                  </a:solidFill>
                  <a:latin typeface="Arial" charset="0"/>
                  <a:cs typeface="+mn-cs"/>
                </a:rPr>
                <a:t>S O H</a:t>
              </a:r>
            </a:p>
          </p:txBody>
        </p:sp>
        <p:sp>
          <p:nvSpPr>
            <p:cNvPr id="90185" name="Text Box 73"/>
            <p:cNvSpPr txBox="1">
              <a:spLocks noChangeArrowheads="1"/>
            </p:cNvSpPr>
            <p:nvPr/>
          </p:nvSpPr>
          <p:spPr bwMode="auto">
            <a:xfrm>
              <a:off x="3207" y="3528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>
                  <a:solidFill>
                    <a:srgbClr val="FF6600"/>
                  </a:solidFill>
                  <a:latin typeface="Arial" charset="0"/>
                  <a:cs typeface="+mn-cs"/>
                </a:rPr>
                <a:t>C A H</a:t>
              </a:r>
            </a:p>
          </p:txBody>
        </p:sp>
        <p:sp>
          <p:nvSpPr>
            <p:cNvPr id="90186" name="Text Box 74"/>
            <p:cNvSpPr txBox="1">
              <a:spLocks noChangeArrowheads="1"/>
            </p:cNvSpPr>
            <p:nvPr/>
          </p:nvSpPr>
          <p:spPr bwMode="auto">
            <a:xfrm>
              <a:off x="3911" y="3528"/>
              <a:ext cx="6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>
                  <a:solidFill>
                    <a:srgbClr val="FF6600"/>
                  </a:solidFill>
                  <a:latin typeface="Arial" charset="0"/>
                  <a:cs typeface="+mn-cs"/>
                </a:rPr>
                <a:t>T O A</a:t>
              </a:r>
            </a:p>
          </p:txBody>
        </p:sp>
      </p:grpSp>
      <p:sp>
        <p:nvSpPr>
          <p:cNvPr id="72" name="AutoShape 35"/>
          <p:cNvSpPr>
            <a:spLocks noChangeArrowheads="1"/>
          </p:cNvSpPr>
          <p:nvPr/>
        </p:nvSpPr>
        <p:spPr bwMode="auto">
          <a:xfrm>
            <a:off x="685800" y="980728"/>
            <a:ext cx="2209800" cy="3557588"/>
          </a:xfrm>
          <a:prstGeom prst="rtTriangle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3" name="PubPieSlice"/>
          <p:cNvSpPr>
            <a:spLocks noEditPoints="1" noChangeArrowheads="1"/>
          </p:cNvSpPr>
          <p:nvPr/>
        </p:nvSpPr>
        <p:spPr bwMode="auto">
          <a:xfrm rot="10800000">
            <a:off x="2408238" y="4058891"/>
            <a:ext cx="954088" cy="954088"/>
          </a:xfrm>
          <a:custGeom>
            <a:avLst/>
            <a:gdLst>
              <a:gd name="T0" fmla="*/ 13 w 21600"/>
              <a:gd name="T1" fmla="*/ 16 h 21600"/>
              <a:gd name="T2" fmla="*/ 8 w 21600"/>
              <a:gd name="T3" fmla="*/ 8 h 21600"/>
              <a:gd name="T4" fmla="*/ 17 w 21600"/>
              <a:gd name="T5" fmla="*/ 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6298" y="20095"/>
                </a:moveTo>
                <a:cubicBezTo>
                  <a:pt x="19579" y="18154"/>
                  <a:pt x="21594" y="14628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69C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" name="Text Box 37"/>
          <p:cNvSpPr txBox="1">
            <a:spLocks noChangeArrowheads="1"/>
          </p:cNvSpPr>
          <p:nvPr/>
        </p:nvSpPr>
        <p:spPr bwMode="auto">
          <a:xfrm>
            <a:off x="2057400" y="395252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i="1">
              <a:latin typeface="Times New Roman" panose="02020603050405020304" pitchFamily="18" charset="0"/>
            </a:endParaRPr>
          </a:p>
        </p:txBody>
      </p: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304800" y="1736378"/>
            <a:ext cx="342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600" b="1"/>
              <a:t>O</a:t>
            </a:r>
          </a:p>
          <a:p>
            <a:pPr algn="ctr"/>
            <a:r>
              <a:rPr lang="en-GB" sz="1600" b="1"/>
              <a:t>P</a:t>
            </a:r>
          </a:p>
          <a:p>
            <a:pPr algn="ctr"/>
            <a:r>
              <a:rPr lang="en-GB" sz="1600" b="1"/>
              <a:t>P</a:t>
            </a:r>
          </a:p>
          <a:p>
            <a:pPr algn="ctr"/>
            <a:r>
              <a:rPr lang="en-GB" sz="1600" b="1"/>
              <a:t>O</a:t>
            </a:r>
          </a:p>
          <a:p>
            <a:pPr algn="ctr"/>
            <a:r>
              <a:rPr lang="en-GB" sz="1600" b="1"/>
              <a:t>S</a:t>
            </a:r>
          </a:p>
          <a:p>
            <a:pPr algn="ctr"/>
            <a:r>
              <a:rPr lang="en-GB" sz="1600" b="1"/>
              <a:t>I</a:t>
            </a:r>
          </a:p>
          <a:p>
            <a:pPr algn="ctr"/>
            <a:r>
              <a:rPr lang="en-GB" sz="1600" b="1"/>
              <a:t>T</a:t>
            </a:r>
          </a:p>
          <a:p>
            <a:pPr algn="ctr"/>
            <a:r>
              <a:rPr lang="en-GB" sz="1600" b="1"/>
              <a:t>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219200" y="160937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 dirty="0"/>
              <a:t>H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1360488" y="182845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 dirty="0"/>
              <a:t>Y</a:t>
            </a:r>
          </a:p>
        </p:txBody>
      </p:sp>
      <p:sp>
        <p:nvSpPr>
          <p:cNvPr id="78" name="Text Box 42"/>
          <p:cNvSpPr txBox="1">
            <a:spLocks noChangeArrowheads="1"/>
          </p:cNvSpPr>
          <p:nvPr/>
        </p:nvSpPr>
        <p:spPr bwMode="auto">
          <a:xfrm>
            <a:off x="1489075" y="2045941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P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617663" y="2263428"/>
            <a:ext cx="342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O</a:t>
            </a:r>
          </a:p>
        </p:txBody>
      </p:sp>
      <p:sp>
        <p:nvSpPr>
          <p:cNvPr id="80" name="Text Box 44"/>
          <p:cNvSpPr txBox="1">
            <a:spLocks noChangeArrowheads="1"/>
          </p:cNvSpPr>
          <p:nvPr/>
        </p:nvSpPr>
        <p:spPr bwMode="auto">
          <a:xfrm>
            <a:off x="1770063" y="2482503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T</a:t>
            </a:r>
          </a:p>
        </p:txBody>
      </p:sp>
      <p:sp>
        <p:nvSpPr>
          <p:cNvPr id="81" name="Text Box 45"/>
          <p:cNvSpPr txBox="1">
            <a:spLocks noChangeArrowheads="1"/>
          </p:cNvSpPr>
          <p:nvPr/>
        </p:nvSpPr>
        <p:spPr bwMode="auto">
          <a:xfrm>
            <a:off x="1887538" y="2699991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E</a:t>
            </a:r>
          </a:p>
        </p:txBody>
      </p:sp>
      <p:sp>
        <p:nvSpPr>
          <p:cNvPr id="82" name="Text Box 46"/>
          <p:cNvSpPr txBox="1">
            <a:spLocks noChangeArrowheads="1"/>
          </p:cNvSpPr>
          <p:nvPr/>
        </p:nvSpPr>
        <p:spPr bwMode="auto">
          <a:xfrm>
            <a:off x="2016125" y="291747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N</a:t>
            </a:r>
          </a:p>
        </p:txBody>
      </p:sp>
      <p:sp>
        <p:nvSpPr>
          <p:cNvPr id="83" name="Text Box 47"/>
          <p:cNvSpPr txBox="1">
            <a:spLocks noChangeArrowheads="1"/>
          </p:cNvSpPr>
          <p:nvPr/>
        </p:nvSpPr>
        <p:spPr bwMode="auto">
          <a:xfrm>
            <a:off x="2155825" y="3136553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U</a:t>
            </a:r>
          </a:p>
        </p:txBody>
      </p:sp>
      <p:sp>
        <p:nvSpPr>
          <p:cNvPr id="84" name="Text Box 48"/>
          <p:cNvSpPr txBox="1">
            <a:spLocks noChangeArrowheads="1"/>
          </p:cNvSpPr>
          <p:nvPr/>
        </p:nvSpPr>
        <p:spPr bwMode="auto">
          <a:xfrm>
            <a:off x="2295525" y="3354041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S</a:t>
            </a:r>
          </a:p>
        </p:txBody>
      </p:sp>
      <p:sp>
        <p:nvSpPr>
          <p:cNvPr id="85" name="Text Box 49"/>
          <p:cNvSpPr txBox="1">
            <a:spLocks noChangeArrowheads="1"/>
          </p:cNvSpPr>
          <p:nvPr/>
        </p:nvSpPr>
        <p:spPr bwMode="auto">
          <a:xfrm>
            <a:off x="2424113" y="3571528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E</a:t>
            </a:r>
          </a:p>
        </p:txBody>
      </p:sp>
      <p:sp>
        <p:nvSpPr>
          <p:cNvPr id="86" name="Rectangle 50"/>
          <p:cNvSpPr>
            <a:spLocks noChangeArrowheads="1"/>
          </p:cNvSpPr>
          <p:nvPr/>
        </p:nvSpPr>
        <p:spPr bwMode="auto">
          <a:xfrm>
            <a:off x="685800" y="4309716"/>
            <a:ext cx="228600" cy="228600"/>
          </a:xfrm>
          <a:prstGeom prst="rect">
            <a:avLst/>
          </a:prstGeom>
          <a:solidFill>
            <a:srgbClr val="69C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7" name="Text Box 52"/>
          <p:cNvSpPr txBox="1">
            <a:spLocks noChangeArrowheads="1"/>
          </p:cNvSpPr>
          <p:nvPr/>
        </p:nvSpPr>
        <p:spPr bwMode="auto">
          <a:xfrm>
            <a:off x="947738" y="4558953"/>
            <a:ext cx="1685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A D J A C E N T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741361" y="5731802"/>
            <a:ext cx="77739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can use trigonometric ratios to find unknown side lengths and angles in right-angled triangles.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287F1DDA-0A48-4F05-809B-F7D6513CC7D9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hlinkClick r:id="rId3"/>
            <a:extLst>
              <a:ext uri="{FF2B5EF4-FFF2-40B4-BE49-F238E27FC236}">
                <a16:creationId xmlns:a16="http://schemas.microsoft.com/office/drawing/2014/main" id="{1596175F-EB30-40EE-8DE5-AB5E5FCF74B7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1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6" grpId="0"/>
      <p:bldP spid="90172" grpId="0"/>
      <p:bldP spid="90180" grpId="0"/>
      <p:bldP spid="8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1017</TotalTime>
  <Words>1124</Words>
  <Application>Microsoft Office PowerPoint</Application>
  <PresentationFormat>On-screen Show (4:3)</PresentationFormat>
  <Paragraphs>404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Finding angles using trigonometric ratios</vt:lpstr>
      <vt:lpstr>Right-angled triangles</vt:lpstr>
      <vt:lpstr>The opposite and adjacent sides</vt:lpstr>
      <vt:lpstr>The opposite and adjacent sides</vt:lpstr>
      <vt:lpstr>Trigonometric ratios</vt:lpstr>
      <vt:lpstr>PowerPoint Presentation</vt:lpstr>
      <vt:lpstr>PowerPoint Presentation</vt:lpstr>
      <vt:lpstr>Trigonometric ratios</vt:lpstr>
      <vt:lpstr>The three trigonometric ratios</vt:lpstr>
      <vt:lpstr>Relation between sine, cosine and tangent</vt:lpstr>
      <vt:lpstr>PowerPoint Presentation</vt:lpstr>
      <vt:lpstr>Finding angles</vt:lpstr>
      <vt:lpstr>Finding angles</vt:lpstr>
      <vt:lpstr>Finding angles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Hurtado</dc:creator>
  <cp:lastModifiedBy>Orlando Hurtado</cp:lastModifiedBy>
  <cp:revision>4</cp:revision>
  <dcterms:created xsi:type="dcterms:W3CDTF">2021-06-15T19:01:56Z</dcterms:created>
  <dcterms:modified xsi:type="dcterms:W3CDTF">2021-06-16T11:59:23Z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