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317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70" d="100"/>
          <a:sy n="70" d="100"/>
        </p:scale>
        <p:origin x="132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E9FCF-F3E6-4D50-9DF7-B184E645ECFB}" type="slidenum">
              <a:rPr lang="en-GB">
                <a:cs typeface="Arial" charset="0"/>
              </a:rPr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154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567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0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59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53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C73A6-AF73-4BA2-80EC-569CE9E45C9A}" type="slidenum">
              <a:rPr lang="en-GB"/>
              <a:pPr/>
              <a:t>15</a:t>
            </a:fld>
            <a:endParaRPr lang="en-GB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09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77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857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948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478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302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8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965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5D7A74-6B0D-4823-AD5E-B2D2CC15A8D7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63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10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92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73EA9C21-5DC2-4867-97A7-17D5A93379C4}" type="datetime3">
              <a:rPr lang="en-GB" smtClean="0"/>
              <a:t>16 June, 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DFCC-C3FE-407B-B7EB-2520BDC33B89}" type="datetime3">
              <a:rPr lang="en-GB" smtClean="0"/>
              <a:t>16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3DF5-2B55-4C89-B1FA-EB1F489A75B8}" type="datetime3">
              <a:rPr lang="en-GB" smtClean="0"/>
              <a:t>16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8BA5-C5C0-4874-908E-E46AF5C3464C}" type="datetime3">
              <a:rPr lang="en-GB" smtClean="0"/>
              <a:t>16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DD5F8B04-1EAC-4F38-AB34-F63FB978B3B2}" type="datetime3">
              <a:rPr lang="en-GB" smtClean="0"/>
              <a:t>16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17F-767F-4AE4-A70D-4D51745E0042}" type="datetime3">
              <a:rPr lang="en-GB" smtClean="0"/>
              <a:t>16 June, 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A12D-27E7-46E6-BF8C-62C3ECEAEDE1}" type="datetime3">
              <a:rPr lang="en-GB" smtClean="0"/>
              <a:t>16 June, 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9E00-E701-4D21-9419-DC8C5943C1AE}" type="datetime3">
              <a:rPr lang="en-GB" smtClean="0"/>
              <a:t>16 June, 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AFF8-A5A1-4BD5-85E8-0717D5061E2E}" type="datetime3">
              <a:rPr lang="en-GB" smtClean="0"/>
              <a:t>16 June, 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0FF-D5DC-41E9-9EB8-81B29CF514F5}" type="datetime3">
              <a:rPr lang="en-GB" smtClean="0"/>
              <a:t>16 June, 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0BDC-56EB-4B1F-B74B-5FC8B442E1FC}" type="datetime3">
              <a:rPr lang="en-GB" smtClean="0"/>
              <a:t>16 June, 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3259C-0294-4D2E-9740-F178B24C4F36}" type="datetime3">
              <a:rPr lang="en-GB" smtClean="0"/>
              <a:t>16 June, 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C8D5AB8D-F261-4022-93F3-5EBD5EA328F8}" type="datetime3">
              <a:rPr lang="en-GB" sz="2400" smtClean="0"/>
              <a:t>16 June, 2021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 sides using trigonometric ratios</a:t>
            </a:r>
            <a:endParaRPr lang="en-GB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467600" cy="1600200"/>
          </a:xfrm>
        </p:spPr>
        <p:txBody>
          <a:bodyPr/>
          <a:lstStyle/>
          <a:p>
            <a:pPr marL="628650" indent="-628650" algn="l"/>
            <a:r>
              <a:rPr lang="en-US" dirty="0"/>
              <a:t>LO: Use the trigonometric ratios to calculate the sides of right-angled triangles.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CB7637B-6921-435B-898B-A13F9AD3FDD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4033C8D-2BD2-44D1-831C-71FF460BD20E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Relation between sine, cosine and tangent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754781" y="1443679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2737" y="1011411"/>
            <a:ext cx="2663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triangle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921009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860908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Pie 31"/>
          <p:cNvSpPr/>
          <p:nvPr/>
        </p:nvSpPr>
        <p:spPr>
          <a:xfrm>
            <a:off x="395536" y="2503654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4296" y="24348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3094669" y="411683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573487" y="412625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871308" y="3132095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411760" y="5318720"/>
            <a:ext cx="396044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427427" y="1584232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4266285" y="154425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700496" y="415182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456615" y="3420381"/>
            <a:ext cx="338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619597" y="1393330"/>
                <a:ext cx="270394" cy="63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597" y="1393330"/>
                <a:ext cx="270394" cy="6326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1761000" y="3095781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3423400" y="2352544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3423400" y="3187388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0" name="Text Box 47"/>
          <p:cNvSpPr txBox="1">
            <a:spLocks noChangeArrowheads="1"/>
          </p:cNvSpPr>
          <p:nvPr/>
        </p:nvSpPr>
        <p:spPr bwMode="auto">
          <a:xfrm>
            <a:off x="4275168" y="239384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4271709" y="322310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19597" y="2245982"/>
                <a:ext cx="264816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597" y="2245982"/>
                <a:ext cx="264816" cy="701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02863" y="3142135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863" y="3142135"/>
                <a:ext cx="270394" cy="6324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49"/>
          <p:cNvSpPr txBox="1">
            <a:spLocks noChangeArrowheads="1"/>
          </p:cNvSpPr>
          <p:nvPr/>
        </p:nvSpPr>
        <p:spPr bwMode="auto">
          <a:xfrm>
            <a:off x="6956295" y="1612755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5" name="Line 50"/>
          <p:cNvSpPr>
            <a:spLocks noChangeShapeType="1"/>
          </p:cNvSpPr>
          <p:nvPr/>
        </p:nvSpPr>
        <p:spPr bwMode="auto">
          <a:xfrm>
            <a:off x="6956295" y="2051868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6770" y="2031231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7" name="Text Box 47"/>
          <p:cNvSpPr txBox="1">
            <a:spLocks noChangeArrowheads="1"/>
          </p:cNvSpPr>
          <p:nvPr/>
        </p:nvSpPr>
        <p:spPr bwMode="auto">
          <a:xfrm>
            <a:off x="6540063" y="312123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49"/>
              <p:cNvSpPr txBox="1">
                <a:spLocks noChangeArrowheads="1"/>
              </p:cNvSpPr>
              <p:nvPr/>
            </p:nvSpPr>
            <p:spPr bwMode="auto">
              <a:xfrm>
                <a:off x="7054964" y="2550392"/>
                <a:ext cx="448648" cy="725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4964" y="2550392"/>
                <a:ext cx="448648" cy="7250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Line 50"/>
          <p:cNvSpPr>
            <a:spLocks noChangeShapeType="1"/>
          </p:cNvSpPr>
          <p:nvPr/>
        </p:nvSpPr>
        <p:spPr bwMode="auto">
          <a:xfrm>
            <a:off x="6994840" y="3365852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51"/>
              <p:cNvSpPr txBox="1">
                <a:spLocks noChangeArrowheads="1"/>
              </p:cNvSpPr>
              <p:nvPr/>
            </p:nvSpPr>
            <p:spPr bwMode="auto">
              <a:xfrm>
                <a:off x="7054964" y="3352065"/>
                <a:ext cx="443070" cy="793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 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4964" y="3352065"/>
                <a:ext cx="443070" cy="7937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 Box 47"/>
          <p:cNvSpPr txBox="1">
            <a:spLocks noChangeArrowheads="1"/>
          </p:cNvSpPr>
          <p:nvPr/>
        </p:nvSpPr>
        <p:spPr bwMode="auto">
          <a:xfrm>
            <a:off x="6723810" y="439851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054964" y="4317547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964" y="4317547"/>
                <a:ext cx="270394" cy="6324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 Box 47"/>
          <p:cNvSpPr txBox="1">
            <a:spLocks noChangeArrowheads="1"/>
          </p:cNvSpPr>
          <p:nvPr/>
        </p:nvSpPr>
        <p:spPr bwMode="auto">
          <a:xfrm>
            <a:off x="3082220" y="5558716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5" name="Text Box 47"/>
          <p:cNvSpPr txBox="1">
            <a:spLocks noChangeArrowheads="1"/>
          </p:cNvSpPr>
          <p:nvPr/>
        </p:nvSpPr>
        <p:spPr bwMode="auto">
          <a:xfrm>
            <a:off x="3930529" y="559443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6" name="Text Box 49"/>
          <p:cNvSpPr txBox="1">
            <a:spLocks noChangeArrowheads="1"/>
          </p:cNvSpPr>
          <p:nvPr/>
        </p:nvSpPr>
        <p:spPr bwMode="auto">
          <a:xfrm>
            <a:off x="4406642" y="5391881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7" name="Line 50"/>
          <p:cNvSpPr>
            <a:spLocks noChangeShapeType="1"/>
          </p:cNvSpPr>
          <p:nvPr/>
        </p:nvSpPr>
        <p:spPr bwMode="auto">
          <a:xfrm>
            <a:off x="4406642" y="5830994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Text Box 51"/>
          <p:cNvSpPr txBox="1">
            <a:spLocks noChangeArrowheads="1"/>
          </p:cNvSpPr>
          <p:nvPr/>
        </p:nvSpPr>
        <p:spPr bwMode="auto">
          <a:xfrm>
            <a:off x="4397117" y="5810357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5479706" y="820648"/>
            <a:ext cx="36642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Finding the ratio between sine and cosine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hlinkClick r:id="rId9"/>
            <a:extLst>
              <a:ext uri="{FF2B5EF4-FFF2-40B4-BE49-F238E27FC236}">
                <a16:creationId xmlns:a16="http://schemas.microsoft.com/office/drawing/2014/main" id="{FFB3F915-92DE-4F06-BBFC-0FB9F79D3E4A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9"/>
            <a:extLst>
              <a:ext uri="{FF2B5EF4-FFF2-40B4-BE49-F238E27FC236}">
                <a16:creationId xmlns:a16="http://schemas.microsoft.com/office/drawing/2014/main" id="{107D4130-7873-47BF-A148-47D72EC49ECB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47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80" grpId="0"/>
      <p:bldP spid="84" grpId="0"/>
      <p:bldP spid="79" grpId="0"/>
      <p:bldP spid="87" grpId="0"/>
      <p:bldP spid="90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3" grpId="1"/>
      <p:bldP spid="54" grpId="0"/>
      <p:bldP spid="55" grpId="0" animBg="1"/>
      <p:bldP spid="56" grpId="0"/>
      <p:bldP spid="57" grpId="0"/>
      <p:bldP spid="58" grpId="0"/>
      <p:bldP spid="59" grpId="0" animBg="1"/>
      <p:bldP spid="60" grpId="0"/>
      <p:bldP spid="62" grpId="0"/>
      <p:bldP spid="63" grpId="0"/>
      <p:bldP spid="63" grpId="1"/>
      <p:bldP spid="64" grpId="0"/>
      <p:bldP spid="65" grpId="0"/>
      <p:bldP spid="66" grpId="0"/>
      <p:bldP spid="67" grpId="0" animBg="1"/>
      <p:bldP spid="68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5292" y="129749"/>
            <a:ext cx="7773988" cy="6111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Finding side </a:t>
            </a:r>
            <a:r>
              <a:rPr lang="en-GB" sz="4400" dirty="0"/>
              <a:t>lengths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88925" y="1066800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21482" y="4002088"/>
            <a:ext cx="2246312" cy="2552700"/>
            <a:chOff x="265" y="1994"/>
            <a:chExt cx="1415" cy="1608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66" y="1994"/>
              <a:ext cx="995" cy="1392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705" y="3104"/>
              <a:ext cx="3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54°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16200000" flipH="1" flipV="1">
              <a:off x="265" y="3171"/>
              <a:ext cx="431" cy="431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08" y="3238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1479" y="266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423" y="2627"/>
              <a:ext cx="5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/>
                <a:t>12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51125" y="2362200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Find 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85292" y="3224144"/>
            <a:ext cx="88463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</a:t>
            </a:r>
            <a:r>
              <a:rPr lang="en-GB" b="1" dirty="0">
                <a:solidFill>
                  <a:srgbClr val="FF6600"/>
                </a:solidFill>
              </a:rPr>
              <a:t>hypotenuse</a:t>
            </a:r>
            <a:r>
              <a:rPr lang="en-GB" dirty="0"/>
              <a:t> and we want to find the length of the side </a:t>
            </a:r>
            <a:r>
              <a:rPr lang="en-GB" b="1" dirty="0">
                <a:solidFill>
                  <a:srgbClr val="FF6600"/>
                </a:solidFill>
              </a:rPr>
              <a:t>opposite</a:t>
            </a:r>
            <a:r>
              <a:rPr lang="en-GB" dirty="0"/>
              <a:t> the angle,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72000" y="4002088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solidFill>
                    <a:schemeClr val="tx1"/>
                  </a:solidFill>
                </a:rPr>
                <a:t>sin </a:t>
              </a:r>
              <a:r>
                <a:rPr lang="en-GB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43400" y="4827588"/>
            <a:ext cx="1906588" cy="873125"/>
            <a:chOff x="2441" y="3146"/>
            <a:chExt cx="1201" cy="550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8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sin 54°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12" y="3146"/>
              <a:ext cx="330" cy="550"/>
              <a:chOff x="3348" y="3146"/>
              <a:chExt cx="330" cy="550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412" y="3146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48" y="3408"/>
                <a:ext cx="33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12</a:t>
                </a:r>
              </a:p>
            </p:txBody>
          </p:sp>
        </p:grpSp>
      </p:grp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116513" y="5651500"/>
            <a:ext cx="2249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12 (sin 54°)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329238" y="6059488"/>
            <a:ext cx="1579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9.71 cm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3526" y="4686598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2305101" y="4838701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377301" y="610950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0" name="Rectangle 72"/>
          <p:cNvSpPr>
            <a:spLocks noChangeArrowheads="1"/>
          </p:cNvSpPr>
          <p:nvPr/>
        </p:nvSpPr>
        <p:spPr bwMode="auto">
          <a:xfrm>
            <a:off x="5802659" y="644526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1" name="Text Box 73"/>
          <p:cNvSpPr txBox="1">
            <a:spLocks noChangeArrowheads="1"/>
          </p:cNvSpPr>
          <p:nvPr/>
        </p:nvSpPr>
        <p:spPr bwMode="auto">
          <a:xfrm>
            <a:off x="6918672" y="644526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32" name="Text Box 74"/>
          <p:cNvSpPr txBox="1">
            <a:spLocks noChangeArrowheads="1"/>
          </p:cNvSpPr>
          <p:nvPr/>
        </p:nvSpPr>
        <p:spPr bwMode="auto">
          <a:xfrm>
            <a:off x="8036272" y="644526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2995288" y="2847975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ACB44DE5-7287-496A-8D30-3A18BB22094B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9C59CA13-5E53-46F3-AFBF-E43F672AEB4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0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09" grpId="0"/>
      <p:bldP spid="46110" grpId="0"/>
      <p:bldP spid="4" grpId="0"/>
      <p:bldP spid="6" grpId="0"/>
      <p:bldP spid="7" grpId="0"/>
      <p:bldP spid="30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91147" y="203078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/>
              <a:t>Finding side lengths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58999" y="3830222"/>
            <a:ext cx="1752599" cy="2803525"/>
            <a:chOff x="405" y="1994"/>
            <a:chExt cx="1104" cy="1766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1173" y="2308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25°</a:t>
              </a:r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642" y="2612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772" y="3527"/>
              <a:ext cx="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14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54463" y="2296318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Find 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395536" y="3034628"/>
            <a:ext cx="87484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</a:t>
            </a:r>
            <a:r>
              <a:rPr lang="en-GB" b="1" dirty="0">
                <a:solidFill>
                  <a:srgbClr val="FF6600"/>
                </a:solidFill>
              </a:rPr>
              <a:t>opposite</a:t>
            </a:r>
            <a:r>
              <a:rPr lang="en-GB" dirty="0"/>
              <a:t> side 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hypotenuse</a:t>
            </a:r>
            <a:r>
              <a:rPr lang="en-GB" dirty="0"/>
              <a:t>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109244" y="3853782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solidFill>
                    <a:schemeClr val="tx1"/>
                  </a:solidFill>
                </a:rPr>
                <a:t>sin </a:t>
              </a:r>
              <a:r>
                <a:rPr lang="en-GB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886994" y="4663590"/>
            <a:ext cx="1979613" cy="765175"/>
            <a:chOff x="2441" y="3159"/>
            <a:chExt cx="1247" cy="482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87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sin 25°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56" y="3159"/>
              <a:ext cx="332" cy="482"/>
              <a:chOff x="3392" y="3159"/>
              <a:chExt cx="332" cy="482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412" y="3353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92" y="3159"/>
                <a:ext cx="33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</p:grpSp>
      </p:grp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4927259" y="6202488"/>
            <a:ext cx="175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33.13 cm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2664" y="4603077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958995" y="6164802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2303962" y="476557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4721648" y="5256337"/>
            <a:ext cx="1670051" cy="893764"/>
            <a:chOff x="2942" y="3137"/>
            <a:chExt cx="1052" cy="563"/>
          </a:xfrm>
        </p:grpSpPr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3282" y="3409"/>
              <a:ext cx="7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sin 25°</a:t>
              </a:r>
            </a:p>
          </p:txBody>
        </p:sp>
        <p:grpSp>
          <p:nvGrpSpPr>
            <p:cNvPr id="34" name="Group 27"/>
            <p:cNvGrpSpPr>
              <a:grpSpLocks/>
            </p:cNvGrpSpPr>
            <p:nvPr/>
          </p:nvGrpSpPr>
          <p:grpSpPr bwMode="auto">
            <a:xfrm>
              <a:off x="2942" y="3137"/>
              <a:ext cx="963" cy="429"/>
              <a:chOff x="2978" y="3137"/>
              <a:chExt cx="963" cy="429"/>
            </a:xfrm>
          </p:grpSpPr>
          <p:sp>
            <p:nvSpPr>
              <p:cNvPr id="35" name="Text Box 24"/>
              <p:cNvSpPr txBox="1">
                <a:spLocks noChangeArrowheads="1"/>
              </p:cNvSpPr>
              <p:nvPr/>
            </p:nvSpPr>
            <p:spPr bwMode="auto">
              <a:xfrm>
                <a:off x="2978" y="3275"/>
                <a:ext cx="36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</a:t>
                </a:r>
                <a:endParaRPr lang="en-GB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" name="Line 25"/>
              <p:cNvSpPr>
                <a:spLocks noChangeShapeType="1"/>
              </p:cNvSpPr>
              <p:nvPr/>
            </p:nvSpPr>
            <p:spPr bwMode="auto">
              <a:xfrm flipV="1">
                <a:off x="3387" y="3419"/>
                <a:ext cx="5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Text Box 26"/>
              <p:cNvSpPr txBox="1">
                <a:spLocks noChangeArrowheads="1"/>
              </p:cNvSpPr>
              <p:nvPr/>
            </p:nvSpPr>
            <p:spPr bwMode="auto">
              <a:xfrm>
                <a:off x="3510" y="3137"/>
                <a:ext cx="33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</p:grpSp>
      </p:grpSp>
      <p:sp>
        <p:nvSpPr>
          <p:cNvPr id="38" name="Rectangle 72"/>
          <p:cNvSpPr>
            <a:spLocks noChangeArrowheads="1"/>
          </p:cNvSpPr>
          <p:nvPr/>
        </p:nvSpPr>
        <p:spPr bwMode="auto">
          <a:xfrm>
            <a:off x="5802659" y="644526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9" name="Text Box 73"/>
          <p:cNvSpPr txBox="1">
            <a:spLocks noChangeArrowheads="1"/>
          </p:cNvSpPr>
          <p:nvPr/>
        </p:nvSpPr>
        <p:spPr bwMode="auto">
          <a:xfrm>
            <a:off x="6918672" y="644526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40" name="Text Box 74"/>
          <p:cNvSpPr txBox="1">
            <a:spLocks noChangeArrowheads="1"/>
          </p:cNvSpPr>
          <p:nvPr/>
        </p:nvSpPr>
        <p:spPr bwMode="auto">
          <a:xfrm>
            <a:off x="8036272" y="644526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288925" y="1066800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3022905" y="2748880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8" name="Partial Circle 7">
            <a:extLst>
              <a:ext uri="{FF2B5EF4-FFF2-40B4-BE49-F238E27FC236}">
                <a16:creationId xmlns:a16="http://schemas.microsoft.com/office/drawing/2014/main" id="{C3160827-D917-4801-B145-48C7C4253A69}"/>
              </a:ext>
            </a:extLst>
          </p:cNvPr>
          <p:cNvSpPr/>
          <p:nvPr/>
        </p:nvSpPr>
        <p:spPr>
          <a:xfrm>
            <a:off x="2061078" y="3555844"/>
            <a:ext cx="548640" cy="548640"/>
          </a:xfrm>
          <a:prstGeom prst="pie">
            <a:avLst>
              <a:gd name="adj1" fmla="val 5469972"/>
              <a:gd name="adj2" fmla="val 7312127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Rectangle 42">
            <a:hlinkClick r:id="rId3"/>
            <a:extLst>
              <a:ext uri="{FF2B5EF4-FFF2-40B4-BE49-F238E27FC236}">
                <a16:creationId xmlns:a16="http://schemas.microsoft.com/office/drawing/2014/main" id="{3DAD841E-61E9-4C65-8E1A-1835965873C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3"/>
            <a:extLst>
              <a:ext uri="{FF2B5EF4-FFF2-40B4-BE49-F238E27FC236}">
                <a16:creationId xmlns:a16="http://schemas.microsoft.com/office/drawing/2014/main" id="{402FAA3C-2A82-436A-BAEA-5F9BE6C80456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32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8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9097" y="150782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/>
              <a:t>Finding side lengths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95499" y="3776934"/>
            <a:ext cx="2022475" cy="2817813"/>
            <a:chOff x="187" y="1994"/>
            <a:chExt cx="1274" cy="1775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617" y="3290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65°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-5400000" flipH="1" flipV="1">
              <a:off x="187" y="3313"/>
              <a:ext cx="431" cy="431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661" y="262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983" y="3536"/>
              <a:ext cx="36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3 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70969" y="2195584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Find 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29568" y="2965252"/>
            <a:ext cx="86044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side </a:t>
            </a:r>
            <a:r>
              <a:rPr lang="en-GB" b="1" dirty="0">
                <a:solidFill>
                  <a:srgbClr val="FF6600"/>
                </a:solidFill>
              </a:rPr>
              <a:t>adjacent</a:t>
            </a:r>
            <a:r>
              <a:rPr lang="en-GB" dirty="0"/>
              <a:t> to the angle 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hypotenuse</a:t>
            </a:r>
            <a:r>
              <a:rPr lang="en-GB" dirty="0"/>
              <a:t>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73588" y="3770849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</a:t>
              </a:r>
              <a:r>
                <a:rPr lang="en-GB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5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75943" y="4608783"/>
            <a:ext cx="1835151" cy="800101"/>
            <a:chOff x="2441" y="3158"/>
            <a:chExt cx="1156" cy="504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9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65°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40" y="3158"/>
              <a:ext cx="257" cy="504"/>
              <a:chOff x="3376" y="3158"/>
              <a:chExt cx="257" cy="504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390" y="3374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76" y="3158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410901" y="6143372"/>
            <a:ext cx="1407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7.10 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1368" y="446144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2302943" y="461354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229597" y="613384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5188744" y="5267322"/>
            <a:ext cx="1755776" cy="893764"/>
            <a:chOff x="2942" y="3137"/>
            <a:chExt cx="1106" cy="563"/>
          </a:xfrm>
        </p:grpSpPr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3282" y="3409"/>
              <a:ext cx="76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cos 65°</a:t>
              </a:r>
            </a:p>
          </p:txBody>
        </p:sp>
        <p:grpSp>
          <p:nvGrpSpPr>
            <p:cNvPr id="31" name="Group 27"/>
            <p:cNvGrpSpPr>
              <a:grpSpLocks/>
            </p:cNvGrpSpPr>
            <p:nvPr/>
          </p:nvGrpSpPr>
          <p:grpSpPr bwMode="auto">
            <a:xfrm>
              <a:off x="2942" y="3137"/>
              <a:ext cx="963" cy="429"/>
              <a:chOff x="2978" y="3137"/>
              <a:chExt cx="963" cy="429"/>
            </a:xfrm>
          </p:grpSpPr>
          <p:sp>
            <p:nvSpPr>
              <p:cNvPr id="32" name="Text Box 24"/>
              <p:cNvSpPr txBox="1">
                <a:spLocks noChangeArrowheads="1"/>
              </p:cNvSpPr>
              <p:nvPr/>
            </p:nvSpPr>
            <p:spPr bwMode="auto">
              <a:xfrm>
                <a:off x="2978" y="3275"/>
                <a:ext cx="36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</a:t>
                </a:r>
                <a:endParaRPr lang="en-GB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 flipV="1">
                <a:off x="3387" y="3419"/>
                <a:ext cx="5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3510" y="3137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sp>
        <p:nvSpPr>
          <p:cNvPr id="35" name="Rectangle 72"/>
          <p:cNvSpPr>
            <a:spLocks noChangeArrowheads="1"/>
          </p:cNvSpPr>
          <p:nvPr/>
        </p:nvSpPr>
        <p:spPr bwMode="auto">
          <a:xfrm>
            <a:off x="5802659" y="644526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6" name="Text Box 73"/>
          <p:cNvSpPr txBox="1">
            <a:spLocks noChangeArrowheads="1"/>
          </p:cNvSpPr>
          <p:nvPr/>
        </p:nvSpPr>
        <p:spPr bwMode="auto">
          <a:xfrm>
            <a:off x="6918672" y="644526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37" name="Text Box 74"/>
          <p:cNvSpPr txBox="1">
            <a:spLocks noChangeArrowheads="1"/>
          </p:cNvSpPr>
          <p:nvPr/>
        </p:nvSpPr>
        <p:spPr bwMode="auto">
          <a:xfrm>
            <a:off x="8036272" y="644526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295499" y="993742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sp>
        <p:nvSpPr>
          <p:cNvPr id="39" name="Text Box 17"/>
          <p:cNvSpPr txBox="1">
            <a:spLocks noChangeArrowheads="1"/>
          </p:cNvSpPr>
          <p:nvPr/>
        </p:nvSpPr>
        <p:spPr bwMode="auto">
          <a:xfrm>
            <a:off x="3040367" y="2664735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E443914B-1B3C-4333-B6F2-2D5553AEEFE7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0001699-DCC3-495B-BD82-4FE9E5D852B3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96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6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0813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Finding side lengths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89761" y="3654443"/>
            <a:ext cx="2063749" cy="2647950"/>
            <a:chOff x="381" y="1862"/>
            <a:chExt cx="1300" cy="1668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1173" y="2308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42°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2519575" flipH="1" flipV="1">
              <a:off x="1291" y="1862"/>
              <a:ext cx="309" cy="357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1470" y="2771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381" y="2694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9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53510" y="2184531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Find 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277246" y="2981008"/>
            <a:ext cx="85733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side </a:t>
            </a:r>
            <a:r>
              <a:rPr lang="en-GB" b="1" dirty="0">
                <a:solidFill>
                  <a:srgbClr val="FF6600"/>
                </a:solidFill>
              </a:rPr>
              <a:t>hypotenuse </a:t>
            </a:r>
            <a:r>
              <a:rPr lang="en-GB" dirty="0"/>
              <a:t>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adjacent </a:t>
            </a:r>
            <a:r>
              <a:rPr lang="en-GB" dirty="0"/>
              <a:t>to the angle 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945523" y="3809921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</a:t>
              </a:r>
              <a:r>
                <a:rPr lang="en-GB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5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645692" y="4593352"/>
            <a:ext cx="1835150" cy="896938"/>
            <a:chOff x="2441" y="3128"/>
            <a:chExt cx="1156" cy="565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9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42°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57" y="3128"/>
              <a:ext cx="240" cy="565"/>
              <a:chOff x="3393" y="3128"/>
              <a:chExt cx="240" cy="565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403" y="3128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98" y="3402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4765751" y="6059488"/>
            <a:ext cx="1579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6.69 cm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57655" y="454850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954391" y="6171645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2355160" y="481098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4563928" y="5438771"/>
            <a:ext cx="2162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9 (cos 42°)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195693" y="878812"/>
            <a:ext cx="8626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we are given one side and one acute angle in a right-angled triangle we can use one of the three trigonometric ratios to find the lengths of other sides. For example,</a:t>
            </a: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3002133" y="2643616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41" name="Rectangle 72"/>
          <p:cNvSpPr>
            <a:spLocks noChangeArrowheads="1"/>
          </p:cNvSpPr>
          <p:nvPr/>
        </p:nvSpPr>
        <p:spPr bwMode="auto">
          <a:xfrm>
            <a:off x="5802659" y="609600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42" name="Text Box 73"/>
          <p:cNvSpPr txBox="1">
            <a:spLocks noChangeArrowheads="1"/>
          </p:cNvSpPr>
          <p:nvPr/>
        </p:nvSpPr>
        <p:spPr bwMode="auto">
          <a:xfrm>
            <a:off x="6918672" y="6096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43" name="Text Box 74"/>
          <p:cNvSpPr txBox="1">
            <a:spLocks noChangeArrowheads="1"/>
          </p:cNvSpPr>
          <p:nvPr/>
        </p:nvSpPr>
        <p:spPr bwMode="auto">
          <a:xfrm>
            <a:off x="8036272" y="6096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373F31B5-EE17-4BAE-8E51-66FD91368CD9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02FAD7EA-ED36-4D38-81FD-3A46466F69A5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32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8" grpId="0"/>
      <p:bldP spid="40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88925" y="189008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Finding side lengths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288925" y="955674"/>
            <a:ext cx="8626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we are given one side and one acute angle in a right-angled triangle we can use one of the three trigonometric ratios to find the lengths of other sides. For example,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65126" y="3912248"/>
            <a:ext cx="2370137" cy="2778125"/>
            <a:chOff x="187" y="1994"/>
            <a:chExt cx="1493" cy="1750"/>
          </a:xfrm>
        </p:grpSpPr>
        <p:sp>
          <p:nvSpPr>
            <p:cNvPr id="1947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9478" name="Text Box 8"/>
            <p:cNvSpPr txBox="1">
              <a:spLocks noChangeArrowheads="1"/>
            </p:cNvSpPr>
            <p:nvPr/>
          </p:nvSpPr>
          <p:spPr bwMode="auto">
            <a:xfrm>
              <a:off x="617" y="3290"/>
              <a:ext cx="3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 b="1" dirty="0"/>
                <a:t>60°</a:t>
              </a:r>
            </a:p>
          </p:txBody>
        </p:sp>
        <p:sp>
          <p:nvSpPr>
            <p:cNvPr id="19479" name="PubPieSlice"/>
            <p:cNvSpPr>
              <a:spLocks noEditPoints="1" noChangeArrowheads="1"/>
            </p:cNvSpPr>
            <p:nvPr/>
          </p:nvSpPr>
          <p:spPr bwMode="auto">
            <a:xfrm rot="-5400000" flipH="1" flipV="1">
              <a:off x="187" y="3313"/>
              <a:ext cx="431" cy="43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lnTo>
                    <a:pt x="10781" y="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9481" name="Text Box 12"/>
            <p:cNvSpPr txBox="1">
              <a:spLocks noChangeArrowheads="1"/>
            </p:cNvSpPr>
            <p:nvPr/>
          </p:nvSpPr>
          <p:spPr bwMode="auto">
            <a:xfrm>
              <a:off x="1479" y="266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9482" name="Text Box 13"/>
            <p:cNvSpPr txBox="1">
              <a:spLocks noChangeArrowheads="1"/>
            </p:cNvSpPr>
            <p:nvPr/>
          </p:nvSpPr>
          <p:spPr bwMode="auto">
            <a:xfrm>
              <a:off x="772" y="3481"/>
              <a:ext cx="5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 b="1" dirty="0"/>
                <a:t>8.7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66900" y="2248918"/>
            <a:ext cx="3744936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GB" sz="2400" dirty="0"/>
              <a:t> 2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05395" y="3094892"/>
            <a:ext cx="83935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are given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 side and we want to find the length of the side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the angle,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69519" y="4073527"/>
            <a:ext cx="2976563" cy="825500"/>
            <a:chOff x="2598" y="2591"/>
            <a:chExt cx="1875" cy="520"/>
          </a:xfrm>
        </p:grpSpPr>
        <p:sp>
          <p:nvSpPr>
            <p:cNvPr id="1947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chemeClr val="tx1"/>
                  </a:solidFill>
                </a:rPr>
                <a:t>tan </a:t>
              </a:r>
              <a:r>
                <a:rPr lang="en-GB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θ</a:t>
              </a:r>
              <a:r>
                <a:rPr lang="en-GB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GB" sz="2400" dirty="0">
                  <a:solidFill>
                    <a:schemeClr val="tx1"/>
                  </a:solidFill>
                  <a:cs typeface="Times New Roman" pitchFamily="18" charset="0"/>
                </a:rPr>
                <a:t>=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376" y="2591"/>
              <a:ext cx="1097" cy="520"/>
              <a:chOff x="3927" y="2544"/>
              <a:chExt cx="1097" cy="520"/>
            </a:xfrm>
          </p:grpSpPr>
          <p:sp>
            <p:nvSpPr>
              <p:cNvPr id="1947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947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9476" name="Text Box 21"/>
              <p:cNvSpPr txBox="1">
                <a:spLocks noChangeArrowheads="1"/>
              </p:cNvSpPr>
              <p:nvPr/>
            </p:nvSpPr>
            <p:spPr bwMode="auto">
              <a:xfrm>
                <a:off x="4068" y="2773"/>
                <a:ext cx="90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>
                    <a:solidFill>
                      <a:schemeClr val="tx1"/>
                    </a:solidFill>
                  </a:rPr>
                  <a:t>adjacent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43401" y="4827591"/>
            <a:ext cx="2019301" cy="877888"/>
            <a:chOff x="2441" y="3146"/>
            <a:chExt cx="1272" cy="553"/>
          </a:xfrm>
        </p:grpSpPr>
        <p:sp>
          <p:nvSpPr>
            <p:cNvPr id="1946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93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chemeClr val="tx1"/>
                  </a:solidFill>
                </a:rPr>
                <a:t>tan 60° </a:t>
              </a:r>
              <a:r>
                <a:rPr lang="en-GB" sz="2400" dirty="0">
                  <a:solidFill>
                    <a:schemeClr val="tx1"/>
                  </a:solidFill>
                  <a:cs typeface="Times New Roman" pitchFamily="18" charset="0"/>
                </a:rPr>
                <a:t>=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3312" y="3146"/>
              <a:ext cx="401" cy="553"/>
              <a:chOff x="3348" y="3146"/>
              <a:chExt cx="401" cy="553"/>
            </a:xfrm>
          </p:grpSpPr>
          <p:sp>
            <p:nvSpPr>
              <p:cNvPr id="19469" name="Text Box 24"/>
              <p:cNvSpPr txBox="1">
                <a:spLocks noChangeArrowheads="1"/>
              </p:cNvSpPr>
              <p:nvPr/>
            </p:nvSpPr>
            <p:spPr bwMode="auto">
              <a:xfrm>
                <a:off x="3412" y="3146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i="1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1947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9471" name="Text Box 26"/>
              <p:cNvSpPr txBox="1">
                <a:spLocks noChangeArrowheads="1"/>
              </p:cNvSpPr>
              <p:nvPr/>
            </p:nvSpPr>
            <p:spPr bwMode="auto">
              <a:xfrm>
                <a:off x="3348" y="3408"/>
                <a:ext cx="40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8.7</a:t>
                </a:r>
              </a:p>
            </p:txBody>
          </p:sp>
        </p:grpSp>
      </p:grp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112564" y="5726117"/>
            <a:ext cx="2499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8.7 × tan 60°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303151" y="6244583"/>
            <a:ext cx="18886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=</a:t>
            </a:r>
            <a:r>
              <a:rPr lang="en-GB" sz="2400" b="1" dirty="0">
                <a:solidFill>
                  <a:srgbClr val="FF6600"/>
                </a:solidFill>
              </a:rPr>
              <a:t> 15.07 cm</a:t>
            </a:r>
          </a:p>
        </p:txBody>
      </p:sp>
      <p:sp>
        <p:nvSpPr>
          <p:cNvPr id="27" name="Rectangle 72"/>
          <p:cNvSpPr>
            <a:spLocks noChangeArrowheads="1"/>
          </p:cNvSpPr>
          <p:nvPr/>
        </p:nvSpPr>
        <p:spPr bwMode="auto">
          <a:xfrm>
            <a:off x="5802659" y="533400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28" name="Text Box 73"/>
          <p:cNvSpPr txBox="1">
            <a:spLocks noChangeArrowheads="1"/>
          </p:cNvSpPr>
          <p:nvPr/>
        </p:nvSpPr>
        <p:spPr bwMode="auto">
          <a:xfrm>
            <a:off x="6918672" y="533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29" name="Text Box 74"/>
          <p:cNvSpPr txBox="1">
            <a:spLocks noChangeArrowheads="1"/>
          </p:cNvSpPr>
          <p:nvPr/>
        </p:nvSpPr>
        <p:spPr bwMode="auto">
          <a:xfrm>
            <a:off x="8036272" y="5334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77183" y="4748215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31" name="Rectangle 30"/>
          <p:cNvSpPr/>
          <p:nvPr/>
        </p:nvSpPr>
        <p:spPr>
          <a:xfrm>
            <a:off x="992233" y="618778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2366643" y="471693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3108937" y="2773810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DA7958B6-568B-45BD-B1C3-417886325CCD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0ECFC886-FEED-45B3-94B9-03305D0182FC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4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09" grpId="0"/>
      <p:bldP spid="46110" grpId="0"/>
      <p:bldP spid="29" grpId="0"/>
      <p:bldP spid="30" grpId="0"/>
      <p:bldP spid="31" grpId="0"/>
      <p:bldP spid="32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229600" cy="836712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Right-angled triangles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04800" y="805582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4738" y="771699"/>
            <a:ext cx="34551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right-angled triangle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contains a right 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09261" y="2586559"/>
            <a:ext cx="3960813" cy="2012950"/>
            <a:chOff x="1248" y="2092"/>
            <a:chExt cx="2495" cy="1268"/>
          </a:xfrm>
        </p:grpSpPr>
        <p:sp>
          <p:nvSpPr>
            <p:cNvPr id="49161" name="AutoShape 9"/>
            <p:cNvSpPr>
              <a:spLocks noChangeArrowheads="1"/>
            </p:cNvSpPr>
            <p:nvPr/>
          </p:nvSpPr>
          <p:spPr bwMode="auto">
            <a:xfrm>
              <a:off x="1248" y="2092"/>
              <a:ext cx="2495" cy="1268"/>
            </a:xfrm>
            <a:prstGeom prst="rtTriangl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44314"/>
                    <a:invGamma/>
                  </a:schemeClr>
                </a:gs>
              </a:gsLst>
              <a:lin ang="189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2300" name="Rectangle 10"/>
            <p:cNvSpPr>
              <a:spLocks noChangeArrowheads="1"/>
            </p:cNvSpPr>
            <p:nvPr/>
          </p:nvSpPr>
          <p:spPr bwMode="auto">
            <a:xfrm>
              <a:off x="1248" y="3179"/>
              <a:ext cx="181" cy="181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4366320" y="2525540"/>
            <a:ext cx="4530223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AB, is the longest side, is opposite the right angle,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hypotenuse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3670402" y="3142723"/>
            <a:ext cx="747712" cy="77152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8950" y="2209800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12" name="Rectangle 11"/>
          <p:cNvSpPr/>
          <p:nvPr/>
        </p:nvSpPr>
        <p:spPr>
          <a:xfrm>
            <a:off x="4842068" y="459950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488949" y="456974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 flipH="1">
            <a:off x="1216537" y="1602696"/>
            <a:ext cx="1123215" cy="2693140"/>
          </a:xfrm>
          <a:prstGeom prst="straightConnector1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</p:cxn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366320" y="762000"/>
            <a:ext cx="47160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right-angled triangle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has vertices at the points A, B and C.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 Box 7"/>
              <p:cNvSpPr txBox="1">
                <a:spLocks noChangeArrowheads="1"/>
              </p:cNvSpPr>
              <p:nvPr/>
            </p:nvSpPr>
            <p:spPr bwMode="auto">
              <a:xfrm>
                <a:off x="2929498" y="1682313"/>
                <a:ext cx="5551621" cy="875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sz="2400" b="1" dirty="0">
                    <a:solidFill>
                      <a:srgbClr val="FF66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angles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at these vertices are called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respectively.</a:t>
                </a:r>
              </a:p>
            </p:txBody>
          </p:sp>
        </mc:Choice>
        <mc:Fallback>
          <p:sp>
            <p:nvSpPr>
              <p:cNvPr id="1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498" y="1682313"/>
                <a:ext cx="5551621" cy="875176"/>
              </a:xfrm>
              <a:prstGeom prst="rect">
                <a:avLst/>
              </a:prstGeom>
              <a:blipFill>
                <a:blip r:embed="rId3"/>
                <a:stretch>
                  <a:fillRect l="-1758" t="-4861" r="-1758" b="-1180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105426" y="4876800"/>
                <a:ext cx="8912895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As convention the side BC,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5426" y="4876800"/>
                <a:ext cx="8912895" cy="474169"/>
              </a:xfrm>
              <a:prstGeom prst="rect">
                <a:avLst/>
              </a:prstGeom>
              <a:blipFill>
                <a:blip r:embed="rId4"/>
                <a:stretch>
                  <a:fillRect l="-1026" t="-7692" b="-2820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414937" y="451460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 Box 7"/>
              <p:cNvSpPr txBox="1">
                <a:spLocks noChangeArrowheads="1"/>
              </p:cNvSpPr>
              <p:nvPr/>
            </p:nvSpPr>
            <p:spPr bwMode="auto">
              <a:xfrm>
                <a:off x="2051721" y="5257800"/>
                <a:ext cx="7030616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side AC,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1721" y="5257800"/>
                <a:ext cx="7030616" cy="474169"/>
              </a:xfrm>
              <a:prstGeom prst="rect">
                <a:avLst/>
              </a:prstGeom>
              <a:blipFill>
                <a:blip r:embed="rId5"/>
                <a:stretch>
                  <a:fillRect l="-1388" t="-7792" b="-285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 Box 7"/>
              <p:cNvSpPr txBox="1">
                <a:spLocks noChangeArrowheads="1"/>
              </p:cNvSpPr>
              <p:nvPr/>
            </p:nvSpPr>
            <p:spPr bwMode="auto">
              <a:xfrm>
                <a:off x="2051721" y="5655362"/>
                <a:ext cx="7092279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side AB,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1721" y="5655362"/>
                <a:ext cx="7092279" cy="474169"/>
              </a:xfrm>
              <a:prstGeom prst="rect">
                <a:avLst/>
              </a:prstGeom>
              <a:blipFill>
                <a:blip r:embed="rId6"/>
                <a:stretch>
                  <a:fillRect l="-1376" t="-7692" b="-2820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542391" y="327772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57814" y="293588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hlinkClick r:id="rId7"/>
            <a:extLst>
              <a:ext uri="{FF2B5EF4-FFF2-40B4-BE49-F238E27FC236}">
                <a16:creationId xmlns:a16="http://schemas.microsoft.com/office/drawing/2014/main" id="{0208A4FD-6026-49ED-BF0A-AF09970A09BD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7"/>
            <a:extLst>
              <a:ext uri="{FF2B5EF4-FFF2-40B4-BE49-F238E27FC236}">
                <a16:creationId xmlns:a16="http://schemas.microsoft.com/office/drawing/2014/main" id="{9A85A4F2-918E-4805-974D-FD5C57635E10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86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49163" grpId="0" animBg="1"/>
      <p:bldP spid="49164" grpId="0" animBg="1"/>
      <p:bldP spid="11" grpId="0"/>
      <p:bldP spid="12" grpId="0"/>
      <p:bldP spid="1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40192" y="134391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opposite and adjacent sides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47675" y="877887"/>
            <a:ext cx="8391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two shorter sides of a right-angled triangle, generally called legs, are named with respect to one of the acute 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467544" y="2419350"/>
            <a:ext cx="33702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opposite the marked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228206" y="3352800"/>
            <a:ext cx="914400" cy="304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391025" y="2514600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391025" y="4240213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PubPieSlice"/>
          <p:cNvSpPr>
            <a:spLocks noEditPoints="1" noChangeArrowheads="1"/>
          </p:cNvSpPr>
          <p:nvPr/>
        </p:nvSpPr>
        <p:spPr bwMode="auto">
          <a:xfrm rot="10800000">
            <a:off x="7885113" y="4048125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838200" y="4396705"/>
            <a:ext cx="327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between the marked angle and the right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3827463" y="4853905"/>
            <a:ext cx="2420937" cy="7810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7373938" y="4070350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076056" y="25354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5292080" y="267194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5580112" y="28068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5868144" y="2941816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6084168" y="3078341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6300192" y="32132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588224" y="33482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N</a:t>
            </a: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804248" y="348474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7069162" y="36196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S</a:t>
            </a: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7330554" y="375461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E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073003" y="2510135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5377396" y="4542085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6072812" y="5562351"/>
            <a:ext cx="3071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mark this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 flipH="1" flipV="1">
            <a:off x="7885112" y="4527550"/>
            <a:ext cx="466725" cy="117425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CD697A08-4C31-4329-B324-51618112C833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DB247ED2-4DCA-482A-B543-DB498A21B6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6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 autoUpdateAnimBg="0"/>
      <p:bldP spid="51212" grpId="0" animBg="1"/>
      <p:bldP spid="13324" grpId="0" animBg="1"/>
      <p:bldP spid="51215" grpId="0" animBg="1" autoUpdateAnimBg="0"/>
      <p:bldP spid="51216" grpId="0" animBg="1"/>
      <p:bldP spid="1332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/>
      <p:bldP spid="35" grpId="0"/>
      <p:bldP spid="36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23949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opposite and adjacent sides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47675" y="877887"/>
            <a:ext cx="8391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two shorter sides of a right-angled triangle, generally called legs, are named with respect to one of the acute 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20787" y="5155013"/>
            <a:ext cx="33702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opposite the marked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391025" y="2514600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391025" y="4240213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487444" y="2406133"/>
            <a:ext cx="327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between the marked angle and the right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3827463" y="4853905"/>
            <a:ext cx="2420937" cy="7810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4442849" y="2810609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076056" y="25354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5292080" y="267194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5580112" y="28068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5868144" y="2941816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6084168" y="3078341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6300192" y="32132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588224" y="33482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N</a:t>
            </a: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804248" y="348474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7069162" y="36196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S</a:t>
            </a: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7330554" y="375461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E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061605" y="2510135"/>
            <a:ext cx="354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A</a:t>
            </a:r>
          </a:p>
          <a:p>
            <a:pPr algn="ctr"/>
            <a:r>
              <a:rPr lang="en-GB" sz="1500" b="1" dirty="0"/>
              <a:t>D</a:t>
            </a:r>
          </a:p>
          <a:p>
            <a:pPr algn="ctr"/>
            <a:r>
              <a:rPr lang="en-GB" sz="1500" b="1" dirty="0"/>
              <a:t>J</a:t>
            </a:r>
          </a:p>
          <a:p>
            <a:pPr algn="ctr"/>
            <a:r>
              <a:rPr lang="en-GB" sz="1500" b="1" dirty="0"/>
              <a:t>A</a:t>
            </a:r>
          </a:p>
          <a:p>
            <a:pPr algn="ctr"/>
            <a:r>
              <a:rPr lang="en-GB" sz="1500" b="1" dirty="0"/>
              <a:t>C</a:t>
            </a:r>
          </a:p>
          <a:p>
            <a:pPr algn="ctr"/>
            <a:r>
              <a:rPr lang="en-GB" sz="1500" b="1" dirty="0"/>
              <a:t>E</a:t>
            </a:r>
          </a:p>
          <a:p>
            <a:pPr algn="ctr"/>
            <a:r>
              <a:rPr lang="en-GB" sz="1500" b="1" dirty="0"/>
              <a:t>N</a:t>
            </a:r>
          </a:p>
          <a:p>
            <a:pPr algn="ctr"/>
            <a:r>
              <a:rPr lang="en-GB" sz="1500" b="1" dirty="0"/>
              <a:t>T </a:t>
            </a: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5377396" y="4542085"/>
            <a:ext cx="152907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 P </a:t>
            </a:r>
            <a:r>
              <a:rPr lang="en-GB" sz="1500" b="1" dirty="0" err="1"/>
              <a:t>P</a:t>
            </a:r>
            <a:r>
              <a:rPr lang="en-GB" sz="1500" b="1" dirty="0"/>
              <a:t> O S I T E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072813" y="1921529"/>
            <a:ext cx="3071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mark this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 flipH="1">
            <a:off x="4653210" y="2332587"/>
            <a:ext cx="1348164" cy="19836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Pie 1"/>
          <p:cNvSpPr/>
          <p:nvPr/>
        </p:nvSpPr>
        <p:spPr>
          <a:xfrm>
            <a:off x="3991515" y="2101676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V="1">
            <a:off x="3165698" y="3657600"/>
            <a:ext cx="976908" cy="97016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A65287A8-3ED0-43A9-A9B5-B83B635CE0BD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6FDE68EA-C634-4A6A-95E7-F3F9515FAE38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5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 autoUpdateAnimBg="0"/>
      <p:bldP spid="51215" grpId="0" animBg="1" autoUpdateAnimBg="0"/>
      <p:bldP spid="51216" grpId="0" animBg="1"/>
      <p:bldP spid="1332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/>
      <p:bldP spid="35" grpId="0"/>
      <p:bldP spid="25" grpId="0"/>
      <p:bldP spid="26" grpId="0" animBg="1"/>
      <p:bldP spid="2" grpId="0" animBg="1"/>
      <p:bldP spid="512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92743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2258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13148" y="692696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Look at this two right-angled triangles.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95536" y="4146864"/>
            <a:ext cx="81276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Triangles with the same three angles are called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 triangles,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their corresponding sides are in the same proportions.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1969716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695329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4666455" y="2278863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" name="Pie 1"/>
          <p:cNvSpPr/>
          <p:nvPr/>
        </p:nvSpPr>
        <p:spPr>
          <a:xfrm>
            <a:off x="4213823" y="1556792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27606" y="3549643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03241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29632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569531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844097" y="2899188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2" name="Pie 31"/>
          <p:cNvSpPr/>
          <p:nvPr/>
        </p:nvSpPr>
        <p:spPr>
          <a:xfrm>
            <a:off x="395536" y="2212277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1867708" y="3464496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376853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54378" y="1505562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larger than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.</a:t>
            </a:r>
            <a:endParaRPr lang="en-GB" sz="2400" dirty="0"/>
          </a:p>
        </p:txBody>
      </p:sp>
      <p:sp>
        <p:nvSpPr>
          <p:cNvPr id="38" name="Rectangle 37"/>
          <p:cNvSpPr/>
          <p:nvPr/>
        </p:nvSpPr>
        <p:spPr>
          <a:xfrm>
            <a:off x="4252653" y="168064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D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8580576" y="375833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F</a:t>
            </a:r>
            <a:endParaRPr lang="en-GB" sz="2400" dirty="0"/>
          </a:p>
        </p:txBody>
      </p:sp>
      <p:sp>
        <p:nvSpPr>
          <p:cNvPr id="40" name="Rectangle 39"/>
          <p:cNvSpPr/>
          <p:nvPr/>
        </p:nvSpPr>
        <p:spPr>
          <a:xfrm>
            <a:off x="4294016" y="380078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E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453740" y="233721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453740" y="368868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3083458" y="372634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57620" y="1096444"/>
            <a:ext cx="8749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each have angles measuring </a:t>
            </a:r>
            <a:r>
              <a:rPr lang="en-US" sz="2400" dirty="0"/>
              <a:t>63</a:t>
            </a:r>
            <a:r>
              <a:rPr lang="en-US" sz="2400" baseline="30000" dirty="0"/>
              <a:t>o</a:t>
            </a:r>
            <a:r>
              <a:rPr lang="en-US" sz="2400" dirty="0"/>
              <a:t>, 90</a:t>
            </a:r>
            <a:r>
              <a:rPr lang="en-US" sz="2400" baseline="30000" dirty="0"/>
              <a:t>o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/>
              <a:t> 27</a:t>
            </a:r>
            <a:r>
              <a:rPr lang="en-US" sz="2400" baseline="30000" dirty="0"/>
              <a:t>o</a:t>
            </a:r>
            <a:r>
              <a:rPr lang="en-US" sz="2400" dirty="0"/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12298" y="5857580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298" y="5857580"/>
                <a:ext cx="497187" cy="6938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77200" y="5857580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7200" y="5857580"/>
                <a:ext cx="497187" cy="6938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7220079" y="5856037"/>
                <a:ext cx="812466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079" y="5856037"/>
                <a:ext cx="812466" cy="6890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791200" y="597126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38383" y="5973669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148" y="5354604"/>
            <a:ext cx="3132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DEF:</a:t>
            </a:r>
            <a:r>
              <a:rPr lang="en-US" sz="2400" dirty="0"/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944843" y="5862389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843" y="5862389"/>
                <a:ext cx="817275" cy="6890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08910" y="5857580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910" y="5857580"/>
                <a:ext cx="817275" cy="68903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6705600" y="5857580"/>
                <a:ext cx="491225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857580"/>
                <a:ext cx="491225" cy="6938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hlinkClick r:id="rId9"/>
            <a:extLst>
              <a:ext uri="{FF2B5EF4-FFF2-40B4-BE49-F238E27FC236}">
                <a16:creationId xmlns:a16="http://schemas.microsoft.com/office/drawing/2014/main" id="{C001EC53-421B-476A-B09B-03E27D6C193C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9"/>
            <a:extLst>
              <a:ext uri="{FF2B5EF4-FFF2-40B4-BE49-F238E27FC236}">
                <a16:creationId xmlns:a16="http://schemas.microsoft.com/office/drawing/2014/main" id="{0682B265-39DB-40FF-BB2C-B916C6AD1E0B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88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51211" grpId="0" animBg="1" autoUpdateAnimBg="0"/>
      <p:bldP spid="37" grpId="0"/>
      <p:bldP spid="44" grpId="0"/>
      <p:bldP spid="3" grpId="0"/>
      <p:bldP spid="45" grpId="0"/>
      <p:bldP spid="46" grpId="0"/>
      <p:bldP spid="4" grpId="0"/>
      <p:bldP spid="47" grpId="0"/>
      <p:bldP spid="5" grpId="0"/>
      <p:bldP spid="34" grpId="0"/>
      <p:bldP spid="35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8857" y="120484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732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6858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consider any right-angled triangle.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1996776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22389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48061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30301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56692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596591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03913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4" y="172446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D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8529661" y="402536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F</a:t>
            </a:r>
            <a:endParaRPr lang="en-GB" sz="2400" dirty="0"/>
          </a:p>
        </p:txBody>
      </p:sp>
      <p:sp>
        <p:nvSpPr>
          <p:cNvPr id="40" name="Rectangle 39"/>
          <p:cNvSpPr/>
          <p:nvPr/>
        </p:nvSpPr>
        <p:spPr>
          <a:xfrm>
            <a:off x="4267144" y="400241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E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638085" y="229203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651569" y="3866057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3015664" y="3833540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14727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we mark this 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94088" y="1118984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88" y="1118984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57987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4201483" y="2053053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078178"/>
            <a:ext cx="2589838" cy="62252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73927"/>
            <a:ext cx="2806615" cy="745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519701" y="2513695"/>
            <a:ext cx="3048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S</a:t>
            </a:r>
          </a:p>
          <a:p>
            <a:pPr algn="ctr"/>
            <a:r>
              <a:rPr lang="en-GB" sz="1200" b="1" dirty="0"/>
              <a:t>I</a:t>
            </a:r>
          </a:p>
          <a:p>
            <a:pPr algn="ctr"/>
            <a:r>
              <a:rPr lang="en-GB" sz="1200" b="1" dirty="0"/>
              <a:t>T</a:t>
            </a:r>
          </a:p>
          <a:p>
            <a:pPr algn="ctr"/>
            <a:r>
              <a:rPr lang="en-GB" sz="1200" b="1" dirty="0"/>
              <a:t>E</a:t>
            </a:r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5292080" y="2053863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5580112" y="2190388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5868144" y="232532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156176" y="2460263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55" name="Text Box 37"/>
          <p:cNvSpPr txBox="1">
            <a:spLocks noChangeArrowheads="1"/>
          </p:cNvSpPr>
          <p:nvPr/>
        </p:nvSpPr>
        <p:spPr bwMode="auto">
          <a:xfrm>
            <a:off x="6444208" y="2596788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6761492" y="273172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6985329" y="2866663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N</a:t>
            </a: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7220279" y="3003188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7455229" y="313812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S</a:t>
            </a:r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7717234" y="3273063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929920" y="2449886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H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1118439" y="2566693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Y</a:t>
            </a: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1289560" y="2632199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P</a:t>
            </a:r>
          </a:p>
        </p:txBody>
      </p:sp>
      <p:sp>
        <p:nvSpPr>
          <p:cNvPr id="64" name="Text Box 36"/>
          <p:cNvSpPr txBox="1">
            <a:spLocks noChangeArrowheads="1"/>
          </p:cNvSpPr>
          <p:nvPr/>
        </p:nvSpPr>
        <p:spPr bwMode="auto">
          <a:xfrm>
            <a:off x="1422898" y="2734053"/>
            <a:ext cx="3048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O</a:t>
            </a:r>
          </a:p>
        </p:txBody>
      </p: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1640871" y="2833766"/>
            <a:ext cx="2792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T</a:t>
            </a: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1813579" y="2943097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2000798" y="3062297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N</a:t>
            </a: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2227816" y="3218659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U</a:t>
            </a: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2434248" y="3306477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/>
              <a:t>S</a:t>
            </a:r>
          </a:p>
        </p:txBody>
      </p:sp>
      <p:sp>
        <p:nvSpPr>
          <p:cNvPr id="70" name="Text Box 42"/>
          <p:cNvSpPr txBox="1">
            <a:spLocks noChangeArrowheads="1"/>
          </p:cNvSpPr>
          <p:nvPr/>
        </p:nvSpPr>
        <p:spPr bwMode="auto">
          <a:xfrm>
            <a:off x="2628035" y="343171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54403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71527" y="5303641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2146365" y="5094091"/>
            <a:ext cx="4267200" cy="874712"/>
            <a:chOff x="1819" y="1657"/>
            <a:chExt cx="2688" cy="551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823" y="1657"/>
              <a:ext cx="2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opposite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893" y="1920"/>
              <a:ext cx="2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the length of the hypotenuse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443727" y="5303641"/>
            <a:ext cx="243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sine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911300" y="1265659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2201425" y="1071938"/>
            <a:ext cx="133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10088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489451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25969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880054" y="1110690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54" y="1110690"/>
                <a:ext cx="817275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>
            <a:hlinkClick r:id="rId5"/>
            <a:extLst>
              <a:ext uri="{FF2B5EF4-FFF2-40B4-BE49-F238E27FC236}">
                <a16:creationId xmlns:a16="http://schemas.microsoft.com/office/drawing/2014/main" id="{04F9B940-1ABA-41F0-BCBE-BE22F6BEE581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hlinkClick r:id="rId5"/>
            <a:extLst>
              <a:ext uri="{FF2B5EF4-FFF2-40B4-BE49-F238E27FC236}">
                <a16:creationId xmlns:a16="http://schemas.microsoft.com/office/drawing/2014/main" id="{3405E3B9-5162-45AC-A08C-46EE8C3363AC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37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" grpId="0"/>
      <p:bldP spid="34" grpId="0"/>
      <p:bldP spid="35" grpId="0"/>
      <p:bldP spid="48" grpId="0" animBg="1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48931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732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6858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consider any right-angled triangle.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02564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28177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53849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36089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62480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02379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09701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5" y="164826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D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8557924" y="394378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F</a:t>
            </a:r>
            <a:endParaRPr lang="en-GB" sz="2400" dirty="0"/>
          </a:p>
        </p:txBody>
      </p:sp>
      <p:sp>
        <p:nvSpPr>
          <p:cNvPr id="40" name="Rectangle 39"/>
          <p:cNvSpPr/>
          <p:nvPr/>
        </p:nvSpPr>
        <p:spPr>
          <a:xfrm>
            <a:off x="4285776" y="3911068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E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584296" y="217632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518588" y="376533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3055973" y="373497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20515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we mark this 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63775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083966"/>
            <a:ext cx="2589838" cy="62252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79715"/>
            <a:ext cx="2806615" cy="745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5292080" y="205965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5580112" y="219617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5868144" y="2331114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156176" y="2466051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55" name="Text Box 37"/>
          <p:cNvSpPr txBox="1">
            <a:spLocks noChangeArrowheads="1"/>
          </p:cNvSpPr>
          <p:nvPr/>
        </p:nvSpPr>
        <p:spPr bwMode="auto">
          <a:xfrm>
            <a:off x="6444208" y="2602576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6761492" y="2737514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6985329" y="287245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N</a:t>
            </a: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7220279" y="300897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7455229" y="3143914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S</a:t>
            </a:r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7717234" y="327885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929920" y="2455674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H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1118439" y="2572481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Y</a:t>
            </a: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1289560" y="2637987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P</a:t>
            </a:r>
          </a:p>
        </p:txBody>
      </p:sp>
      <p:sp>
        <p:nvSpPr>
          <p:cNvPr id="64" name="Text Box 36"/>
          <p:cNvSpPr txBox="1">
            <a:spLocks noChangeArrowheads="1"/>
          </p:cNvSpPr>
          <p:nvPr/>
        </p:nvSpPr>
        <p:spPr bwMode="auto">
          <a:xfrm>
            <a:off x="1422898" y="2739841"/>
            <a:ext cx="3048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O</a:t>
            </a:r>
          </a:p>
        </p:txBody>
      </p: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1640871" y="2839554"/>
            <a:ext cx="2792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T</a:t>
            </a: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1813579" y="2948885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2000798" y="3068085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N</a:t>
            </a: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2227816" y="3224447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U</a:t>
            </a: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2434248" y="3312265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/>
              <a:t>S</a:t>
            </a:r>
          </a:p>
        </p:txBody>
      </p:sp>
      <p:sp>
        <p:nvSpPr>
          <p:cNvPr id="70" name="Text Box 42"/>
          <p:cNvSpPr txBox="1">
            <a:spLocks noChangeArrowheads="1"/>
          </p:cNvSpPr>
          <p:nvPr/>
        </p:nvSpPr>
        <p:spPr bwMode="auto">
          <a:xfrm>
            <a:off x="2628035" y="3437500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60191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79512" y="5309429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1887697" y="5099879"/>
            <a:ext cx="4298950" cy="874712"/>
            <a:chOff x="1819" y="1657"/>
            <a:chExt cx="2708" cy="551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823" y="1657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adjacent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893" y="1920"/>
              <a:ext cx="2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the length of the hypotenuse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136169" y="5309429"/>
            <a:ext cx="2816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cosine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911300" y="1265659"/>
            <a:ext cx="11641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2201425" y="1100514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38664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518027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28826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1" name="Text Box 43"/>
          <p:cNvSpPr txBox="1">
            <a:spLocks noChangeArrowheads="1"/>
          </p:cNvSpPr>
          <p:nvPr/>
        </p:nvSpPr>
        <p:spPr bwMode="auto">
          <a:xfrm>
            <a:off x="5326392" y="4082355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048212" y="3948130"/>
            <a:ext cx="13056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A D J A C E N 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/>
              <p:cNvSpPr txBox="1"/>
              <p:nvPr/>
            </p:nvSpPr>
            <p:spPr>
              <a:xfrm>
                <a:off x="388656" y="1157738"/>
                <a:ext cx="491225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56" y="1157738"/>
                <a:ext cx="491225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/>
              <p:cNvSpPr txBox="1"/>
              <p:nvPr/>
            </p:nvSpPr>
            <p:spPr>
              <a:xfrm>
                <a:off x="918818" y="1163493"/>
                <a:ext cx="812466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818" y="1163493"/>
                <a:ext cx="812466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86">
            <a:hlinkClick r:id="rId5"/>
            <a:extLst>
              <a:ext uri="{FF2B5EF4-FFF2-40B4-BE49-F238E27FC236}">
                <a16:creationId xmlns:a16="http://schemas.microsoft.com/office/drawing/2014/main" id="{F454BBD1-75B6-4FB3-84D4-734D205F49AA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5"/>
            <a:extLst>
              <a:ext uri="{FF2B5EF4-FFF2-40B4-BE49-F238E27FC236}">
                <a16:creationId xmlns:a16="http://schemas.microsoft.com/office/drawing/2014/main" id="{0FCB8DDD-2558-4AC4-80F6-7F229E4AABB4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4" grpId="0"/>
      <p:bldP spid="48" grpId="0" animBg="1"/>
      <p:bldP spid="49" grpId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  <p:bldP spid="79" grpId="0"/>
      <p:bldP spid="85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80102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732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6858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consider any right-angled triangle.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02564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28177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53849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36089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62480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02379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09701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5" y="164826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D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8526974" y="3958068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F</a:t>
            </a:r>
            <a:endParaRPr lang="en-GB" sz="2400" dirty="0"/>
          </a:p>
        </p:txBody>
      </p:sp>
      <p:sp>
        <p:nvSpPr>
          <p:cNvPr id="40" name="Rectangle 39"/>
          <p:cNvSpPr/>
          <p:nvPr/>
        </p:nvSpPr>
        <p:spPr>
          <a:xfrm>
            <a:off x="4252859" y="3912568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E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584296" y="217632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651569" y="387184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3055973" y="3746047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20515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we mark this 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63775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083966"/>
            <a:ext cx="2589838" cy="62252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79715"/>
            <a:ext cx="2806615" cy="745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60191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79512" y="5309429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1835309" y="5099878"/>
            <a:ext cx="4306888" cy="879474"/>
            <a:chOff x="1786" y="1657"/>
            <a:chExt cx="2713" cy="554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786" y="1657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opposite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795" y="1920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adjacent side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012160" y="5309429"/>
            <a:ext cx="2953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tangent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572797" y="1279677"/>
            <a:ext cx="1112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1999812" y="1099551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38664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51802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28826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1" name="Text Box 43"/>
          <p:cNvSpPr txBox="1">
            <a:spLocks noChangeArrowheads="1"/>
          </p:cNvSpPr>
          <p:nvPr/>
        </p:nvSpPr>
        <p:spPr bwMode="auto">
          <a:xfrm>
            <a:off x="5326392" y="4082355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048212" y="3948130"/>
            <a:ext cx="13056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A D J A C E N T</a:t>
            </a:r>
          </a:p>
        </p:txBody>
      </p:sp>
      <p:sp>
        <p:nvSpPr>
          <p:cNvPr id="86" name="Text Box 32"/>
          <p:cNvSpPr txBox="1">
            <a:spLocks noChangeArrowheads="1"/>
          </p:cNvSpPr>
          <p:nvPr/>
        </p:nvSpPr>
        <p:spPr bwMode="auto">
          <a:xfrm>
            <a:off x="4201483" y="2058841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519701" y="2519483"/>
            <a:ext cx="3048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S</a:t>
            </a:r>
          </a:p>
          <a:p>
            <a:pPr algn="ctr"/>
            <a:r>
              <a:rPr lang="en-GB" sz="1200" b="1" dirty="0"/>
              <a:t>I</a:t>
            </a:r>
          </a:p>
          <a:p>
            <a:pPr algn="ctr"/>
            <a:r>
              <a:rPr lang="en-GB" sz="1200" b="1" dirty="0"/>
              <a:t>T</a:t>
            </a:r>
          </a:p>
          <a:p>
            <a:pPr algn="ctr"/>
            <a:r>
              <a:rPr lang="en-GB" sz="1200" b="1" dirty="0"/>
              <a:t>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/>
              <p:cNvSpPr txBox="1"/>
              <p:nvPr/>
            </p:nvSpPr>
            <p:spPr>
              <a:xfrm>
                <a:off x="357525" y="1143968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25" y="1143968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852718" y="1154419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18" y="1154419"/>
                <a:ext cx="817275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hlinkClick r:id="rId5"/>
            <a:extLst>
              <a:ext uri="{FF2B5EF4-FFF2-40B4-BE49-F238E27FC236}">
                <a16:creationId xmlns:a16="http://schemas.microsoft.com/office/drawing/2014/main" id="{4FDF53B7-E11D-4A8A-AE31-BED661B24DDF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hlinkClick r:id="rId5"/>
            <a:extLst>
              <a:ext uri="{FF2B5EF4-FFF2-40B4-BE49-F238E27FC236}">
                <a16:creationId xmlns:a16="http://schemas.microsoft.com/office/drawing/2014/main" id="{DC3357AA-604C-422D-905C-2A3EA0656897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4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4" grpId="0"/>
      <p:bldP spid="48" grpId="0" animBg="1"/>
      <p:bldP spid="49" grpId="0" animBg="1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  <p:bldP spid="79" grpId="0"/>
      <p:bldP spid="86" grpId="0"/>
      <p:bldP spid="87" grpId="0"/>
      <p:bldP spid="90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7325" y="148880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three trigonometric ratios</a:t>
            </a:r>
          </a:p>
        </p:txBody>
      </p: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3200400" y="1050578"/>
            <a:ext cx="5562600" cy="1066800"/>
            <a:chOff x="2016" y="768"/>
            <a:chExt cx="3504" cy="672"/>
          </a:xfrm>
        </p:grpSpPr>
        <p:sp>
          <p:nvSpPr>
            <p:cNvPr id="90137" name="Rectangle 25"/>
            <p:cNvSpPr>
              <a:spLocks noChangeArrowheads="1"/>
            </p:cNvSpPr>
            <p:nvPr/>
          </p:nvSpPr>
          <p:spPr bwMode="auto">
            <a:xfrm>
              <a:off x="2016" y="768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92" name="Group 27"/>
            <p:cNvGrpSpPr>
              <a:grpSpLocks/>
            </p:cNvGrpSpPr>
            <p:nvPr/>
          </p:nvGrpSpPr>
          <p:grpSpPr bwMode="auto">
            <a:xfrm>
              <a:off x="2160" y="829"/>
              <a:ext cx="1914" cy="551"/>
              <a:chOff x="3158" y="2544"/>
              <a:chExt cx="1914" cy="551"/>
            </a:xfrm>
          </p:grpSpPr>
          <p:sp>
            <p:nvSpPr>
              <p:cNvPr id="15393" name="Text Box 28"/>
              <p:cNvSpPr txBox="1">
                <a:spLocks noChangeArrowheads="1"/>
              </p:cNvSpPr>
              <p:nvPr/>
            </p:nvSpPr>
            <p:spPr bwMode="auto">
              <a:xfrm>
                <a:off x="3158" y="2675"/>
                <a:ext cx="74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S</a:t>
                </a:r>
                <a:r>
                  <a:rPr lang="en-GB"/>
                  <a:t>in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grpSp>
            <p:nvGrpSpPr>
              <p:cNvPr id="15394" name="Group 29"/>
              <p:cNvGrpSpPr>
                <a:grpSpLocks/>
              </p:cNvGrpSpPr>
              <p:nvPr/>
            </p:nvGrpSpPr>
            <p:grpSpPr bwMode="auto">
              <a:xfrm>
                <a:off x="3930" y="2544"/>
                <a:ext cx="1142" cy="551"/>
                <a:chOff x="3921" y="2544"/>
                <a:chExt cx="1142" cy="551"/>
              </a:xfrm>
            </p:grpSpPr>
            <p:sp>
              <p:nvSpPr>
                <p:cNvPr id="15395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054" y="2544"/>
                  <a:ext cx="88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O</a:t>
                  </a:r>
                  <a:r>
                    <a:rPr lang="en-GB"/>
                    <a:t>pposite</a:t>
                  </a:r>
                </a:p>
              </p:txBody>
            </p:sp>
            <p:sp>
              <p:nvSpPr>
                <p:cNvPr id="15396" name="Line 31"/>
                <p:cNvSpPr>
                  <a:spLocks noChangeShapeType="1"/>
                </p:cNvSpPr>
                <p:nvPr/>
              </p:nvSpPr>
              <p:spPr bwMode="auto">
                <a:xfrm>
                  <a:off x="3927" y="2820"/>
                  <a:ext cx="109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9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921" y="2807"/>
                  <a:ext cx="114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H</a:t>
                  </a:r>
                  <a:r>
                    <a:rPr lang="en-GB"/>
                    <a:t>ypotenuse</a:t>
                  </a:r>
                </a:p>
              </p:txBody>
            </p:sp>
          </p:grpSp>
        </p:grpSp>
      </p:grpSp>
      <p:sp>
        <p:nvSpPr>
          <p:cNvPr id="90146" name="Text Box 34"/>
          <p:cNvSpPr txBox="1">
            <a:spLocks noChangeArrowheads="1"/>
          </p:cNvSpPr>
          <p:nvPr/>
        </p:nvSpPr>
        <p:spPr bwMode="auto">
          <a:xfrm>
            <a:off x="7086600" y="1263303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3200400" y="2422178"/>
            <a:ext cx="5562600" cy="1066800"/>
            <a:chOff x="2016" y="1632"/>
            <a:chExt cx="3504" cy="672"/>
          </a:xfrm>
        </p:grpSpPr>
        <p:sp>
          <p:nvSpPr>
            <p:cNvPr id="90165" name="Rectangle 53"/>
            <p:cNvSpPr>
              <a:spLocks noChangeArrowheads="1"/>
            </p:cNvSpPr>
            <p:nvPr/>
          </p:nvSpPr>
          <p:spPr bwMode="auto">
            <a:xfrm>
              <a:off x="2016" y="1632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85" name="Group 54"/>
            <p:cNvGrpSpPr>
              <a:grpSpLocks/>
            </p:cNvGrpSpPr>
            <p:nvPr/>
          </p:nvGrpSpPr>
          <p:grpSpPr bwMode="auto">
            <a:xfrm>
              <a:off x="2160" y="1693"/>
              <a:ext cx="1914" cy="551"/>
              <a:chOff x="3158" y="2544"/>
              <a:chExt cx="1914" cy="551"/>
            </a:xfrm>
          </p:grpSpPr>
          <p:sp>
            <p:nvSpPr>
              <p:cNvPr id="15386" name="Text Box 55"/>
              <p:cNvSpPr txBox="1">
                <a:spLocks noChangeArrowheads="1"/>
              </p:cNvSpPr>
              <p:nvPr/>
            </p:nvSpPr>
            <p:spPr bwMode="auto">
              <a:xfrm>
                <a:off x="3158" y="2675"/>
                <a:ext cx="8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C</a:t>
                </a:r>
                <a:r>
                  <a:rPr lang="en-GB"/>
                  <a:t>os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grpSp>
            <p:nvGrpSpPr>
              <p:cNvPr id="15387" name="Group 56"/>
              <p:cNvGrpSpPr>
                <a:grpSpLocks/>
              </p:cNvGrpSpPr>
              <p:nvPr/>
            </p:nvGrpSpPr>
            <p:grpSpPr bwMode="auto">
              <a:xfrm>
                <a:off x="3930" y="2544"/>
                <a:ext cx="1142" cy="551"/>
                <a:chOff x="3921" y="2544"/>
                <a:chExt cx="1142" cy="551"/>
              </a:xfrm>
            </p:grpSpPr>
            <p:sp>
              <p:nvSpPr>
                <p:cNvPr id="15388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4054" y="2544"/>
                  <a:ext cx="87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A</a:t>
                  </a:r>
                  <a:r>
                    <a:rPr lang="en-GB"/>
                    <a:t>djacent</a:t>
                  </a:r>
                </a:p>
              </p:txBody>
            </p:sp>
            <p:sp>
              <p:nvSpPr>
                <p:cNvPr id="15389" name="Line 58"/>
                <p:cNvSpPr>
                  <a:spLocks noChangeShapeType="1"/>
                </p:cNvSpPr>
                <p:nvPr/>
              </p:nvSpPr>
              <p:spPr bwMode="auto">
                <a:xfrm>
                  <a:off x="3927" y="2820"/>
                  <a:ext cx="109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90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921" y="2807"/>
                  <a:ext cx="114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H</a:t>
                  </a:r>
                  <a:r>
                    <a:rPr lang="en-GB"/>
                    <a:t>ypotenuse</a:t>
                  </a:r>
                </a:p>
              </p:txBody>
            </p:sp>
          </p:grpSp>
        </p:grpSp>
      </p:grpSp>
      <p:sp>
        <p:nvSpPr>
          <p:cNvPr id="90172" name="Text Box 60"/>
          <p:cNvSpPr txBox="1">
            <a:spLocks noChangeArrowheads="1"/>
          </p:cNvSpPr>
          <p:nvPr/>
        </p:nvSpPr>
        <p:spPr bwMode="auto">
          <a:xfrm>
            <a:off x="7086600" y="2634903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3200400" y="3793778"/>
            <a:ext cx="5562600" cy="1066800"/>
            <a:chOff x="2016" y="2496"/>
            <a:chExt cx="3504" cy="672"/>
          </a:xfrm>
        </p:grpSpPr>
        <p:sp>
          <p:nvSpPr>
            <p:cNvPr id="90173" name="Rectangle 61"/>
            <p:cNvSpPr>
              <a:spLocks noChangeArrowheads="1"/>
            </p:cNvSpPr>
            <p:nvPr/>
          </p:nvSpPr>
          <p:spPr bwMode="auto">
            <a:xfrm>
              <a:off x="2016" y="2496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79" name="Group 82"/>
            <p:cNvGrpSpPr>
              <a:grpSpLocks/>
            </p:cNvGrpSpPr>
            <p:nvPr/>
          </p:nvGrpSpPr>
          <p:grpSpPr bwMode="auto">
            <a:xfrm>
              <a:off x="2160" y="2557"/>
              <a:ext cx="1767" cy="551"/>
              <a:chOff x="2160" y="2557"/>
              <a:chExt cx="1767" cy="551"/>
            </a:xfrm>
          </p:grpSpPr>
          <p:sp>
            <p:nvSpPr>
              <p:cNvPr id="15380" name="Text Box 63"/>
              <p:cNvSpPr txBox="1">
                <a:spLocks noChangeArrowheads="1"/>
              </p:cNvSpPr>
              <p:nvPr/>
            </p:nvSpPr>
            <p:spPr bwMode="auto">
              <a:xfrm>
                <a:off x="2160" y="2688"/>
                <a:ext cx="80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T</a:t>
                </a:r>
                <a:r>
                  <a:rPr lang="en-GB"/>
                  <a:t>an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sp>
            <p:nvSpPr>
              <p:cNvPr id="15381" name="Text Box 65"/>
              <p:cNvSpPr txBox="1">
                <a:spLocks noChangeArrowheads="1"/>
              </p:cNvSpPr>
              <p:nvPr/>
            </p:nvSpPr>
            <p:spPr bwMode="auto">
              <a:xfrm>
                <a:off x="2985" y="2557"/>
                <a:ext cx="88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O</a:t>
                </a:r>
                <a:r>
                  <a:rPr lang="en-GB"/>
                  <a:t>pposite</a:t>
                </a:r>
              </a:p>
            </p:txBody>
          </p:sp>
          <p:sp>
            <p:nvSpPr>
              <p:cNvPr id="15382" name="Line 66"/>
              <p:cNvSpPr>
                <a:spLocks noChangeShapeType="1"/>
              </p:cNvSpPr>
              <p:nvPr/>
            </p:nvSpPr>
            <p:spPr bwMode="auto">
              <a:xfrm>
                <a:off x="2928" y="2833"/>
                <a:ext cx="99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3" name="Text Box 67"/>
              <p:cNvSpPr txBox="1">
                <a:spLocks noChangeArrowheads="1"/>
              </p:cNvSpPr>
              <p:nvPr/>
            </p:nvSpPr>
            <p:spPr bwMode="auto">
              <a:xfrm>
                <a:off x="2989" y="2820"/>
                <a:ext cx="8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A</a:t>
                </a:r>
                <a:r>
                  <a:rPr lang="en-GB"/>
                  <a:t>djacent</a:t>
                </a:r>
              </a:p>
            </p:txBody>
          </p:sp>
        </p:grpSp>
      </p:grpSp>
      <p:sp>
        <p:nvSpPr>
          <p:cNvPr id="90180" name="Text Box 68"/>
          <p:cNvSpPr txBox="1">
            <a:spLocks noChangeArrowheads="1"/>
          </p:cNvSpPr>
          <p:nvPr/>
        </p:nvSpPr>
        <p:spPr bwMode="auto">
          <a:xfrm>
            <a:off x="7086600" y="4006503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grpSp>
        <p:nvGrpSpPr>
          <p:cNvPr id="13" name="Group 84"/>
          <p:cNvGrpSpPr>
            <a:grpSpLocks/>
          </p:cNvGrpSpPr>
          <p:nvPr/>
        </p:nvGrpSpPr>
        <p:grpSpPr bwMode="auto">
          <a:xfrm>
            <a:off x="1844675" y="5059015"/>
            <a:ext cx="5638800" cy="685800"/>
            <a:chOff x="1152" y="3456"/>
            <a:chExt cx="3552" cy="432"/>
          </a:xfrm>
        </p:grpSpPr>
        <p:sp>
          <p:nvSpPr>
            <p:cNvPr id="90182" name="Rectangle 70"/>
            <p:cNvSpPr>
              <a:spLocks noChangeArrowheads="1"/>
            </p:cNvSpPr>
            <p:nvPr/>
          </p:nvSpPr>
          <p:spPr bwMode="auto">
            <a:xfrm>
              <a:off x="1152" y="3456"/>
              <a:ext cx="3552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sp>
          <p:nvSpPr>
            <p:cNvPr id="15374" name="Text Box 71"/>
            <p:cNvSpPr txBox="1">
              <a:spLocks noChangeArrowheads="1"/>
            </p:cNvSpPr>
            <p:nvPr/>
          </p:nvSpPr>
          <p:spPr bwMode="auto">
            <a:xfrm>
              <a:off x="1319" y="3528"/>
              <a:ext cx="11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Remember:</a:t>
              </a:r>
            </a:p>
          </p:txBody>
        </p:sp>
        <p:sp>
          <p:nvSpPr>
            <p:cNvPr id="90184" name="Rectangle 72"/>
            <p:cNvSpPr>
              <a:spLocks noChangeArrowheads="1"/>
            </p:cNvSpPr>
            <p:nvPr/>
          </p:nvSpPr>
          <p:spPr bwMode="auto">
            <a:xfrm>
              <a:off x="2504" y="3528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 dirty="0">
                  <a:solidFill>
                    <a:srgbClr val="FF6600"/>
                  </a:solidFill>
                  <a:latin typeface="Arial" charset="0"/>
                  <a:cs typeface="+mn-cs"/>
                </a:rPr>
                <a:t>S O H</a:t>
              </a:r>
            </a:p>
          </p:txBody>
        </p:sp>
        <p:sp>
          <p:nvSpPr>
            <p:cNvPr id="90185" name="Text Box 73"/>
            <p:cNvSpPr txBox="1">
              <a:spLocks noChangeArrowheads="1"/>
            </p:cNvSpPr>
            <p:nvPr/>
          </p:nvSpPr>
          <p:spPr bwMode="auto">
            <a:xfrm>
              <a:off x="3207" y="3528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>
                  <a:solidFill>
                    <a:srgbClr val="FF6600"/>
                  </a:solidFill>
                  <a:latin typeface="Arial" charset="0"/>
                  <a:cs typeface="+mn-cs"/>
                </a:rPr>
                <a:t>C A H</a:t>
              </a:r>
            </a:p>
          </p:txBody>
        </p:sp>
        <p:sp>
          <p:nvSpPr>
            <p:cNvPr id="90186" name="Text Box 74"/>
            <p:cNvSpPr txBox="1">
              <a:spLocks noChangeArrowheads="1"/>
            </p:cNvSpPr>
            <p:nvPr/>
          </p:nvSpPr>
          <p:spPr bwMode="auto">
            <a:xfrm>
              <a:off x="3911" y="3528"/>
              <a:ext cx="6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>
                  <a:solidFill>
                    <a:srgbClr val="FF6600"/>
                  </a:solidFill>
                  <a:latin typeface="Arial" charset="0"/>
                  <a:cs typeface="+mn-cs"/>
                </a:rPr>
                <a:t>T O A</a:t>
              </a:r>
            </a:p>
          </p:txBody>
        </p:sp>
      </p:grpSp>
      <p:sp>
        <p:nvSpPr>
          <p:cNvPr id="72" name="AutoShape 35"/>
          <p:cNvSpPr>
            <a:spLocks noChangeArrowheads="1"/>
          </p:cNvSpPr>
          <p:nvPr/>
        </p:nvSpPr>
        <p:spPr bwMode="auto">
          <a:xfrm>
            <a:off x="685800" y="980728"/>
            <a:ext cx="2209800" cy="3557588"/>
          </a:xfrm>
          <a:prstGeom prst="rtTriangle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3" name="PubPieSlice"/>
          <p:cNvSpPr>
            <a:spLocks noEditPoints="1" noChangeArrowheads="1"/>
          </p:cNvSpPr>
          <p:nvPr/>
        </p:nvSpPr>
        <p:spPr bwMode="auto">
          <a:xfrm rot="10800000">
            <a:off x="2408238" y="4058891"/>
            <a:ext cx="954088" cy="954088"/>
          </a:xfrm>
          <a:custGeom>
            <a:avLst/>
            <a:gdLst>
              <a:gd name="T0" fmla="*/ 13 w 21600"/>
              <a:gd name="T1" fmla="*/ 16 h 21600"/>
              <a:gd name="T2" fmla="*/ 8 w 21600"/>
              <a:gd name="T3" fmla="*/ 8 h 21600"/>
              <a:gd name="T4" fmla="*/ 17 w 21600"/>
              <a:gd name="T5" fmla="*/ 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6298" y="20095"/>
                </a:moveTo>
                <a:cubicBezTo>
                  <a:pt x="19579" y="18154"/>
                  <a:pt x="21594" y="14628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69C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" name="Text Box 37"/>
          <p:cNvSpPr txBox="1">
            <a:spLocks noChangeArrowheads="1"/>
          </p:cNvSpPr>
          <p:nvPr/>
        </p:nvSpPr>
        <p:spPr bwMode="auto">
          <a:xfrm>
            <a:off x="2057400" y="395252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i="1">
              <a:latin typeface="Times New Roman" panose="02020603050405020304" pitchFamily="18" charset="0"/>
            </a:endParaRPr>
          </a:p>
        </p:txBody>
      </p:sp>
      <p:sp>
        <p:nvSpPr>
          <p:cNvPr id="75" name="Text Box 38"/>
          <p:cNvSpPr txBox="1">
            <a:spLocks noChangeArrowheads="1"/>
          </p:cNvSpPr>
          <p:nvPr/>
        </p:nvSpPr>
        <p:spPr bwMode="auto">
          <a:xfrm>
            <a:off x="304800" y="1736378"/>
            <a:ext cx="3429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600" b="1"/>
              <a:t>O</a:t>
            </a:r>
          </a:p>
          <a:p>
            <a:pPr algn="ctr"/>
            <a:r>
              <a:rPr lang="en-GB" sz="1600" b="1"/>
              <a:t>P</a:t>
            </a:r>
          </a:p>
          <a:p>
            <a:pPr algn="ctr"/>
            <a:r>
              <a:rPr lang="en-GB" sz="1600" b="1"/>
              <a:t>P</a:t>
            </a:r>
          </a:p>
          <a:p>
            <a:pPr algn="ctr"/>
            <a:r>
              <a:rPr lang="en-GB" sz="1600" b="1"/>
              <a:t>O</a:t>
            </a:r>
          </a:p>
          <a:p>
            <a:pPr algn="ctr"/>
            <a:r>
              <a:rPr lang="en-GB" sz="1600" b="1"/>
              <a:t>S</a:t>
            </a:r>
          </a:p>
          <a:p>
            <a:pPr algn="ctr"/>
            <a:r>
              <a:rPr lang="en-GB" sz="1600" b="1"/>
              <a:t>I</a:t>
            </a:r>
          </a:p>
          <a:p>
            <a:pPr algn="ctr"/>
            <a:r>
              <a:rPr lang="en-GB" sz="1600" b="1"/>
              <a:t>T</a:t>
            </a:r>
          </a:p>
          <a:p>
            <a:pPr algn="ctr"/>
            <a:r>
              <a:rPr lang="en-GB" sz="1600" b="1"/>
              <a:t>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1219200" y="1609378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 dirty="0"/>
              <a:t>H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1360488" y="182845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 dirty="0"/>
              <a:t>Y</a:t>
            </a:r>
          </a:p>
        </p:txBody>
      </p:sp>
      <p:sp>
        <p:nvSpPr>
          <p:cNvPr id="78" name="Text Box 42"/>
          <p:cNvSpPr txBox="1">
            <a:spLocks noChangeArrowheads="1"/>
          </p:cNvSpPr>
          <p:nvPr/>
        </p:nvSpPr>
        <p:spPr bwMode="auto">
          <a:xfrm>
            <a:off x="1489075" y="2045941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P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617663" y="2263428"/>
            <a:ext cx="342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O</a:t>
            </a:r>
          </a:p>
        </p:txBody>
      </p:sp>
      <p:sp>
        <p:nvSpPr>
          <p:cNvPr id="80" name="Text Box 44"/>
          <p:cNvSpPr txBox="1">
            <a:spLocks noChangeArrowheads="1"/>
          </p:cNvSpPr>
          <p:nvPr/>
        </p:nvSpPr>
        <p:spPr bwMode="auto">
          <a:xfrm>
            <a:off x="1770063" y="2482503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T</a:t>
            </a:r>
          </a:p>
        </p:txBody>
      </p:sp>
      <p:sp>
        <p:nvSpPr>
          <p:cNvPr id="81" name="Text Box 45"/>
          <p:cNvSpPr txBox="1">
            <a:spLocks noChangeArrowheads="1"/>
          </p:cNvSpPr>
          <p:nvPr/>
        </p:nvSpPr>
        <p:spPr bwMode="auto">
          <a:xfrm>
            <a:off x="1887538" y="2699991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E</a:t>
            </a:r>
          </a:p>
        </p:txBody>
      </p:sp>
      <p:sp>
        <p:nvSpPr>
          <p:cNvPr id="82" name="Text Box 46"/>
          <p:cNvSpPr txBox="1">
            <a:spLocks noChangeArrowheads="1"/>
          </p:cNvSpPr>
          <p:nvPr/>
        </p:nvSpPr>
        <p:spPr bwMode="auto">
          <a:xfrm>
            <a:off x="2016125" y="2917478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N</a:t>
            </a:r>
          </a:p>
        </p:txBody>
      </p:sp>
      <p:sp>
        <p:nvSpPr>
          <p:cNvPr id="83" name="Text Box 47"/>
          <p:cNvSpPr txBox="1">
            <a:spLocks noChangeArrowheads="1"/>
          </p:cNvSpPr>
          <p:nvPr/>
        </p:nvSpPr>
        <p:spPr bwMode="auto">
          <a:xfrm>
            <a:off x="2155825" y="3136553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U</a:t>
            </a:r>
          </a:p>
        </p:txBody>
      </p:sp>
      <p:sp>
        <p:nvSpPr>
          <p:cNvPr id="84" name="Text Box 48"/>
          <p:cNvSpPr txBox="1">
            <a:spLocks noChangeArrowheads="1"/>
          </p:cNvSpPr>
          <p:nvPr/>
        </p:nvSpPr>
        <p:spPr bwMode="auto">
          <a:xfrm>
            <a:off x="2295525" y="3354041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S</a:t>
            </a:r>
          </a:p>
        </p:txBody>
      </p:sp>
      <p:sp>
        <p:nvSpPr>
          <p:cNvPr id="85" name="Text Box 49"/>
          <p:cNvSpPr txBox="1">
            <a:spLocks noChangeArrowheads="1"/>
          </p:cNvSpPr>
          <p:nvPr/>
        </p:nvSpPr>
        <p:spPr bwMode="auto">
          <a:xfrm>
            <a:off x="2424113" y="3571528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E</a:t>
            </a:r>
          </a:p>
        </p:txBody>
      </p:sp>
      <p:sp>
        <p:nvSpPr>
          <p:cNvPr id="86" name="Rectangle 50"/>
          <p:cNvSpPr>
            <a:spLocks noChangeArrowheads="1"/>
          </p:cNvSpPr>
          <p:nvPr/>
        </p:nvSpPr>
        <p:spPr bwMode="auto">
          <a:xfrm>
            <a:off x="685800" y="4309716"/>
            <a:ext cx="228600" cy="228600"/>
          </a:xfrm>
          <a:prstGeom prst="rect">
            <a:avLst/>
          </a:prstGeom>
          <a:solidFill>
            <a:srgbClr val="69C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7" name="Text Box 52"/>
          <p:cNvSpPr txBox="1">
            <a:spLocks noChangeArrowheads="1"/>
          </p:cNvSpPr>
          <p:nvPr/>
        </p:nvSpPr>
        <p:spPr bwMode="auto">
          <a:xfrm>
            <a:off x="947738" y="4558953"/>
            <a:ext cx="1685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A D J A C E N T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847105" y="5746137"/>
            <a:ext cx="75418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can use trigonometric ratios to find unknown side lengths and angles in right-angled triangles.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C1E6B898-33EC-42BD-8244-313524F8FBA7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25261BB1-392A-485B-8E55-3281913D7462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1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6" grpId="0"/>
      <p:bldP spid="90172" grpId="0"/>
      <p:bldP spid="90180" grpId="0"/>
      <p:bldP spid="8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1063</TotalTime>
  <Words>1382</Words>
  <Application>Microsoft Office PowerPoint</Application>
  <PresentationFormat>On-screen Show (4:3)</PresentationFormat>
  <Paragraphs>432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Finding sides using trigonometric ratios</vt:lpstr>
      <vt:lpstr>Right-angled triangles</vt:lpstr>
      <vt:lpstr>The opposite and adjacent sides</vt:lpstr>
      <vt:lpstr>The opposite and adjacent sides</vt:lpstr>
      <vt:lpstr>Trigonometric ratios</vt:lpstr>
      <vt:lpstr>Trigonometric ratios</vt:lpstr>
      <vt:lpstr>Trigonometric ratios</vt:lpstr>
      <vt:lpstr>Trigonometric ratios</vt:lpstr>
      <vt:lpstr>The three trigonometric ratios</vt:lpstr>
      <vt:lpstr>Relation between sine, cosine and tangent</vt:lpstr>
      <vt:lpstr>Finding side lengths</vt:lpstr>
      <vt:lpstr>Finding side lengths</vt:lpstr>
      <vt:lpstr>Finding side lengths</vt:lpstr>
      <vt:lpstr>Finding side lengths</vt:lpstr>
      <vt:lpstr>Finding side lengths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</cp:revision>
  <dcterms:created xsi:type="dcterms:W3CDTF">2021-06-15T19:01:56Z</dcterms:created>
  <dcterms:modified xsi:type="dcterms:W3CDTF">2021-06-16T12:45:54Z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