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57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1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3300"/>
    <a:srgbClr val="15C537"/>
    <a:srgbClr val="FFFF66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729D8-E1C4-437A-AC5B-A7D1D5068624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D69E6-C5E6-4CCA-8D3D-5403830AB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703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0BF32B0-9950-4424-A775-4414177238B2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06199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3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50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5603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B0BF32B0-9950-4424-A775-4414177238B2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3582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110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9912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9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46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2559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7221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BF32B0-9950-4424-A775-4414177238B2}" type="datetimeFigureOut">
              <a:rPr lang="en-GB" smtClean="0"/>
              <a:t>15/05/2021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32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ED265947-BA93-47AF-B274-0DBC868C1B33}"/>
              </a:ext>
            </a:extLst>
          </p:cNvPr>
          <p:cNvSpPr/>
          <p:nvPr/>
        </p:nvSpPr>
        <p:spPr>
          <a:xfrm>
            <a:off x="8056520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5A69732-7306-483C-A790-9A12B572230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63BDE7-859F-49D1-A4B6-76083505D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CD45-CBD0-4E6B-9373-63D32322FE63}" type="datetime4">
              <a:rPr lang="en-GB" smtClean="0">
                <a:latin typeface="Calibri" panose="020F0502020204030204" pitchFamily="34" charset="0"/>
                <a:cs typeface="Calibri" panose="020F0502020204030204" pitchFamily="34" charset="0"/>
              </a:rPr>
              <a:t>15 May 2021</a:t>
            </a:fld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Subtitle 4">
            <a:extLst>
              <a:ext uri="{FF2B5EF4-FFF2-40B4-BE49-F238E27FC236}">
                <a16:creationId xmlns:a16="http://schemas.microsoft.com/office/drawing/2014/main" id="{57355FC8-3D8F-4312-9BA4-001854A314B7}"/>
              </a:ext>
            </a:extLst>
          </p:cNvPr>
          <p:cNvSpPr txBox="1">
            <a:spLocks/>
          </p:cNvSpPr>
          <p:nvPr/>
        </p:nvSpPr>
        <p:spPr>
          <a:xfrm>
            <a:off x="1050878" y="3352800"/>
            <a:ext cx="7249060" cy="1600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3413" indent="-633413"/>
            <a:r>
              <a:rPr lang="en-US" dirty="0"/>
              <a:t>LO: </a:t>
            </a:r>
            <a:r>
              <a:rPr lang="en-GB" dirty="0"/>
              <a:t>To </a:t>
            </a:r>
            <a:r>
              <a:rPr lang="en-GB" altLang="en-US" sz="2800" dirty="0">
                <a:latin typeface="Comic Sans MS" panose="030F0702030302020204" pitchFamily="66" charset="0"/>
              </a:rPr>
              <a:t>reflect shapes in using mirror lines</a:t>
            </a:r>
            <a:r>
              <a:rPr lang="en-GB" dirty="0"/>
              <a:t>.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E8140203-6ACB-4FDE-B69F-1C33CDD9BC65}"/>
              </a:ext>
            </a:extLst>
          </p:cNvPr>
          <p:cNvSpPr txBox="1">
            <a:spLocks/>
          </p:cNvSpPr>
          <p:nvPr/>
        </p:nvSpPr>
        <p:spPr>
          <a:xfrm>
            <a:off x="239151" y="1658330"/>
            <a:ext cx="8707901" cy="1470025"/>
          </a:xfrm>
          <a:prstGeom prst="rect">
            <a:avLst/>
          </a:prstGeom>
        </p:spPr>
        <p:txBody>
          <a:bodyPr bIns="91440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1" hangingPunct="1">
              <a:spcBef>
                <a:spcPct val="50000"/>
              </a:spcBef>
            </a:pPr>
            <a:r>
              <a:rPr lang="en-US" sz="4800" dirty="0"/>
              <a:t>Reflections</a:t>
            </a:r>
            <a:endParaRPr lang="en-GB" altLang="en-US" sz="4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18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>
            <a:hlinkClick r:id="rId2"/>
            <a:extLst>
              <a:ext uri="{FF2B5EF4-FFF2-40B4-BE49-F238E27FC236}">
                <a16:creationId xmlns:a16="http://schemas.microsoft.com/office/drawing/2014/main" id="{E121631E-D39F-461F-B342-36A306E745B5}"/>
              </a:ext>
            </a:extLst>
          </p:cNvPr>
          <p:cNvSpPr/>
          <p:nvPr/>
        </p:nvSpPr>
        <p:spPr>
          <a:xfrm>
            <a:off x="8072822" y="122423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>
            <a:hlinkClick r:id="rId2"/>
            <a:extLst>
              <a:ext uri="{FF2B5EF4-FFF2-40B4-BE49-F238E27FC236}">
                <a16:creationId xmlns:a16="http://schemas.microsoft.com/office/drawing/2014/main" id="{F8EED07C-A028-44B7-95E2-8ECF473E146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E729DF71-4EBB-4E5D-8036-3AA0C2E97E68}"/>
              </a:ext>
            </a:extLst>
          </p:cNvPr>
          <p:cNvSpPr/>
          <p:nvPr/>
        </p:nvSpPr>
        <p:spPr>
          <a:xfrm rot="16200000">
            <a:off x="3813102" y="4559344"/>
            <a:ext cx="2143696" cy="1079083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B21A6AB4-8928-4922-B158-676BAC1A2E32}"/>
              </a:ext>
            </a:extLst>
          </p:cNvPr>
          <p:cNvSpPr/>
          <p:nvPr/>
        </p:nvSpPr>
        <p:spPr>
          <a:xfrm flipH="1">
            <a:off x="6159503" y="2241095"/>
            <a:ext cx="2150477" cy="1068790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4E617C2-EFD9-4E7F-ABA1-84C309DA3B45}"/>
              </a:ext>
            </a:extLst>
          </p:cNvPr>
          <p:cNvCxnSpPr/>
          <p:nvPr/>
        </p:nvCxnSpPr>
        <p:spPr>
          <a:xfrm>
            <a:off x="290624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C663A23-977F-4621-890A-E8EE2CDD1A5A}"/>
              </a:ext>
            </a:extLst>
          </p:cNvPr>
          <p:cNvCxnSpPr/>
          <p:nvPr/>
        </p:nvCxnSpPr>
        <p:spPr>
          <a:xfrm>
            <a:off x="3266291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83B4328-3703-4812-B557-873B0F233F44}"/>
              </a:ext>
            </a:extLst>
          </p:cNvPr>
          <p:cNvCxnSpPr/>
          <p:nvPr/>
        </p:nvCxnSpPr>
        <p:spPr>
          <a:xfrm>
            <a:off x="362633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C1CF7BC-9F11-4649-BA92-5B497ACA93FF}"/>
              </a:ext>
            </a:extLst>
          </p:cNvPr>
          <p:cNvCxnSpPr/>
          <p:nvPr/>
        </p:nvCxnSpPr>
        <p:spPr>
          <a:xfrm>
            <a:off x="3986381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D6AF315-FB1E-48EF-839D-4CC4A1254F38}"/>
              </a:ext>
            </a:extLst>
          </p:cNvPr>
          <p:cNvCxnSpPr/>
          <p:nvPr/>
        </p:nvCxnSpPr>
        <p:spPr>
          <a:xfrm>
            <a:off x="434642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2AE634B-B35B-48A7-A33B-9399750D3A13}"/>
              </a:ext>
            </a:extLst>
          </p:cNvPr>
          <p:cNvCxnSpPr/>
          <p:nvPr/>
        </p:nvCxnSpPr>
        <p:spPr>
          <a:xfrm>
            <a:off x="4706471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F7727A1-8A6C-480A-B58C-509B94E474FF}"/>
              </a:ext>
            </a:extLst>
          </p:cNvPr>
          <p:cNvCxnSpPr/>
          <p:nvPr/>
        </p:nvCxnSpPr>
        <p:spPr>
          <a:xfrm>
            <a:off x="506651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89DDBC4-0D82-4CCB-92AB-382EBF3430BC}"/>
              </a:ext>
            </a:extLst>
          </p:cNvPr>
          <p:cNvCxnSpPr/>
          <p:nvPr/>
        </p:nvCxnSpPr>
        <p:spPr>
          <a:xfrm>
            <a:off x="5426561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78EE5B2-EC90-42E0-9E7C-E2C3CF27F4FF}"/>
              </a:ext>
            </a:extLst>
          </p:cNvPr>
          <p:cNvCxnSpPr/>
          <p:nvPr/>
        </p:nvCxnSpPr>
        <p:spPr>
          <a:xfrm>
            <a:off x="578660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2DD4F94-D4F6-41AE-8C16-E50FEE3E98A0}"/>
              </a:ext>
            </a:extLst>
          </p:cNvPr>
          <p:cNvCxnSpPr/>
          <p:nvPr/>
        </p:nvCxnSpPr>
        <p:spPr>
          <a:xfrm>
            <a:off x="6146651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6D11B6F-9D86-43B5-8B15-855723EC0F91}"/>
              </a:ext>
            </a:extLst>
          </p:cNvPr>
          <p:cNvCxnSpPr/>
          <p:nvPr/>
        </p:nvCxnSpPr>
        <p:spPr>
          <a:xfrm>
            <a:off x="650669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D133F46-B530-4493-94D1-4921005D0D32}"/>
              </a:ext>
            </a:extLst>
          </p:cNvPr>
          <p:cNvCxnSpPr/>
          <p:nvPr/>
        </p:nvCxnSpPr>
        <p:spPr>
          <a:xfrm>
            <a:off x="6866741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A86B19-CB31-4256-A682-A283465AD26C}"/>
              </a:ext>
            </a:extLst>
          </p:cNvPr>
          <p:cNvCxnSpPr/>
          <p:nvPr/>
        </p:nvCxnSpPr>
        <p:spPr>
          <a:xfrm>
            <a:off x="722678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79D14-2FE4-4BC1-A75B-53367D622A71}"/>
              </a:ext>
            </a:extLst>
          </p:cNvPr>
          <p:cNvCxnSpPr/>
          <p:nvPr/>
        </p:nvCxnSpPr>
        <p:spPr>
          <a:xfrm>
            <a:off x="7586831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6725462-5CD7-4DE4-935D-D9446118B684}"/>
              </a:ext>
            </a:extLst>
          </p:cNvPr>
          <p:cNvCxnSpPr/>
          <p:nvPr/>
        </p:nvCxnSpPr>
        <p:spPr>
          <a:xfrm>
            <a:off x="794687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6160736-5C3F-4F33-8DF8-1FD3EF51A7FD}"/>
              </a:ext>
            </a:extLst>
          </p:cNvPr>
          <p:cNvCxnSpPr/>
          <p:nvPr/>
        </p:nvCxnSpPr>
        <p:spPr>
          <a:xfrm>
            <a:off x="8306921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42DCD85-0D8D-4168-9E27-823712197B60}"/>
              </a:ext>
            </a:extLst>
          </p:cNvPr>
          <p:cNvCxnSpPr/>
          <p:nvPr/>
        </p:nvCxnSpPr>
        <p:spPr>
          <a:xfrm>
            <a:off x="866696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9E896E6-94E8-4D44-969E-46C144302A3E}"/>
              </a:ext>
            </a:extLst>
          </p:cNvPr>
          <p:cNvCxnSpPr/>
          <p:nvPr/>
        </p:nvCxnSpPr>
        <p:spPr>
          <a:xfrm>
            <a:off x="2906246" y="78663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B0050C8-D13B-4741-BC91-FF3CA3B4AC90}"/>
              </a:ext>
            </a:extLst>
          </p:cNvPr>
          <p:cNvCxnSpPr/>
          <p:nvPr/>
        </p:nvCxnSpPr>
        <p:spPr>
          <a:xfrm>
            <a:off x="2906246" y="1146678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420CBF4-C5C5-40B9-88B4-4C1C8DA30324}"/>
              </a:ext>
            </a:extLst>
          </p:cNvPr>
          <p:cNvCxnSpPr/>
          <p:nvPr/>
        </p:nvCxnSpPr>
        <p:spPr>
          <a:xfrm>
            <a:off x="2906246" y="150672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F78C562-1309-442C-B1FC-FBE0C46DA161}"/>
              </a:ext>
            </a:extLst>
          </p:cNvPr>
          <p:cNvCxnSpPr/>
          <p:nvPr/>
        </p:nvCxnSpPr>
        <p:spPr>
          <a:xfrm>
            <a:off x="2906246" y="1866768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194A17B-8C08-4867-B2B8-2BFD34CE0E7D}"/>
              </a:ext>
            </a:extLst>
          </p:cNvPr>
          <p:cNvCxnSpPr/>
          <p:nvPr/>
        </p:nvCxnSpPr>
        <p:spPr>
          <a:xfrm>
            <a:off x="2906246" y="222681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AC99A7D-5D5E-4FE5-BD13-C1F87885E706}"/>
              </a:ext>
            </a:extLst>
          </p:cNvPr>
          <p:cNvCxnSpPr/>
          <p:nvPr/>
        </p:nvCxnSpPr>
        <p:spPr>
          <a:xfrm>
            <a:off x="2906246" y="2586858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B999B36-0918-4775-B896-C54CFDBB2FBD}"/>
              </a:ext>
            </a:extLst>
          </p:cNvPr>
          <p:cNvCxnSpPr/>
          <p:nvPr/>
        </p:nvCxnSpPr>
        <p:spPr>
          <a:xfrm>
            <a:off x="2906246" y="294690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3224CFB-8DBF-4EF8-B934-D7923B557C30}"/>
              </a:ext>
            </a:extLst>
          </p:cNvPr>
          <p:cNvCxnSpPr/>
          <p:nvPr/>
        </p:nvCxnSpPr>
        <p:spPr>
          <a:xfrm>
            <a:off x="2906246" y="3306948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C155A4C-477D-4D0C-87C3-0165A924CBB6}"/>
              </a:ext>
            </a:extLst>
          </p:cNvPr>
          <p:cNvCxnSpPr/>
          <p:nvPr/>
        </p:nvCxnSpPr>
        <p:spPr>
          <a:xfrm>
            <a:off x="2906246" y="366699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74531BD-F025-4568-A497-60E735955E75}"/>
              </a:ext>
            </a:extLst>
          </p:cNvPr>
          <p:cNvCxnSpPr/>
          <p:nvPr/>
        </p:nvCxnSpPr>
        <p:spPr>
          <a:xfrm>
            <a:off x="2906246" y="654735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AA18E7C-6C4A-40EB-A02D-FD69A3F393B8}"/>
              </a:ext>
            </a:extLst>
          </p:cNvPr>
          <p:cNvCxnSpPr/>
          <p:nvPr/>
        </p:nvCxnSpPr>
        <p:spPr>
          <a:xfrm>
            <a:off x="2906246" y="6187308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DAE7C04-4799-4404-AD99-37C36799ABE8}"/>
              </a:ext>
            </a:extLst>
          </p:cNvPr>
          <p:cNvCxnSpPr/>
          <p:nvPr/>
        </p:nvCxnSpPr>
        <p:spPr>
          <a:xfrm>
            <a:off x="2906246" y="582726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1D0E055-76B3-486A-89DF-8E98895BEFA1}"/>
              </a:ext>
            </a:extLst>
          </p:cNvPr>
          <p:cNvCxnSpPr/>
          <p:nvPr/>
        </p:nvCxnSpPr>
        <p:spPr>
          <a:xfrm>
            <a:off x="2906246" y="5467218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858406C-293C-4C9D-AC1F-00C5DD89BD0B}"/>
              </a:ext>
            </a:extLst>
          </p:cNvPr>
          <p:cNvCxnSpPr/>
          <p:nvPr/>
        </p:nvCxnSpPr>
        <p:spPr>
          <a:xfrm>
            <a:off x="2906246" y="510717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9333351-68D8-42AD-988C-BDF99CA000B9}"/>
              </a:ext>
            </a:extLst>
          </p:cNvPr>
          <p:cNvCxnSpPr/>
          <p:nvPr/>
        </p:nvCxnSpPr>
        <p:spPr>
          <a:xfrm>
            <a:off x="2906246" y="4747128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8125508-9274-429A-B3A4-87A56B3E2CD8}"/>
              </a:ext>
            </a:extLst>
          </p:cNvPr>
          <p:cNvCxnSpPr/>
          <p:nvPr/>
        </p:nvCxnSpPr>
        <p:spPr>
          <a:xfrm>
            <a:off x="2906246" y="438708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A94BD17-B265-4A09-A36D-6E00081CB620}"/>
              </a:ext>
            </a:extLst>
          </p:cNvPr>
          <p:cNvCxnSpPr/>
          <p:nvPr/>
        </p:nvCxnSpPr>
        <p:spPr>
          <a:xfrm>
            <a:off x="2906246" y="4027038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5499D093-D5EC-43E8-8A22-09FE4DDEC301}"/>
              </a:ext>
            </a:extLst>
          </p:cNvPr>
          <p:cNvCxnSpPr/>
          <p:nvPr/>
        </p:nvCxnSpPr>
        <p:spPr>
          <a:xfrm flipV="1">
            <a:off x="5786606" y="598038"/>
            <a:ext cx="0" cy="594931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0C7F3C8-3030-4E16-A386-2ACEEC604119}"/>
              </a:ext>
            </a:extLst>
          </p:cNvPr>
          <p:cNvCxnSpPr/>
          <p:nvPr/>
        </p:nvCxnSpPr>
        <p:spPr>
          <a:xfrm>
            <a:off x="2906246" y="3678712"/>
            <a:ext cx="6120765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EE62CAE6-B457-4505-BE69-FEB35E1667B6}"/>
              </a:ext>
            </a:extLst>
          </p:cNvPr>
          <p:cNvSpPr txBox="1"/>
          <p:nvPr/>
        </p:nvSpPr>
        <p:spPr>
          <a:xfrm>
            <a:off x="179390" y="864148"/>
            <a:ext cx="277177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Find the image D’ of the triangle D (1, 1), (7, 1), (7, 4), under a </a:t>
            </a:r>
            <a:r>
              <a:rPr lang="en-GB" sz="2000" dirty="0">
                <a:solidFill>
                  <a:srgbClr val="FF0066"/>
                </a:solidFill>
                <a:latin typeface="Comic Sans MS" pitchFamily="66" charset="0"/>
              </a:rPr>
              <a:t>reflection</a:t>
            </a:r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 in the line </a:t>
            </a:r>
            <a:r>
              <a:rPr lang="en-GB" sz="20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000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GB" sz="20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-</a:t>
            </a:r>
            <a:r>
              <a:rPr lang="en-GB" sz="2000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00B050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43" name="Title 55">
            <a:extLst>
              <a:ext uri="{FF2B5EF4-FFF2-40B4-BE49-F238E27FC236}">
                <a16:creationId xmlns:a16="http://schemas.microsoft.com/office/drawing/2014/main" id="{5A73A343-CC20-4BF2-8A8F-20B305005923}"/>
              </a:ext>
            </a:extLst>
          </p:cNvPr>
          <p:cNvSpPr txBox="1">
            <a:spLocks/>
          </p:cNvSpPr>
          <p:nvPr/>
        </p:nvSpPr>
        <p:spPr>
          <a:xfrm>
            <a:off x="179390" y="98476"/>
            <a:ext cx="8229600" cy="6206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accent4"/>
                </a:solidFill>
                <a:latin typeface="Comic Sans MS" pitchFamily="66" charset="0"/>
              </a:rPr>
              <a:t>Reflection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C06115F-1410-4999-AF87-935B2AFB1284}"/>
              </a:ext>
            </a:extLst>
          </p:cNvPr>
          <p:cNvSpPr txBox="1"/>
          <p:nvPr/>
        </p:nvSpPr>
        <p:spPr>
          <a:xfrm>
            <a:off x="156931" y="3114836"/>
            <a:ext cx="27717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Measure the distance from each point to the mirror line, and from the mirror line to the image of the point.</a:t>
            </a:r>
            <a:endParaRPr lang="en-GB" sz="20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5BDCFFB-A49F-4D00-BEC8-5962F99FD142}"/>
              </a:ext>
            </a:extLst>
          </p:cNvPr>
          <p:cNvSpPr txBox="1"/>
          <p:nvPr/>
        </p:nvSpPr>
        <p:spPr>
          <a:xfrm>
            <a:off x="179390" y="5031241"/>
            <a:ext cx="28367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Plot the points and draw the image.</a:t>
            </a:r>
            <a:endParaRPr lang="en-GB" sz="20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872B7BD-24E4-4873-BCD8-AC45EF246B3B}"/>
              </a:ext>
            </a:extLst>
          </p:cNvPr>
          <p:cNvSpPr txBox="1"/>
          <p:nvPr/>
        </p:nvSpPr>
        <p:spPr>
          <a:xfrm>
            <a:off x="156931" y="5689730"/>
            <a:ext cx="27717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This is the reflection of the triangle.</a:t>
            </a:r>
            <a:endParaRPr lang="en-GB" sz="20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4B55250B-5F1C-48FC-AA66-BAC6B5694795}"/>
              </a:ext>
            </a:extLst>
          </p:cNvPr>
          <p:cNvSpPr/>
          <p:nvPr/>
        </p:nvSpPr>
        <p:spPr>
          <a:xfrm>
            <a:off x="6116266" y="3242376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9E79147-F47C-4D8C-9579-291D7CF56593}"/>
              </a:ext>
            </a:extLst>
          </p:cNvPr>
          <p:cNvSpPr/>
          <p:nvPr/>
        </p:nvSpPr>
        <p:spPr>
          <a:xfrm>
            <a:off x="6161986" y="2976715"/>
            <a:ext cx="7649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(1, 1) </a:t>
            </a:r>
            <a:endParaRPr lang="en-GB" sz="1800" dirty="0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4079E88E-C6DB-44A8-9D47-E7F1139A0526}"/>
              </a:ext>
            </a:extLst>
          </p:cNvPr>
          <p:cNvCxnSpPr/>
          <p:nvPr/>
        </p:nvCxnSpPr>
        <p:spPr>
          <a:xfrm flipH="1" flipV="1">
            <a:off x="2928705" y="786633"/>
            <a:ext cx="5738261" cy="5760000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>
            <a:extLst>
              <a:ext uri="{FF2B5EF4-FFF2-40B4-BE49-F238E27FC236}">
                <a16:creationId xmlns:a16="http://schemas.microsoft.com/office/drawing/2014/main" id="{1FFD746A-A020-4CAE-ADBC-8EF3DDC9F79F}"/>
              </a:ext>
            </a:extLst>
          </p:cNvPr>
          <p:cNvSpPr/>
          <p:nvPr/>
        </p:nvSpPr>
        <p:spPr>
          <a:xfrm>
            <a:off x="5392644" y="3987089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717DCD45-7249-401C-84DC-C42EE9B11DBB}"/>
              </a:ext>
            </a:extLst>
          </p:cNvPr>
          <p:cNvSpPr/>
          <p:nvPr/>
        </p:nvSpPr>
        <p:spPr>
          <a:xfrm>
            <a:off x="5438364" y="3721428"/>
            <a:ext cx="957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(-1, -1) </a:t>
            </a:r>
            <a:endParaRPr lang="en-GB" sz="1800" dirty="0"/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7A9CE4FD-28C2-4490-8298-9107B73A5564}"/>
              </a:ext>
            </a:extLst>
          </p:cNvPr>
          <p:cNvCxnSpPr>
            <a:endCxn id="5" idx="4"/>
          </p:cNvCxnSpPr>
          <p:nvPr/>
        </p:nvCxnSpPr>
        <p:spPr>
          <a:xfrm flipV="1">
            <a:off x="5819169" y="3309885"/>
            <a:ext cx="340334" cy="373388"/>
          </a:xfrm>
          <a:prstGeom prst="line">
            <a:avLst/>
          </a:prstGeom>
          <a:ln w="25400">
            <a:solidFill>
              <a:srgbClr val="FF660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F7A254DF-848C-4783-9B11-AC0853FBE8D5}"/>
              </a:ext>
            </a:extLst>
          </p:cNvPr>
          <p:cNvCxnSpPr/>
          <p:nvPr/>
        </p:nvCxnSpPr>
        <p:spPr>
          <a:xfrm flipV="1">
            <a:off x="5407175" y="3707306"/>
            <a:ext cx="367781" cy="303453"/>
          </a:xfrm>
          <a:prstGeom prst="line">
            <a:avLst/>
          </a:prstGeom>
          <a:ln w="25400">
            <a:solidFill>
              <a:srgbClr val="00B0F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B164C9BA-97BB-4887-96CD-780DC4A73327}"/>
              </a:ext>
            </a:extLst>
          </p:cNvPr>
          <p:cNvSpPr/>
          <p:nvPr/>
        </p:nvSpPr>
        <p:spPr>
          <a:xfrm>
            <a:off x="156806" y="2734655"/>
            <a:ext cx="27093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Draw the mirror line </a:t>
            </a:r>
            <a:endParaRPr lang="en-GB" sz="2000" dirty="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B5327AFE-CB5E-45F4-8648-73778196EDEE}"/>
              </a:ext>
            </a:extLst>
          </p:cNvPr>
          <p:cNvSpPr/>
          <p:nvPr/>
        </p:nvSpPr>
        <p:spPr>
          <a:xfrm>
            <a:off x="8257286" y="3251696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FB0B45B-1C80-4249-B498-CE87E740020F}"/>
              </a:ext>
            </a:extLst>
          </p:cNvPr>
          <p:cNvSpPr/>
          <p:nvPr/>
        </p:nvSpPr>
        <p:spPr>
          <a:xfrm>
            <a:off x="8303006" y="2986035"/>
            <a:ext cx="801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(7, 1) </a:t>
            </a:r>
            <a:endParaRPr lang="en-GB" sz="1800" dirty="0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15922819-41B1-44F7-B616-DC9EE52BF38E}"/>
              </a:ext>
            </a:extLst>
          </p:cNvPr>
          <p:cNvSpPr/>
          <p:nvPr/>
        </p:nvSpPr>
        <p:spPr>
          <a:xfrm>
            <a:off x="4346675" y="6125734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5F5D26AD-700C-402C-BD98-3C7219714B12}"/>
              </a:ext>
            </a:extLst>
          </p:cNvPr>
          <p:cNvSpPr/>
          <p:nvPr/>
        </p:nvSpPr>
        <p:spPr>
          <a:xfrm>
            <a:off x="4392395" y="5860073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(-4, -7) </a:t>
            </a:r>
            <a:endParaRPr lang="en-GB" sz="1800" dirty="0"/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5304DAAC-64B9-4438-832D-6C692F442136}"/>
              </a:ext>
            </a:extLst>
          </p:cNvPr>
          <p:cNvCxnSpPr/>
          <p:nvPr/>
        </p:nvCxnSpPr>
        <p:spPr>
          <a:xfrm flipV="1">
            <a:off x="6896390" y="3315369"/>
            <a:ext cx="1420842" cy="1431039"/>
          </a:xfrm>
          <a:prstGeom prst="line">
            <a:avLst/>
          </a:prstGeom>
          <a:ln w="25400">
            <a:solidFill>
              <a:srgbClr val="FF660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024F0974-A55F-4108-9A15-A23FD2EF5112}"/>
              </a:ext>
            </a:extLst>
          </p:cNvPr>
          <p:cNvCxnSpPr/>
          <p:nvPr/>
        </p:nvCxnSpPr>
        <p:spPr>
          <a:xfrm flipV="1">
            <a:off x="5445948" y="4757205"/>
            <a:ext cx="1420793" cy="1429383"/>
          </a:xfrm>
          <a:prstGeom prst="line">
            <a:avLst/>
          </a:prstGeom>
          <a:ln w="25400">
            <a:solidFill>
              <a:srgbClr val="00B0F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>
            <a:extLst>
              <a:ext uri="{FF2B5EF4-FFF2-40B4-BE49-F238E27FC236}">
                <a16:creationId xmlns:a16="http://schemas.microsoft.com/office/drawing/2014/main" id="{F67F32A7-FB99-4FE4-82FF-4FC898606E1B}"/>
              </a:ext>
            </a:extLst>
          </p:cNvPr>
          <p:cNvSpPr/>
          <p:nvPr/>
        </p:nvSpPr>
        <p:spPr>
          <a:xfrm>
            <a:off x="8280588" y="2188986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214FB332-F1FA-4177-97EE-3E006E5A9535}"/>
              </a:ext>
            </a:extLst>
          </p:cNvPr>
          <p:cNvSpPr/>
          <p:nvPr/>
        </p:nvSpPr>
        <p:spPr>
          <a:xfrm>
            <a:off x="8326308" y="1923325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(7, 4) </a:t>
            </a:r>
            <a:endParaRPr lang="en-GB" sz="1800" dirty="0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BBDCD64A-84B3-4EC7-8168-B97712EE3DCF}"/>
              </a:ext>
            </a:extLst>
          </p:cNvPr>
          <p:cNvSpPr/>
          <p:nvPr/>
        </p:nvSpPr>
        <p:spPr>
          <a:xfrm>
            <a:off x="5389918" y="613626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F1C2DB64-1CB5-44E1-8BE7-F297BAE39A28}"/>
              </a:ext>
            </a:extLst>
          </p:cNvPr>
          <p:cNvSpPr/>
          <p:nvPr/>
        </p:nvSpPr>
        <p:spPr>
          <a:xfrm>
            <a:off x="5435638" y="5870601"/>
            <a:ext cx="994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(-1, -7) </a:t>
            </a:r>
            <a:endParaRPr lang="en-GB" sz="1800" dirty="0"/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C497FA5F-A7A2-46B8-96FC-6F815B6FED92}"/>
              </a:ext>
            </a:extLst>
          </p:cNvPr>
          <p:cNvCxnSpPr>
            <a:endCxn id="5" idx="0"/>
          </p:cNvCxnSpPr>
          <p:nvPr/>
        </p:nvCxnSpPr>
        <p:spPr>
          <a:xfrm flipV="1">
            <a:off x="6361432" y="2241095"/>
            <a:ext cx="1948548" cy="1943872"/>
          </a:xfrm>
          <a:prstGeom prst="line">
            <a:avLst/>
          </a:prstGeom>
          <a:ln w="25400">
            <a:solidFill>
              <a:srgbClr val="FF660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52D23998-4540-4BDD-855B-E8DF4D79172C}"/>
              </a:ext>
            </a:extLst>
          </p:cNvPr>
          <p:cNvCxnSpPr/>
          <p:nvPr/>
        </p:nvCxnSpPr>
        <p:spPr>
          <a:xfrm flipV="1">
            <a:off x="4353506" y="4183072"/>
            <a:ext cx="1969180" cy="1991099"/>
          </a:xfrm>
          <a:prstGeom prst="line">
            <a:avLst/>
          </a:prstGeom>
          <a:ln w="25400">
            <a:solidFill>
              <a:srgbClr val="00B0F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4C89E476-B886-4190-887A-1FB8101B7C88}"/>
              </a:ext>
            </a:extLst>
          </p:cNvPr>
          <p:cNvSpPr txBox="1"/>
          <p:nvPr/>
        </p:nvSpPr>
        <p:spPr>
          <a:xfrm>
            <a:off x="7389188" y="2750879"/>
            <a:ext cx="467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EDC85CE-AA09-4AC2-B5D4-4144442012F9}"/>
              </a:ext>
            </a:extLst>
          </p:cNvPr>
          <p:cNvSpPr txBox="1"/>
          <p:nvPr/>
        </p:nvSpPr>
        <p:spPr>
          <a:xfrm>
            <a:off x="4816349" y="5017922"/>
            <a:ext cx="564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D’</a:t>
            </a:r>
          </a:p>
        </p:txBody>
      </p:sp>
    </p:spTree>
    <p:extLst>
      <p:ext uri="{BB962C8B-B14F-4D97-AF65-F5344CB8AC3E}">
        <p14:creationId xmlns:p14="http://schemas.microsoft.com/office/powerpoint/2010/main" val="1768275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42" grpId="0"/>
      <p:bldP spid="44" grpId="0"/>
      <p:bldP spid="45" grpId="0"/>
      <p:bldP spid="46" grpId="0"/>
      <p:bldP spid="47" grpId="0" animBg="1"/>
      <p:bldP spid="48" grpId="0"/>
      <p:bldP spid="50" grpId="0" animBg="1"/>
      <p:bldP spid="51" grpId="0"/>
      <p:bldP spid="54" grpId="0"/>
      <p:bldP spid="55" grpId="0" animBg="1"/>
      <p:bldP spid="56" grpId="0"/>
      <p:bldP spid="57" grpId="0" animBg="1"/>
      <p:bldP spid="58" grpId="0"/>
      <p:bldP spid="61" grpId="0" animBg="1"/>
      <p:bldP spid="62" grpId="0"/>
      <p:bldP spid="63" grpId="0" animBg="1"/>
      <p:bldP spid="64" grpId="0"/>
      <p:bldP spid="67" grpId="0"/>
      <p:bldP spid="6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3C973669-28B2-4B31-9311-8EF7AC9BF16E}"/>
              </a:ext>
            </a:extLst>
          </p:cNvPr>
          <p:cNvSpPr/>
          <p:nvPr/>
        </p:nvSpPr>
        <p:spPr>
          <a:xfrm>
            <a:off x="8072822" y="122423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D36DC034-F56A-439A-AE3D-E5C2D3AF4EE9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>
            <a:hlinkClick r:id="rId2"/>
            <a:extLst>
              <a:ext uri="{FF2B5EF4-FFF2-40B4-BE49-F238E27FC236}">
                <a16:creationId xmlns:a16="http://schemas.microsoft.com/office/drawing/2014/main" id="{E121631E-D39F-461F-B342-36A306E745B5}"/>
              </a:ext>
            </a:extLst>
          </p:cNvPr>
          <p:cNvSpPr/>
          <p:nvPr/>
        </p:nvSpPr>
        <p:spPr>
          <a:xfrm>
            <a:off x="8072822" y="122423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>
            <a:hlinkClick r:id="rId2"/>
            <a:extLst>
              <a:ext uri="{FF2B5EF4-FFF2-40B4-BE49-F238E27FC236}">
                <a16:creationId xmlns:a16="http://schemas.microsoft.com/office/drawing/2014/main" id="{F8EED07C-A028-44B7-95E2-8ECF473E146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 2">
            <a:extLst>
              <a:ext uri="{FF2B5EF4-FFF2-40B4-BE49-F238E27FC236}">
                <a16:creationId xmlns:a16="http://schemas.microsoft.com/office/drawing/2014/main" id="{1EA043DA-2865-4C85-9775-3545E78DF5B4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229600" cy="77787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accent5"/>
                </a:solidFill>
                <a:latin typeface="Comic Sans MS" pitchFamily="66" charset="0"/>
              </a:rPr>
              <a:t>Reflections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19B7BF38-66CF-427E-8001-185DE13BC527}"/>
              </a:ext>
            </a:extLst>
          </p:cNvPr>
          <p:cNvSpPr/>
          <p:nvPr/>
        </p:nvSpPr>
        <p:spPr>
          <a:xfrm>
            <a:off x="457200" y="1151862"/>
            <a:ext cx="786886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A </a:t>
            </a:r>
            <a:r>
              <a:rPr lang="en-GB" sz="2800" b="1" u="sng" dirty="0">
                <a:solidFill>
                  <a:srgbClr val="FF0000"/>
                </a:solidFill>
                <a:latin typeface="Comic Sans MS" pitchFamily="66" charset="0"/>
              </a:rPr>
              <a:t>reflection</a:t>
            </a:r>
            <a:r>
              <a:rPr lang="en-US" sz="2800" dirty="0"/>
              <a:t> </a:t>
            </a:r>
            <a:r>
              <a:rPr lang="en-US" sz="2800" dirty="0">
                <a:latin typeface="Comic Sans MS" pitchFamily="66" charset="0"/>
              </a:rPr>
              <a:t>is a transformation that flips a </a:t>
            </a:r>
            <a:r>
              <a:rPr lang="en-GB" sz="2800" dirty="0">
                <a:latin typeface="Comic Sans MS" pitchFamily="66" charset="0"/>
              </a:rPr>
              <a:t>shape about a fixed line.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9E50FF17-A345-4105-9410-6925704AEC01}"/>
              </a:ext>
            </a:extLst>
          </p:cNvPr>
          <p:cNvSpPr/>
          <p:nvPr/>
        </p:nvSpPr>
        <p:spPr>
          <a:xfrm>
            <a:off x="468313" y="2230064"/>
            <a:ext cx="71023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800" dirty="0">
                <a:latin typeface="Comic Sans MS" pitchFamily="66" charset="0"/>
              </a:rPr>
              <a:t>This line is called the </a:t>
            </a:r>
            <a:r>
              <a:rPr lang="en-GB" sz="2800" b="1" dirty="0">
                <a:solidFill>
                  <a:srgbClr val="00B050"/>
                </a:solidFill>
                <a:latin typeface="Comic Sans MS" pitchFamily="66" charset="0"/>
              </a:rPr>
              <a:t>mirror line</a:t>
            </a:r>
            <a:r>
              <a:rPr lang="en-GB" sz="2800" dirty="0">
                <a:latin typeface="Comic Sans MS" pitchFamily="66" charset="0"/>
              </a:rPr>
              <a:t>. 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637FE5A2-F8E1-44B6-8169-90BB0E699243}"/>
              </a:ext>
            </a:extLst>
          </p:cNvPr>
          <p:cNvSpPr/>
          <p:nvPr/>
        </p:nvSpPr>
        <p:spPr>
          <a:xfrm>
            <a:off x="468313" y="2877379"/>
            <a:ext cx="78577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800" dirty="0">
                <a:latin typeface="Comic Sans MS" pitchFamily="66" charset="0"/>
              </a:rPr>
              <a:t>The original shape is called </a:t>
            </a:r>
            <a:r>
              <a:rPr lang="en-GB" sz="2800" b="1" dirty="0">
                <a:solidFill>
                  <a:srgbClr val="00B050"/>
                </a:solidFill>
                <a:latin typeface="Comic Sans MS" pitchFamily="66" charset="0"/>
              </a:rPr>
              <a:t>the object</a:t>
            </a:r>
            <a:r>
              <a:rPr lang="en-GB" sz="2800" dirty="0">
                <a:latin typeface="Comic Sans MS" pitchFamily="66" charset="0"/>
              </a:rPr>
              <a:t>. 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D075825C-1164-4A0C-BBFD-0CCA48A615F3}"/>
              </a:ext>
            </a:extLst>
          </p:cNvPr>
          <p:cNvSpPr/>
          <p:nvPr/>
        </p:nvSpPr>
        <p:spPr>
          <a:xfrm>
            <a:off x="468313" y="3575925"/>
            <a:ext cx="76268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800" dirty="0">
                <a:latin typeface="Comic Sans MS" pitchFamily="66" charset="0"/>
              </a:rPr>
              <a:t>The reflected shape is called </a:t>
            </a:r>
            <a:r>
              <a:rPr lang="en-GB" sz="2800" b="1" dirty="0">
                <a:solidFill>
                  <a:srgbClr val="00B050"/>
                </a:solidFill>
                <a:latin typeface="Comic Sans MS" pitchFamily="66" charset="0"/>
              </a:rPr>
              <a:t>the image</a:t>
            </a:r>
            <a:r>
              <a:rPr lang="en-GB" sz="2800" dirty="0">
                <a:latin typeface="Comic Sans MS" pitchFamily="66" charset="0"/>
              </a:rPr>
              <a:t>.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200A9AB3-6F85-4144-B6FA-1F8BDA40D1DC}"/>
              </a:ext>
            </a:extLst>
          </p:cNvPr>
          <p:cNvSpPr/>
          <p:nvPr/>
        </p:nvSpPr>
        <p:spPr>
          <a:xfrm>
            <a:off x="457200" y="5242659"/>
            <a:ext cx="78577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You need </a:t>
            </a:r>
            <a:r>
              <a:rPr lang="en-GB" sz="2800" b="1" dirty="0">
                <a:latin typeface="Comic Sans MS" pitchFamily="66" charset="0"/>
              </a:rPr>
              <a:t>one thing</a:t>
            </a:r>
            <a:r>
              <a:rPr lang="en-GB" sz="2800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GB" sz="2800" dirty="0">
                <a:latin typeface="Comic Sans MS" pitchFamily="66" charset="0"/>
              </a:rPr>
              <a:t>to describe a reflection</a:t>
            </a:r>
          </a:p>
          <a:p>
            <a:pPr>
              <a:buFontTx/>
              <a:buNone/>
            </a:pPr>
            <a:r>
              <a:rPr lang="en-GB" sz="2800" b="1" dirty="0">
                <a:latin typeface="Comic Sans MS" pitchFamily="66" charset="0"/>
              </a:rPr>
              <a:t>		</a:t>
            </a:r>
            <a:r>
              <a:rPr lang="en-GB" sz="2800" dirty="0">
                <a:latin typeface="Comic Sans MS" pitchFamily="66" charset="0"/>
              </a:rPr>
              <a:t>1) the </a:t>
            </a:r>
            <a:r>
              <a:rPr lang="en-GB" sz="2800" b="1" dirty="0">
                <a:solidFill>
                  <a:schemeClr val="accent3"/>
                </a:solidFill>
                <a:latin typeface="Comic Sans MS" pitchFamily="66" charset="0"/>
              </a:rPr>
              <a:t>mirror line</a:t>
            </a:r>
            <a:r>
              <a:rPr lang="en-GB" sz="2800" dirty="0">
                <a:latin typeface="Comic Sans MS" pitchFamily="66" charset="0"/>
              </a:rPr>
              <a:t>.</a:t>
            </a:r>
            <a:endParaRPr lang="en-GB" sz="2800" dirty="0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492468C2-BB5F-498D-A9A4-846C4A392A5C}"/>
              </a:ext>
            </a:extLst>
          </p:cNvPr>
          <p:cNvSpPr/>
          <p:nvPr/>
        </p:nvSpPr>
        <p:spPr>
          <a:xfrm>
            <a:off x="462756" y="4172009"/>
            <a:ext cx="82240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A point on the object and its equivalent point on the image are equidistant from the mirror line .</a:t>
            </a:r>
          </a:p>
        </p:txBody>
      </p:sp>
    </p:spTree>
    <p:extLst>
      <p:ext uri="{BB962C8B-B14F-4D97-AF65-F5344CB8AC3E}">
        <p14:creationId xmlns:p14="http://schemas.microsoft.com/office/powerpoint/2010/main" val="4111055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  <p:bldP spid="92" grpId="0"/>
      <p:bldP spid="93" grpId="0"/>
      <p:bldP spid="94" grpId="0"/>
      <p:bldP spid="9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>
            <a:hlinkClick r:id="rId2"/>
            <a:extLst>
              <a:ext uri="{FF2B5EF4-FFF2-40B4-BE49-F238E27FC236}">
                <a16:creationId xmlns:a16="http://schemas.microsoft.com/office/drawing/2014/main" id="{E121631E-D39F-461F-B342-36A306E745B5}"/>
              </a:ext>
            </a:extLst>
          </p:cNvPr>
          <p:cNvSpPr/>
          <p:nvPr/>
        </p:nvSpPr>
        <p:spPr>
          <a:xfrm>
            <a:off x="8072822" y="122423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>
            <a:hlinkClick r:id="rId2"/>
            <a:extLst>
              <a:ext uri="{FF2B5EF4-FFF2-40B4-BE49-F238E27FC236}">
                <a16:creationId xmlns:a16="http://schemas.microsoft.com/office/drawing/2014/main" id="{F8EED07C-A028-44B7-95E2-8ECF473E146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3558D19-0302-41FA-BE38-5188A94EF20E}"/>
              </a:ext>
            </a:extLst>
          </p:cNvPr>
          <p:cNvCxnSpPr/>
          <p:nvPr/>
        </p:nvCxnSpPr>
        <p:spPr>
          <a:xfrm>
            <a:off x="2906246" y="800701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BAB5487-F0CD-4636-9F87-0198A218973F}"/>
              </a:ext>
            </a:extLst>
          </p:cNvPr>
          <p:cNvCxnSpPr/>
          <p:nvPr/>
        </p:nvCxnSpPr>
        <p:spPr>
          <a:xfrm>
            <a:off x="3266291" y="800701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16C3B6F-DEB3-48A6-99C9-B9E848A32B0F}"/>
              </a:ext>
            </a:extLst>
          </p:cNvPr>
          <p:cNvCxnSpPr/>
          <p:nvPr/>
        </p:nvCxnSpPr>
        <p:spPr>
          <a:xfrm>
            <a:off x="3626336" y="800701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F150AA6-641C-4E04-8E82-DF247C414AA0}"/>
              </a:ext>
            </a:extLst>
          </p:cNvPr>
          <p:cNvCxnSpPr/>
          <p:nvPr/>
        </p:nvCxnSpPr>
        <p:spPr>
          <a:xfrm>
            <a:off x="3986381" y="800701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10D186F-2079-4A9E-A3F7-9C4CBEA48EBC}"/>
              </a:ext>
            </a:extLst>
          </p:cNvPr>
          <p:cNvCxnSpPr/>
          <p:nvPr/>
        </p:nvCxnSpPr>
        <p:spPr>
          <a:xfrm>
            <a:off x="4346426" y="800701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C1A412A-F3F5-4CCF-A8A9-17F34336399F}"/>
              </a:ext>
            </a:extLst>
          </p:cNvPr>
          <p:cNvCxnSpPr/>
          <p:nvPr/>
        </p:nvCxnSpPr>
        <p:spPr>
          <a:xfrm>
            <a:off x="4706471" y="800701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5935463-B072-4D77-8CA4-FBC546423B7B}"/>
              </a:ext>
            </a:extLst>
          </p:cNvPr>
          <p:cNvCxnSpPr/>
          <p:nvPr/>
        </p:nvCxnSpPr>
        <p:spPr>
          <a:xfrm>
            <a:off x="5066516" y="800701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17959F2-72BD-4D7C-B27B-8E36C7219213}"/>
              </a:ext>
            </a:extLst>
          </p:cNvPr>
          <p:cNvCxnSpPr/>
          <p:nvPr/>
        </p:nvCxnSpPr>
        <p:spPr>
          <a:xfrm>
            <a:off x="5426561" y="800701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5748DA7-9660-4F9A-AC76-FCCC105AFB14}"/>
              </a:ext>
            </a:extLst>
          </p:cNvPr>
          <p:cNvCxnSpPr/>
          <p:nvPr/>
        </p:nvCxnSpPr>
        <p:spPr>
          <a:xfrm>
            <a:off x="5786606" y="800701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489E141-5700-46DC-8D3D-EEB02A8539D9}"/>
              </a:ext>
            </a:extLst>
          </p:cNvPr>
          <p:cNvCxnSpPr/>
          <p:nvPr/>
        </p:nvCxnSpPr>
        <p:spPr>
          <a:xfrm>
            <a:off x="6146651" y="800701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F8210B5-E430-4CB0-9418-3EF5D3CB5BCB}"/>
              </a:ext>
            </a:extLst>
          </p:cNvPr>
          <p:cNvCxnSpPr/>
          <p:nvPr/>
        </p:nvCxnSpPr>
        <p:spPr>
          <a:xfrm>
            <a:off x="6506696" y="800701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AA32F10-3821-469A-ADA1-A684C37F61FD}"/>
              </a:ext>
            </a:extLst>
          </p:cNvPr>
          <p:cNvCxnSpPr/>
          <p:nvPr/>
        </p:nvCxnSpPr>
        <p:spPr>
          <a:xfrm>
            <a:off x="6866741" y="800701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4F65330-FE55-4DF7-AF75-3482266AD9E1}"/>
              </a:ext>
            </a:extLst>
          </p:cNvPr>
          <p:cNvCxnSpPr/>
          <p:nvPr/>
        </p:nvCxnSpPr>
        <p:spPr>
          <a:xfrm>
            <a:off x="7226786" y="800701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BD175C3-105A-4E87-8809-2478A2A99A94}"/>
              </a:ext>
            </a:extLst>
          </p:cNvPr>
          <p:cNvCxnSpPr/>
          <p:nvPr/>
        </p:nvCxnSpPr>
        <p:spPr>
          <a:xfrm>
            <a:off x="7586831" y="800701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1E4833B-70CA-4448-8156-D2DA0DF26C62}"/>
              </a:ext>
            </a:extLst>
          </p:cNvPr>
          <p:cNvCxnSpPr/>
          <p:nvPr/>
        </p:nvCxnSpPr>
        <p:spPr>
          <a:xfrm>
            <a:off x="7946876" y="800701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112551C-75DF-4105-8F3B-CFF1BBBBC511}"/>
              </a:ext>
            </a:extLst>
          </p:cNvPr>
          <p:cNvCxnSpPr/>
          <p:nvPr/>
        </p:nvCxnSpPr>
        <p:spPr>
          <a:xfrm>
            <a:off x="8306921" y="800701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21B653D-E175-4B86-B923-1D97808488C0}"/>
              </a:ext>
            </a:extLst>
          </p:cNvPr>
          <p:cNvCxnSpPr/>
          <p:nvPr/>
        </p:nvCxnSpPr>
        <p:spPr>
          <a:xfrm>
            <a:off x="8666966" y="800701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12E79D1-4A81-4DA2-95D6-74E479E9A395}"/>
              </a:ext>
            </a:extLst>
          </p:cNvPr>
          <p:cNvCxnSpPr/>
          <p:nvPr/>
        </p:nvCxnSpPr>
        <p:spPr>
          <a:xfrm>
            <a:off x="2906246" y="800701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D3987EC-C9C7-4BC6-AC27-F6BE083B4EE7}"/>
              </a:ext>
            </a:extLst>
          </p:cNvPr>
          <p:cNvCxnSpPr/>
          <p:nvPr/>
        </p:nvCxnSpPr>
        <p:spPr>
          <a:xfrm>
            <a:off x="2906246" y="1160746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7A99EB6-8BCE-4024-B220-E879F1994981}"/>
              </a:ext>
            </a:extLst>
          </p:cNvPr>
          <p:cNvCxnSpPr/>
          <p:nvPr/>
        </p:nvCxnSpPr>
        <p:spPr>
          <a:xfrm>
            <a:off x="2906246" y="1520791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1EB61FA-59CB-416D-991C-4E725442CA69}"/>
              </a:ext>
            </a:extLst>
          </p:cNvPr>
          <p:cNvCxnSpPr/>
          <p:nvPr/>
        </p:nvCxnSpPr>
        <p:spPr>
          <a:xfrm>
            <a:off x="2906246" y="1880836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6BC02A8-FDB9-4A9E-98F2-0B9CB21F62C7}"/>
              </a:ext>
            </a:extLst>
          </p:cNvPr>
          <p:cNvCxnSpPr/>
          <p:nvPr/>
        </p:nvCxnSpPr>
        <p:spPr>
          <a:xfrm>
            <a:off x="2906246" y="2240881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019E75B-C195-4636-9433-044B8E0E0FDC}"/>
              </a:ext>
            </a:extLst>
          </p:cNvPr>
          <p:cNvCxnSpPr/>
          <p:nvPr/>
        </p:nvCxnSpPr>
        <p:spPr>
          <a:xfrm>
            <a:off x="2906246" y="2600926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B9FE27E-2872-490E-85FD-372B77885BD7}"/>
              </a:ext>
            </a:extLst>
          </p:cNvPr>
          <p:cNvCxnSpPr/>
          <p:nvPr/>
        </p:nvCxnSpPr>
        <p:spPr>
          <a:xfrm>
            <a:off x="2906246" y="2960971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EEB64A6-BD87-4C13-8872-5E627B7C9F5B}"/>
              </a:ext>
            </a:extLst>
          </p:cNvPr>
          <p:cNvCxnSpPr/>
          <p:nvPr/>
        </p:nvCxnSpPr>
        <p:spPr>
          <a:xfrm>
            <a:off x="2906246" y="3321016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EFE9DB1-8F35-4EEF-8D7C-392A9BC1FFB5}"/>
              </a:ext>
            </a:extLst>
          </p:cNvPr>
          <p:cNvCxnSpPr/>
          <p:nvPr/>
        </p:nvCxnSpPr>
        <p:spPr>
          <a:xfrm>
            <a:off x="2906246" y="3681061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9848844-32F5-4271-AC9A-D828D451FFB7}"/>
              </a:ext>
            </a:extLst>
          </p:cNvPr>
          <p:cNvCxnSpPr/>
          <p:nvPr/>
        </p:nvCxnSpPr>
        <p:spPr>
          <a:xfrm>
            <a:off x="2906246" y="6561421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20C143A-48ED-4143-B79E-0930A7669B47}"/>
              </a:ext>
            </a:extLst>
          </p:cNvPr>
          <p:cNvCxnSpPr/>
          <p:nvPr/>
        </p:nvCxnSpPr>
        <p:spPr>
          <a:xfrm>
            <a:off x="2906246" y="6201376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D7161BF-0690-4C7E-8333-0AAE3088AB31}"/>
              </a:ext>
            </a:extLst>
          </p:cNvPr>
          <p:cNvCxnSpPr/>
          <p:nvPr/>
        </p:nvCxnSpPr>
        <p:spPr>
          <a:xfrm>
            <a:off x="2906246" y="5841331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D9CC308-5900-4B84-95D5-F9DA99CEFBB4}"/>
              </a:ext>
            </a:extLst>
          </p:cNvPr>
          <p:cNvCxnSpPr/>
          <p:nvPr/>
        </p:nvCxnSpPr>
        <p:spPr>
          <a:xfrm>
            <a:off x="2906246" y="5481286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46A0043-BF74-4018-85F2-881A82C77E8D}"/>
              </a:ext>
            </a:extLst>
          </p:cNvPr>
          <p:cNvCxnSpPr/>
          <p:nvPr/>
        </p:nvCxnSpPr>
        <p:spPr>
          <a:xfrm>
            <a:off x="2906246" y="5121241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272C86C-FB81-4F2B-93CA-8BC21664926A}"/>
              </a:ext>
            </a:extLst>
          </p:cNvPr>
          <p:cNvCxnSpPr/>
          <p:nvPr/>
        </p:nvCxnSpPr>
        <p:spPr>
          <a:xfrm>
            <a:off x="2906246" y="4761196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10C3CD9-4ED2-4CC6-9208-80DB2A275937}"/>
              </a:ext>
            </a:extLst>
          </p:cNvPr>
          <p:cNvCxnSpPr/>
          <p:nvPr/>
        </p:nvCxnSpPr>
        <p:spPr>
          <a:xfrm>
            <a:off x="2906246" y="4401151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3743BD6-8D3C-43CA-9B56-36081BBBED9B}"/>
              </a:ext>
            </a:extLst>
          </p:cNvPr>
          <p:cNvCxnSpPr/>
          <p:nvPr/>
        </p:nvCxnSpPr>
        <p:spPr>
          <a:xfrm>
            <a:off x="2906246" y="4041106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F3307B23-DA56-445E-B42A-3CBFBAE9006C}"/>
              </a:ext>
            </a:extLst>
          </p:cNvPr>
          <p:cNvCxnSpPr/>
          <p:nvPr/>
        </p:nvCxnSpPr>
        <p:spPr>
          <a:xfrm flipV="1">
            <a:off x="5786606" y="612106"/>
            <a:ext cx="0" cy="594931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09769F0-9D3A-4F8E-951D-8CDF87023A26}"/>
              </a:ext>
            </a:extLst>
          </p:cNvPr>
          <p:cNvCxnSpPr/>
          <p:nvPr/>
        </p:nvCxnSpPr>
        <p:spPr>
          <a:xfrm>
            <a:off x="2906246" y="3692780"/>
            <a:ext cx="6120765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1227B1D3-8B86-4B30-BD02-267BE47D56FC}"/>
              </a:ext>
            </a:extLst>
          </p:cNvPr>
          <p:cNvSpPr txBox="1"/>
          <p:nvPr/>
        </p:nvSpPr>
        <p:spPr>
          <a:xfrm>
            <a:off x="159275" y="1020473"/>
            <a:ext cx="27717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Find the image of the point (4, 2) under a </a:t>
            </a:r>
            <a:r>
              <a:rPr lang="en-GB" sz="2000" dirty="0">
                <a:solidFill>
                  <a:srgbClr val="FF0066"/>
                </a:solidFill>
                <a:latin typeface="Comic Sans MS" pitchFamily="66" charset="0"/>
              </a:rPr>
              <a:t>reflection</a:t>
            </a:r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 in the </a:t>
            </a:r>
          </a:p>
          <a:p>
            <a:r>
              <a:rPr lang="en-GB" sz="2000" dirty="0">
                <a:solidFill>
                  <a:srgbClr val="00B050"/>
                </a:solidFill>
                <a:latin typeface="Comic Sans MS" pitchFamily="66" charset="0"/>
              </a:rPr>
              <a:t>x-axis.</a:t>
            </a:r>
          </a:p>
        </p:txBody>
      </p:sp>
      <p:sp>
        <p:nvSpPr>
          <p:cNvPr id="41" name="Title 55">
            <a:extLst>
              <a:ext uri="{FF2B5EF4-FFF2-40B4-BE49-F238E27FC236}">
                <a16:creationId xmlns:a16="http://schemas.microsoft.com/office/drawing/2014/main" id="{F9BCCC62-9227-47A7-9C2D-7484B169897A}"/>
              </a:ext>
            </a:extLst>
          </p:cNvPr>
          <p:cNvSpPr txBox="1">
            <a:spLocks/>
          </p:cNvSpPr>
          <p:nvPr/>
        </p:nvSpPr>
        <p:spPr>
          <a:xfrm>
            <a:off x="179390" y="98476"/>
            <a:ext cx="8229600" cy="6206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accent4"/>
                </a:solidFill>
                <a:latin typeface="Comic Sans MS" pitchFamily="66" charset="0"/>
              </a:rPr>
              <a:t>Reflection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7CB4223-55EB-46A5-8AC6-4EC0308DB055}"/>
              </a:ext>
            </a:extLst>
          </p:cNvPr>
          <p:cNvSpPr txBox="1"/>
          <p:nvPr/>
        </p:nvSpPr>
        <p:spPr>
          <a:xfrm>
            <a:off x="156931" y="2636736"/>
            <a:ext cx="27717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Draw a perpendicular line to the mirror line, check the distance</a:t>
            </a:r>
            <a:r>
              <a:rPr lang="en-GB" sz="2000" dirty="0">
                <a:solidFill>
                  <a:srgbClr val="00B050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084D0CC-1EE6-466D-B3B2-52392C80D4A8}"/>
              </a:ext>
            </a:extLst>
          </p:cNvPr>
          <p:cNvSpPr txBox="1"/>
          <p:nvPr/>
        </p:nvSpPr>
        <p:spPr>
          <a:xfrm>
            <a:off x="154613" y="4051591"/>
            <a:ext cx="283673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Draw a perpendicular line from the mirror line, opposite direction, same distance.</a:t>
            </a:r>
            <a:endParaRPr lang="en-GB" sz="20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0612255-B3B1-41C5-AC35-150CE345468A}"/>
              </a:ext>
            </a:extLst>
          </p:cNvPr>
          <p:cNvSpPr txBox="1"/>
          <p:nvPr/>
        </p:nvSpPr>
        <p:spPr>
          <a:xfrm>
            <a:off x="156931" y="5703798"/>
            <a:ext cx="27717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This is the reflection of the point.</a:t>
            </a:r>
            <a:endParaRPr lang="en-GB" sz="20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62CE48C7-15B5-4342-8F2D-0597F3F434EB}"/>
              </a:ext>
            </a:extLst>
          </p:cNvPr>
          <p:cNvSpPr/>
          <p:nvPr/>
        </p:nvSpPr>
        <p:spPr>
          <a:xfrm>
            <a:off x="7177029" y="2921094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B3B815C-44D3-4ED9-BAAC-D938BBC0A846}"/>
              </a:ext>
            </a:extLst>
          </p:cNvPr>
          <p:cNvSpPr/>
          <p:nvPr/>
        </p:nvSpPr>
        <p:spPr>
          <a:xfrm>
            <a:off x="7222749" y="2655433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(4, 2) </a:t>
            </a:r>
            <a:endParaRPr lang="en-GB" sz="1800" dirty="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154D793-C8E2-46A8-8792-A8229C682C04}"/>
              </a:ext>
            </a:extLst>
          </p:cNvPr>
          <p:cNvCxnSpPr/>
          <p:nvPr/>
        </p:nvCxnSpPr>
        <p:spPr>
          <a:xfrm>
            <a:off x="2859338" y="3705022"/>
            <a:ext cx="6035040" cy="0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>
            <a:extLst>
              <a:ext uri="{FF2B5EF4-FFF2-40B4-BE49-F238E27FC236}">
                <a16:creationId xmlns:a16="http://schemas.microsoft.com/office/drawing/2014/main" id="{4638C728-D130-4BC0-96DB-BD24D711817C}"/>
              </a:ext>
            </a:extLst>
          </p:cNvPr>
          <p:cNvSpPr/>
          <p:nvPr/>
        </p:nvSpPr>
        <p:spPr>
          <a:xfrm>
            <a:off x="7199754" y="4353936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B71B4A0-54BC-4AE8-B3DF-1A8A62750187}"/>
              </a:ext>
            </a:extLst>
          </p:cNvPr>
          <p:cNvSpPr/>
          <p:nvPr/>
        </p:nvSpPr>
        <p:spPr>
          <a:xfrm>
            <a:off x="7245474" y="4088275"/>
            <a:ext cx="934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(4, -2) </a:t>
            </a:r>
            <a:endParaRPr lang="en-GB" sz="1800" dirty="0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E569CB8-47D4-4151-B561-18FC70645733}"/>
              </a:ext>
            </a:extLst>
          </p:cNvPr>
          <p:cNvCxnSpPr/>
          <p:nvPr/>
        </p:nvCxnSpPr>
        <p:spPr>
          <a:xfrm flipH="1" flipV="1">
            <a:off x="7235644" y="2995184"/>
            <a:ext cx="972" cy="711069"/>
          </a:xfrm>
          <a:prstGeom prst="line">
            <a:avLst/>
          </a:prstGeom>
          <a:ln w="25400">
            <a:solidFill>
              <a:srgbClr val="FF660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5457C53-2756-4438-B29D-7FA2B5AA4256}"/>
              </a:ext>
            </a:extLst>
          </p:cNvPr>
          <p:cNvCxnSpPr/>
          <p:nvPr/>
        </p:nvCxnSpPr>
        <p:spPr>
          <a:xfrm flipH="1" flipV="1">
            <a:off x="7246599" y="3695019"/>
            <a:ext cx="972" cy="711069"/>
          </a:xfrm>
          <a:prstGeom prst="line">
            <a:avLst/>
          </a:prstGeom>
          <a:ln w="25400">
            <a:solidFill>
              <a:srgbClr val="00B0F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EDAF0F5F-F062-436F-84FD-81DCE4F1D82A}"/>
              </a:ext>
            </a:extLst>
          </p:cNvPr>
          <p:cNvSpPr/>
          <p:nvPr/>
        </p:nvSpPr>
        <p:spPr>
          <a:xfrm>
            <a:off x="159592" y="2300285"/>
            <a:ext cx="27093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Draw the mirror line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55839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2" grpId="0"/>
      <p:bldP spid="43" grpId="0"/>
      <p:bldP spid="44" grpId="0"/>
      <p:bldP spid="45" grpId="0" animBg="1"/>
      <p:bldP spid="46" grpId="0"/>
      <p:bldP spid="48" grpId="0" animBg="1"/>
      <p:bldP spid="49" grpId="0"/>
      <p:bldP spid="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>
            <a:hlinkClick r:id="rId2"/>
            <a:extLst>
              <a:ext uri="{FF2B5EF4-FFF2-40B4-BE49-F238E27FC236}">
                <a16:creationId xmlns:a16="http://schemas.microsoft.com/office/drawing/2014/main" id="{E121631E-D39F-461F-B342-36A306E745B5}"/>
              </a:ext>
            </a:extLst>
          </p:cNvPr>
          <p:cNvSpPr/>
          <p:nvPr/>
        </p:nvSpPr>
        <p:spPr>
          <a:xfrm>
            <a:off x="8072822" y="122423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>
            <a:hlinkClick r:id="rId2"/>
            <a:extLst>
              <a:ext uri="{FF2B5EF4-FFF2-40B4-BE49-F238E27FC236}">
                <a16:creationId xmlns:a16="http://schemas.microsoft.com/office/drawing/2014/main" id="{F8EED07C-A028-44B7-95E2-8ECF473E146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Parallelogram 3">
            <a:extLst>
              <a:ext uri="{FF2B5EF4-FFF2-40B4-BE49-F238E27FC236}">
                <a16:creationId xmlns:a16="http://schemas.microsoft.com/office/drawing/2014/main" id="{6F4AE869-365B-43F6-A4C7-8B5154EF15B7}"/>
              </a:ext>
            </a:extLst>
          </p:cNvPr>
          <p:cNvSpPr/>
          <p:nvPr/>
        </p:nvSpPr>
        <p:spPr>
          <a:xfrm flipV="1">
            <a:off x="6157500" y="5117476"/>
            <a:ext cx="2160269" cy="1069828"/>
          </a:xfrm>
          <a:prstGeom prst="parallelogram">
            <a:avLst>
              <a:gd name="adj" fmla="val 3381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arallelogram 4">
            <a:extLst>
              <a:ext uri="{FF2B5EF4-FFF2-40B4-BE49-F238E27FC236}">
                <a16:creationId xmlns:a16="http://schemas.microsoft.com/office/drawing/2014/main" id="{32F383F1-8466-48A1-BD23-60DDF9512660}"/>
              </a:ext>
            </a:extLst>
          </p:cNvPr>
          <p:cNvSpPr/>
          <p:nvPr/>
        </p:nvSpPr>
        <p:spPr>
          <a:xfrm>
            <a:off x="6146650" y="1866765"/>
            <a:ext cx="2160269" cy="1080135"/>
          </a:xfrm>
          <a:prstGeom prst="parallelogram">
            <a:avLst>
              <a:gd name="adj" fmla="val 33818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3D06A08-4679-46B8-845A-0AA8510B60BD}"/>
              </a:ext>
            </a:extLst>
          </p:cNvPr>
          <p:cNvCxnSpPr/>
          <p:nvPr/>
        </p:nvCxnSpPr>
        <p:spPr>
          <a:xfrm>
            <a:off x="2906246" y="786630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C997FC2-73FA-42F3-BE02-25BC0E48238F}"/>
              </a:ext>
            </a:extLst>
          </p:cNvPr>
          <p:cNvCxnSpPr/>
          <p:nvPr/>
        </p:nvCxnSpPr>
        <p:spPr>
          <a:xfrm>
            <a:off x="3266291" y="786630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F7D1BB7-63F5-4604-A82E-A7D6022BF2A8}"/>
              </a:ext>
            </a:extLst>
          </p:cNvPr>
          <p:cNvCxnSpPr/>
          <p:nvPr/>
        </p:nvCxnSpPr>
        <p:spPr>
          <a:xfrm>
            <a:off x="3626336" y="786630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D308572-9F90-4160-B203-C758663E7C74}"/>
              </a:ext>
            </a:extLst>
          </p:cNvPr>
          <p:cNvCxnSpPr/>
          <p:nvPr/>
        </p:nvCxnSpPr>
        <p:spPr>
          <a:xfrm>
            <a:off x="3986381" y="786630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37531C2-DA10-4FF2-86FA-9982ACBD05BB}"/>
              </a:ext>
            </a:extLst>
          </p:cNvPr>
          <p:cNvCxnSpPr/>
          <p:nvPr/>
        </p:nvCxnSpPr>
        <p:spPr>
          <a:xfrm>
            <a:off x="4346426" y="786630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2FADFD5-515C-4A19-BBC3-D2AEE1E02E36}"/>
              </a:ext>
            </a:extLst>
          </p:cNvPr>
          <p:cNvCxnSpPr/>
          <p:nvPr/>
        </p:nvCxnSpPr>
        <p:spPr>
          <a:xfrm>
            <a:off x="4706471" y="786630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0674D94-9346-49A9-908B-FA3FC1C8D5B4}"/>
              </a:ext>
            </a:extLst>
          </p:cNvPr>
          <p:cNvCxnSpPr/>
          <p:nvPr/>
        </p:nvCxnSpPr>
        <p:spPr>
          <a:xfrm>
            <a:off x="5066516" y="786630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53B6E34-48AB-4194-9689-1BD9A6D2506C}"/>
              </a:ext>
            </a:extLst>
          </p:cNvPr>
          <p:cNvCxnSpPr/>
          <p:nvPr/>
        </p:nvCxnSpPr>
        <p:spPr>
          <a:xfrm>
            <a:off x="5426561" y="786630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1C93472-7E95-4CCE-900F-79FD9192D0A3}"/>
              </a:ext>
            </a:extLst>
          </p:cNvPr>
          <p:cNvCxnSpPr/>
          <p:nvPr/>
        </p:nvCxnSpPr>
        <p:spPr>
          <a:xfrm>
            <a:off x="5786606" y="786630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39861D8-9A18-4DB5-8D0C-652DAC3489EB}"/>
              </a:ext>
            </a:extLst>
          </p:cNvPr>
          <p:cNvCxnSpPr/>
          <p:nvPr/>
        </p:nvCxnSpPr>
        <p:spPr>
          <a:xfrm>
            <a:off x="6146651" y="786630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928187C-34DB-447D-B820-E6453849AFEA}"/>
              </a:ext>
            </a:extLst>
          </p:cNvPr>
          <p:cNvCxnSpPr/>
          <p:nvPr/>
        </p:nvCxnSpPr>
        <p:spPr>
          <a:xfrm>
            <a:off x="6506696" y="786630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1CA85D4-C188-4198-BB41-F496B4598B49}"/>
              </a:ext>
            </a:extLst>
          </p:cNvPr>
          <p:cNvCxnSpPr/>
          <p:nvPr/>
        </p:nvCxnSpPr>
        <p:spPr>
          <a:xfrm>
            <a:off x="6866741" y="786630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3365888-C3D8-4AFA-8639-36E88F855850}"/>
              </a:ext>
            </a:extLst>
          </p:cNvPr>
          <p:cNvCxnSpPr/>
          <p:nvPr/>
        </p:nvCxnSpPr>
        <p:spPr>
          <a:xfrm>
            <a:off x="7226786" y="786630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3583C3A-3A9E-4C62-8BDA-0E2B03A439A5}"/>
              </a:ext>
            </a:extLst>
          </p:cNvPr>
          <p:cNvCxnSpPr/>
          <p:nvPr/>
        </p:nvCxnSpPr>
        <p:spPr>
          <a:xfrm>
            <a:off x="7586831" y="786630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46D2AC7-A05E-497B-B4B4-402CBA04A4D2}"/>
              </a:ext>
            </a:extLst>
          </p:cNvPr>
          <p:cNvCxnSpPr/>
          <p:nvPr/>
        </p:nvCxnSpPr>
        <p:spPr>
          <a:xfrm>
            <a:off x="7946876" y="786630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20B2C00-600B-4C2D-9435-3F847A347773}"/>
              </a:ext>
            </a:extLst>
          </p:cNvPr>
          <p:cNvCxnSpPr/>
          <p:nvPr/>
        </p:nvCxnSpPr>
        <p:spPr>
          <a:xfrm>
            <a:off x="8306921" y="786630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39243FB-D3C2-46F3-AEAF-F221759CDE84}"/>
              </a:ext>
            </a:extLst>
          </p:cNvPr>
          <p:cNvCxnSpPr/>
          <p:nvPr/>
        </p:nvCxnSpPr>
        <p:spPr>
          <a:xfrm>
            <a:off x="8666966" y="786630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893D527-FFEB-42BC-82C5-847A8A97A03E}"/>
              </a:ext>
            </a:extLst>
          </p:cNvPr>
          <p:cNvCxnSpPr/>
          <p:nvPr/>
        </p:nvCxnSpPr>
        <p:spPr>
          <a:xfrm>
            <a:off x="2906246" y="786630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F69ABC1-9FEB-48E8-8274-42852DDB978C}"/>
              </a:ext>
            </a:extLst>
          </p:cNvPr>
          <p:cNvCxnSpPr/>
          <p:nvPr/>
        </p:nvCxnSpPr>
        <p:spPr>
          <a:xfrm>
            <a:off x="2906246" y="1146675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FFEF215-15FD-4FA5-A679-AEBFD5B015E4}"/>
              </a:ext>
            </a:extLst>
          </p:cNvPr>
          <p:cNvCxnSpPr/>
          <p:nvPr/>
        </p:nvCxnSpPr>
        <p:spPr>
          <a:xfrm>
            <a:off x="2906246" y="1506720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8CB2ECD-0C1B-4724-968A-6031F11E0085}"/>
              </a:ext>
            </a:extLst>
          </p:cNvPr>
          <p:cNvCxnSpPr/>
          <p:nvPr/>
        </p:nvCxnSpPr>
        <p:spPr>
          <a:xfrm>
            <a:off x="2906246" y="1866765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B89F8DE-C32A-496B-A9F8-E21B0E93BCB5}"/>
              </a:ext>
            </a:extLst>
          </p:cNvPr>
          <p:cNvCxnSpPr/>
          <p:nvPr/>
        </p:nvCxnSpPr>
        <p:spPr>
          <a:xfrm>
            <a:off x="2906246" y="2226810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AB10EC9-F52F-4A67-8A48-C7D33368C7F8}"/>
              </a:ext>
            </a:extLst>
          </p:cNvPr>
          <p:cNvCxnSpPr/>
          <p:nvPr/>
        </p:nvCxnSpPr>
        <p:spPr>
          <a:xfrm>
            <a:off x="2906246" y="2586855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D25016E-B309-4E0F-92B4-9FC631A49285}"/>
              </a:ext>
            </a:extLst>
          </p:cNvPr>
          <p:cNvCxnSpPr/>
          <p:nvPr/>
        </p:nvCxnSpPr>
        <p:spPr>
          <a:xfrm>
            <a:off x="2906246" y="2946900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8F6579B-06C9-44B5-864E-719CDB608A19}"/>
              </a:ext>
            </a:extLst>
          </p:cNvPr>
          <p:cNvCxnSpPr/>
          <p:nvPr/>
        </p:nvCxnSpPr>
        <p:spPr>
          <a:xfrm>
            <a:off x="2906246" y="3306945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BACE950-BE61-4EB4-A3DC-99083024486B}"/>
              </a:ext>
            </a:extLst>
          </p:cNvPr>
          <p:cNvCxnSpPr/>
          <p:nvPr/>
        </p:nvCxnSpPr>
        <p:spPr>
          <a:xfrm>
            <a:off x="2906246" y="3666990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F06B3DA-3820-445D-934E-729DC86EBDF0}"/>
              </a:ext>
            </a:extLst>
          </p:cNvPr>
          <p:cNvCxnSpPr/>
          <p:nvPr/>
        </p:nvCxnSpPr>
        <p:spPr>
          <a:xfrm>
            <a:off x="2906246" y="6547350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F1DF4FB-458E-4178-B32D-B2B179253E54}"/>
              </a:ext>
            </a:extLst>
          </p:cNvPr>
          <p:cNvCxnSpPr/>
          <p:nvPr/>
        </p:nvCxnSpPr>
        <p:spPr>
          <a:xfrm>
            <a:off x="2906246" y="6187305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0DDD947-D96B-4424-82BD-28C64F7B96B6}"/>
              </a:ext>
            </a:extLst>
          </p:cNvPr>
          <p:cNvCxnSpPr/>
          <p:nvPr/>
        </p:nvCxnSpPr>
        <p:spPr>
          <a:xfrm>
            <a:off x="2906246" y="5827260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6406603-9661-4DB1-BD50-18F91FF5EC44}"/>
              </a:ext>
            </a:extLst>
          </p:cNvPr>
          <p:cNvCxnSpPr/>
          <p:nvPr/>
        </p:nvCxnSpPr>
        <p:spPr>
          <a:xfrm>
            <a:off x="2906246" y="5467215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2DFE4F6-C37E-4709-9243-2AE9E2716236}"/>
              </a:ext>
            </a:extLst>
          </p:cNvPr>
          <p:cNvCxnSpPr/>
          <p:nvPr/>
        </p:nvCxnSpPr>
        <p:spPr>
          <a:xfrm>
            <a:off x="2906246" y="5107170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BA541105-C9D3-4C70-9402-40B38ABC773A}"/>
              </a:ext>
            </a:extLst>
          </p:cNvPr>
          <p:cNvCxnSpPr/>
          <p:nvPr/>
        </p:nvCxnSpPr>
        <p:spPr>
          <a:xfrm>
            <a:off x="2906246" y="4747125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EB75EAE-5ACF-415C-8CEC-4C91DC14CB33}"/>
              </a:ext>
            </a:extLst>
          </p:cNvPr>
          <p:cNvCxnSpPr/>
          <p:nvPr/>
        </p:nvCxnSpPr>
        <p:spPr>
          <a:xfrm>
            <a:off x="2906246" y="4387080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F839BD5-81ED-4661-ABEA-3D29AB2D473E}"/>
              </a:ext>
            </a:extLst>
          </p:cNvPr>
          <p:cNvCxnSpPr/>
          <p:nvPr/>
        </p:nvCxnSpPr>
        <p:spPr>
          <a:xfrm>
            <a:off x="2906246" y="4027035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AE391F41-935D-4067-BE39-1AF239F04120}"/>
              </a:ext>
            </a:extLst>
          </p:cNvPr>
          <p:cNvCxnSpPr/>
          <p:nvPr/>
        </p:nvCxnSpPr>
        <p:spPr>
          <a:xfrm flipV="1">
            <a:off x="5786606" y="598035"/>
            <a:ext cx="0" cy="594931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06FA42A5-1560-43F8-BCFD-86ED4C2E60BF}"/>
              </a:ext>
            </a:extLst>
          </p:cNvPr>
          <p:cNvCxnSpPr/>
          <p:nvPr/>
        </p:nvCxnSpPr>
        <p:spPr>
          <a:xfrm>
            <a:off x="2906246" y="3678709"/>
            <a:ext cx="6120765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4773F2EF-4531-4DFD-B3D7-6EB111E95AAC}"/>
              </a:ext>
            </a:extLst>
          </p:cNvPr>
          <p:cNvSpPr txBox="1"/>
          <p:nvPr/>
        </p:nvSpPr>
        <p:spPr>
          <a:xfrm>
            <a:off x="179390" y="864145"/>
            <a:ext cx="27717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Find the image A’ of the parallelogram A (1, 2), (6, 2), (7, 5), (2, 5), under a </a:t>
            </a:r>
            <a:r>
              <a:rPr lang="en-GB" sz="2000" dirty="0">
                <a:solidFill>
                  <a:srgbClr val="FF0066"/>
                </a:solidFill>
                <a:latin typeface="Comic Sans MS" pitchFamily="66" charset="0"/>
              </a:rPr>
              <a:t>reflection</a:t>
            </a:r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 in the line </a:t>
            </a:r>
            <a:r>
              <a:rPr lang="en-GB" sz="20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000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GB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-1</a:t>
            </a:r>
            <a:r>
              <a:rPr lang="en-GB" sz="2000" dirty="0">
                <a:solidFill>
                  <a:srgbClr val="00B050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43" name="Title 55">
            <a:extLst>
              <a:ext uri="{FF2B5EF4-FFF2-40B4-BE49-F238E27FC236}">
                <a16:creationId xmlns:a16="http://schemas.microsoft.com/office/drawing/2014/main" id="{482C609C-8718-42B0-BB0B-D094D6EA40C7}"/>
              </a:ext>
            </a:extLst>
          </p:cNvPr>
          <p:cNvSpPr txBox="1">
            <a:spLocks/>
          </p:cNvSpPr>
          <p:nvPr/>
        </p:nvSpPr>
        <p:spPr>
          <a:xfrm>
            <a:off x="179390" y="98476"/>
            <a:ext cx="8229600" cy="6206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accent4"/>
                </a:solidFill>
                <a:latin typeface="Comic Sans MS" pitchFamily="66" charset="0"/>
              </a:rPr>
              <a:t>Reflection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5BEC458-2FE3-4293-8FAB-ACE914608B79}"/>
              </a:ext>
            </a:extLst>
          </p:cNvPr>
          <p:cNvSpPr txBox="1"/>
          <p:nvPr/>
        </p:nvSpPr>
        <p:spPr>
          <a:xfrm>
            <a:off x="156931" y="3114833"/>
            <a:ext cx="27717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Measure the distance from each point to the mirror line, and from the mirror line to the image of the point.</a:t>
            </a:r>
            <a:endParaRPr lang="en-GB" sz="20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558F036-8B28-4F24-BA2C-93B9F7122D5B}"/>
              </a:ext>
            </a:extLst>
          </p:cNvPr>
          <p:cNvSpPr txBox="1"/>
          <p:nvPr/>
        </p:nvSpPr>
        <p:spPr>
          <a:xfrm>
            <a:off x="179390" y="5031238"/>
            <a:ext cx="28367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Plot the points and draw the image.</a:t>
            </a:r>
            <a:endParaRPr lang="en-GB" sz="20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0F64F9B-97A0-4198-A590-5C13A4D7CD74}"/>
              </a:ext>
            </a:extLst>
          </p:cNvPr>
          <p:cNvSpPr txBox="1"/>
          <p:nvPr/>
        </p:nvSpPr>
        <p:spPr>
          <a:xfrm>
            <a:off x="156931" y="5689727"/>
            <a:ext cx="27717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This is the reflection of the parallelogram.</a:t>
            </a:r>
            <a:endParaRPr lang="en-GB" sz="20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88C4ABDC-B7CD-43D8-84A5-489C05D4093A}"/>
              </a:ext>
            </a:extLst>
          </p:cNvPr>
          <p:cNvSpPr/>
          <p:nvPr/>
        </p:nvSpPr>
        <p:spPr>
          <a:xfrm>
            <a:off x="6080040" y="2911767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7620502-AF38-4E2E-808B-8FF508CCDECC}"/>
              </a:ext>
            </a:extLst>
          </p:cNvPr>
          <p:cNvSpPr/>
          <p:nvPr/>
        </p:nvSpPr>
        <p:spPr>
          <a:xfrm>
            <a:off x="6125760" y="2646106"/>
            <a:ext cx="801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(1, 2) </a:t>
            </a:r>
            <a:endParaRPr lang="en-GB" sz="1800" dirty="0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85C34623-593A-408D-9D98-EFF5E230A536}"/>
              </a:ext>
            </a:extLst>
          </p:cNvPr>
          <p:cNvCxnSpPr/>
          <p:nvPr/>
        </p:nvCxnSpPr>
        <p:spPr>
          <a:xfrm>
            <a:off x="2859338" y="4024326"/>
            <a:ext cx="6035040" cy="0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>
            <a:extLst>
              <a:ext uri="{FF2B5EF4-FFF2-40B4-BE49-F238E27FC236}">
                <a16:creationId xmlns:a16="http://schemas.microsoft.com/office/drawing/2014/main" id="{BEF15123-338E-42FC-B06D-6D618DA955C9}"/>
              </a:ext>
            </a:extLst>
          </p:cNvPr>
          <p:cNvSpPr/>
          <p:nvPr/>
        </p:nvSpPr>
        <p:spPr>
          <a:xfrm>
            <a:off x="6093195" y="5060665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3E7D06D-8E94-4684-A26C-CADCDFB0030B}"/>
              </a:ext>
            </a:extLst>
          </p:cNvPr>
          <p:cNvSpPr/>
          <p:nvPr/>
        </p:nvSpPr>
        <p:spPr>
          <a:xfrm>
            <a:off x="6138915" y="4795004"/>
            <a:ext cx="898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(1, -4) </a:t>
            </a:r>
            <a:endParaRPr lang="en-GB" sz="1800" dirty="0"/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2A4F967-D1F2-43DE-9BCE-11E09CF989CB}"/>
              </a:ext>
            </a:extLst>
          </p:cNvPr>
          <p:cNvCxnSpPr/>
          <p:nvPr/>
        </p:nvCxnSpPr>
        <p:spPr>
          <a:xfrm flipH="1" flipV="1">
            <a:off x="6138655" y="2985856"/>
            <a:ext cx="972" cy="1005840"/>
          </a:xfrm>
          <a:prstGeom prst="line">
            <a:avLst/>
          </a:prstGeom>
          <a:ln w="25400">
            <a:solidFill>
              <a:srgbClr val="FF660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F5CE3983-ADAB-454E-B14D-A94107C3FD71}"/>
              </a:ext>
            </a:extLst>
          </p:cNvPr>
          <p:cNvCxnSpPr/>
          <p:nvPr/>
        </p:nvCxnSpPr>
        <p:spPr>
          <a:xfrm flipH="1" flipV="1">
            <a:off x="6140040" y="4039797"/>
            <a:ext cx="972" cy="1005840"/>
          </a:xfrm>
          <a:prstGeom prst="line">
            <a:avLst/>
          </a:prstGeom>
          <a:ln w="25400">
            <a:solidFill>
              <a:srgbClr val="00B0F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7986A2BF-6736-43E9-AD0A-7DFC51682CEF}"/>
              </a:ext>
            </a:extLst>
          </p:cNvPr>
          <p:cNvSpPr/>
          <p:nvPr/>
        </p:nvSpPr>
        <p:spPr>
          <a:xfrm>
            <a:off x="156806" y="2734652"/>
            <a:ext cx="27093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Draw the mirror line </a:t>
            </a:r>
            <a:endParaRPr lang="en-GB" sz="2000" dirty="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1428BDA7-7F20-4B9B-ADCB-C0DED97B2F00}"/>
              </a:ext>
            </a:extLst>
          </p:cNvPr>
          <p:cNvSpPr/>
          <p:nvPr/>
        </p:nvSpPr>
        <p:spPr>
          <a:xfrm>
            <a:off x="7878652" y="2896541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EE63CF3-F445-46CD-B9F4-16B743734AB1}"/>
              </a:ext>
            </a:extLst>
          </p:cNvPr>
          <p:cNvSpPr/>
          <p:nvPr/>
        </p:nvSpPr>
        <p:spPr>
          <a:xfrm>
            <a:off x="7924372" y="2630880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(6, 2) </a:t>
            </a:r>
            <a:endParaRPr lang="en-GB" sz="1800" dirty="0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990589B8-C2DB-425F-BF31-4159D326F33F}"/>
              </a:ext>
            </a:extLst>
          </p:cNvPr>
          <p:cNvSpPr/>
          <p:nvPr/>
        </p:nvSpPr>
        <p:spPr>
          <a:xfrm>
            <a:off x="7901156" y="5061908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96FF0AB3-2094-485A-8F23-985F15285FDA}"/>
              </a:ext>
            </a:extLst>
          </p:cNvPr>
          <p:cNvSpPr/>
          <p:nvPr/>
        </p:nvSpPr>
        <p:spPr>
          <a:xfrm>
            <a:off x="7946876" y="4796247"/>
            <a:ext cx="934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(6, -4) </a:t>
            </a:r>
            <a:endParaRPr lang="en-GB" sz="1800" dirty="0"/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7316F7F-B059-4E67-8ED4-2D56CAF1BF49}"/>
              </a:ext>
            </a:extLst>
          </p:cNvPr>
          <p:cNvCxnSpPr/>
          <p:nvPr/>
        </p:nvCxnSpPr>
        <p:spPr>
          <a:xfrm flipH="1" flipV="1">
            <a:off x="7937267" y="2970630"/>
            <a:ext cx="972" cy="1005840"/>
          </a:xfrm>
          <a:prstGeom prst="line">
            <a:avLst/>
          </a:prstGeom>
          <a:ln w="25400">
            <a:solidFill>
              <a:srgbClr val="FF660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64BF98D2-1F07-4825-96C6-3364EA1CC469}"/>
              </a:ext>
            </a:extLst>
          </p:cNvPr>
          <p:cNvCxnSpPr/>
          <p:nvPr/>
        </p:nvCxnSpPr>
        <p:spPr>
          <a:xfrm flipH="1" flipV="1">
            <a:off x="7948001" y="4031515"/>
            <a:ext cx="972" cy="1005840"/>
          </a:xfrm>
          <a:prstGeom prst="line">
            <a:avLst/>
          </a:prstGeom>
          <a:ln w="25400">
            <a:solidFill>
              <a:srgbClr val="00B0F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>
            <a:extLst>
              <a:ext uri="{FF2B5EF4-FFF2-40B4-BE49-F238E27FC236}">
                <a16:creationId xmlns:a16="http://schemas.microsoft.com/office/drawing/2014/main" id="{2CD9F442-42E9-4422-B938-F816D627674A}"/>
              </a:ext>
            </a:extLst>
          </p:cNvPr>
          <p:cNvSpPr/>
          <p:nvPr/>
        </p:nvSpPr>
        <p:spPr>
          <a:xfrm>
            <a:off x="6451367" y="1833641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9E0D885-8D00-469C-8F4D-F582285499D3}"/>
              </a:ext>
            </a:extLst>
          </p:cNvPr>
          <p:cNvSpPr/>
          <p:nvPr/>
        </p:nvSpPr>
        <p:spPr>
          <a:xfrm>
            <a:off x="6497087" y="1567980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(2, 5) </a:t>
            </a:r>
            <a:endParaRPr lang="en-GB" sz="1800" dirty="0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F9998FB8-CDCC-44ED-A0AA-1AE04BAA3150}"/>
              </a:ext>
            </a:extLst>
          </p:cNvPr>
          <p:cNvSpPr/>
          <p:nvPr/>
        </p:nvSpPr>
        <p:spPr>
          <a:xfrm>
            <a:off x="6445503" y="6135176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5FB90A23-ED55-4762-9A7B-91437E3EB2A1}"/>
              </a:ext>
            </a:extLst>
          </p:cNvPr>
          <p:cNvSpPr/>
          <p:nvPr/>
        </p:nvSpPr>
        <p:spPr>
          <a:xfrm>
            <a:off x="6491223" y="5869515"/>
            <a:ext cx="934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(2, -7) </a:t>
            </a:r>
            <a:endParaRPr lang="en-GB" sz="1800" dirty="0"/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2E2238EA-E173-4322-8F1F-A092130D46E4}"/>
              </a:ext>
            </a:extLst>
          </p:cNvPr>
          <p:cNvCxnSpPr/>
          <p:nvPr/>
        </p:nvCxnSpPr>
        <p:spPr>
          <a:xfrm flipH="1" flipV="1">
            <a:off x="6509982" y="1907730"/>
            <a:ext cx="972" cy="2103120"/>
          </a:xfrm>
          <a:prstGeom prst="line">
            <a:avLst/>
          </a:prstGeom>
          <a:ln w="25400">
            <a:solidFill>
              <a:srgbClr val="FF660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E08AD9BA-EE39-4BD4-A8A2-A6F82D1475A9}"/>
              </a:ext>
            </a:extLst>
          </p:cNvPr>
          <p:cNvCxnSpPr/>
          <p:nvPr/>
        </p:nvCxnSpPr>
        <p:spPr>
          <a:xfrm flipH="1" flipV="1">
            <a:off x="6492348" y="4028458"/>
            <a:ext cx="972" cy="2103120"/>
          </a:xfrm>
          <a:prstGeom prst="line">
            <a:avLst/>
          </a:prstGeom>
          <a:ln w="25400">
            <a:solidFill>
              <a:srgbClr val="00B0F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>
            <a:extLst>
              <a:ext uri="{FF2B5EF4-FFF2-40B4-BE49-F238E27FC236}">
                <a16:creationId xmlns:a16="http://schemas.microsoft.com/office/drawing/2014/main" id="{FA55937C-8720-40A3-9142-E600626B55F3}"/>
              </a:ext>
            </a:extLst>
          </p:cNvPr>
          <p:cNvSpPr/>
          <p:nvPr/>
        </p:nvSpPr>
        <p:spPr>
          <a:xfrm>
            <a:off x="8233207" y="184530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FAB0E4F5-E825-4720-9D54-5F0EE9668FD1}"/>
              </a:ext>
            </a:extLst>
          </p:cNvPr>
          <p:cNvSpPr/>
          <p:nvPr/>
        </p:nvSpPr>
        <p:spPr>
          <a:xfrm>
            <a:off x="8278927" y="1579641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(7, 5) </a:t>
            </a:r>
            <a:endParaRPr lang="en-GB" sz="1800" dirty="0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BCC427D4-EC81-4C8D-B632-DE4B11857CB7}"/>
              </a:ext>
            </a:extLst>
          </p:cNvPr>
          <p:cNvSpPr/>
          <p:nvPr/>
        </p:nvSpPr>
        <p:spPr>
          <a:xfrm>
            <a:off x="8261199" y="614430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C10D664-271A-4C75-9BF2-49AE870D7533}"/>
              </a:ext>
            </a:extLst>
          </p:cNvPr>
          <p:cNvSpPr/>
          <p:nvPr/>
        </p:nvSpPr>
        <p:spPr>
          <a:xfrm>
            <a:off x="8306919" y="5878641"/>
            <a:ext cx="934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(7, -7) </a:t>
            </a:r>
            <a:endParaRPr lang="en-GB" sz="1800" dirty="0"/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DE266D1-7E3E-48FF-92E2-BA7D54CB2490}"/>
              </a:ext>
            </a:extLst>
          </p:cNvPr>
          <p:cNvCxnSpPr/>
          <p:nvPr/>
        </p:nvCxnSpPr>
        <p:spPr>
          <a:xfrm flipH="1" flipV="1">
            <a:off x="8291822" y="1919391"/>
            <a:ext cx="972" cy="2103120"/>
          </a:xfrm>
          <a:prstGeom prst="line">
            <a:avLst/>
          </a:prstGeom>
          <a:ln w="25400">
            <a:solidFill>
              <a:srgbClr val="FF660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551631A8-2BC5-444E-A037-EA7E1E05A506}"/>
              </a:ext>
            </a:extLst>
          </p:cNvPr>
          <p:cNvCxnSpPr/>
          <p:nvPr/>
        </p:nvCxnSpPr>
        <p:spPr>
          <a:xfrm flipH="1" flipV="1">
            <a:off x="8308044" y="4037584"/>
            <a:ext cx="972" cy="2103120"/>
          </a:xfrm>
          <a:prstGeom prst="line">
            <a:avLst/>
          </a:prstGeom>
          <a:ln w="25400">
            <a:solidFill>
              <a:srgbClr val="00B0F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C8D769F0-90C9-4B84-8573-939EFB9FAC11}"/>
              </a:ext>
            </a:extLst>
          </p:cNvPr>
          <p:cNvSpPr txBox="1"/>
          <p:nvPr/>
        </p:nvSpPr>
        <p:spPr>
          <a:xfrm>
            <a:off x="6958658" y="2226810"/>
            <a:ext cx="467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5052DA85-35A6-484E-93BF-A3F1EB420E1E}"/>
              </a:ext>
            </a:extLst>
          </p:cNvPr>
          <p:cNvSpPr txBox="1"/>
          <p:nvPr/>
        </p:nvSpPr>
        <p:spPr>
          <a:xfrm>
            <a:off x="7049015" y="5415674"/>
            <a:ext cx="467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A’</a:t>
            </a:r>
          </a:p>
        </p:txBody>
      </p:sp>
    </p:spTree>
    <p:extLst>
      <p:ext uri="{BB962C8B-B14F-4D97-AF65-F5344CB8AC3E}">
        <p14:creationId xmlns:p14="http://schemas.microsoft.com/office/powerpoint/2010/main" val="4062874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42" grpId="0"/>
      <p:bldP spid="44" grpId="0"/>
      <p:bldP spid="45" grpId="0"/>
      <p:bldP spid="46" grpId="0"/>
      <p:bldP spid="47" grpId="0" animBg="1"/>
      <p:bldP spid="48" grpId="0"/>
      <p:bldP spid="50" grpId="0" animBg="1"/>
      <p:bldP spid="51" grpId="0"/>
      <p:bldP spid="54" grpId="0"/>
      <p:bldP spid="55" grpId="0" animBg="1"/>
      <p:bldP spid="56" grpId="0"/>
      <p:bldP spid="57" grpId="0" animBg="1"/>
      <p:bldP spid="58" grpId="0"/>
      <p:bldP spid="61" grpId="0" animBg="1"/>
      <p:bldP spid="62" grpId="0"/>
      <p:bldP spid="63" grpId="0" animBg="1"/>
      <p:bldP spid="64" grpId="0"/>
      <p:bldP spid="67" grpId="0" animBg="1"/>
      <p:bldP spid="68" grpId="0"/>
      <p:bldP spid="69" grpId="0" animBg="1"/>
      <p:bldP spid="70" grpId="0"/>
      <p:bldP spid="73" grpId="0"/>
      <p:bldP spid="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>
            <a:hlinkClick r:id="rId2"/>
            <a:extLst>
              <a:ext uri="{FF2B5EF4-FFF2-40B4-BE49-F238E27FC236}">
                <a16:creationId xmlns:a16="http://schemas.microsoft.com/office/drawing/2014/main" id="{E121631E-D39F-461F-B342-36A306E745B5}"/>
              </a:ext>
            </a:extLst>
          </p:cNvPr>
          <p:cNvSpPr/>
          <p:nvPr/>
        </p:nvSpPr>
        <p:spPr>
          <a:xfrm>
            <a:off x="8072822" y="122423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>
            <a:hlinkClick r:id="rId2"/>
            <a:extLst>
              <a:ext uri="{FF2B5EF4-FFF2-40B4-BE49-F238E27FC236}">
                <a16:creationId xmlns:a16="http://schemas.microsoft.com/office/drawing/2014/main" id="{F8EED07C-A028-44B7-95E2-8ECF473E146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057AD5B-B405-4B3D-B360-A0D49B56E6E9}"/>
              </a:ext>
            </a:extLst>
          </p:cNvPr>
          <p:cNvCxnSpPr/>
          <p:nvPr/>
        </p:nvCxnSpPr>
        <p:spPr>
          <a:xfrm>
            <a:off x="2906246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FD2455B-0990-450E-9A65-BE54BB32DB21}"/>
              </a:ext>
            </a:extLst>
          </p:cNvPr>
          <p:cNvCxnSpPr/>
          <p:nvPr/>
        </p:nvCxnSpPr>
        <p:spPr>
          <a:xfrm>
            <a:off x="3266291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992F-006B-4BEB-9B89-1E6E0C340118}"/>
              </a:ext>
            </a:extLst>
          </p:cNvPr>
          <p:cNvCxnSpPr/>
          <p:nvPr/>
        </p:nvCxnSpPr>
        <p:spPr>
          <a:xfrm>
            <a:off x="3626336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E7B563D-4F0B-4B9F-9FEA-7BEAC1B3D9B9}"/>
              </a:ext>
            </a:extLst>
          </p:cNvPr>
          <p:cNvCxnSpPr/>
          <p:nvPr/>
        </p:nvCxnSpPr>
        <p:spPr>
          <a:xfrm>
            <a:off x="3986381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C47439D-4C5C-4BE5-8E9B-036E68FAA680}"/>
              </a:ext>
            </a:extLst>
          </p:cNvPr>
          <p:cNvCxnSpPr/>
          <p:nvPr/>
        </p:nvCxnSpPr>
        <p:spPr>
          <a:xfrm>
            <a:off x="4346426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B90E86A-8B86-4F42-AD49-486A4AFFDD35}"/>
              </a:ext>
            </a:extLst>
          </p:cNvPr>
          <p:cNvCxnSpPr/>
          <p:nvPr/>
        </p:nvCxnSpPr>
        <p:spPr>
          <a:xfrm>
            <a:off x="4706471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EA2BCBF-5EE1-4D30-805B-ECF52FE540A4}"/>
              </a:ext>
            </a:extLst>
          </p:cNvPr>
          <p:cNvCxnSpPr/>
          <p:nvPr/>
        </p:nvCxnSpPr>
        <p:spPr>
          <a:xfrm>
            <a:off x="5066516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072DCC7-0BAC-421D-81F5-B3C90DD9D4DE}"/>
              </a:ext>
            </a:extLst>
          </p:cNvPr>
          <p:cNvCxnSpPr/>
          <p:nvPr/>
        </p:nvCxnSpPr>
        <p:spPr>
          <a:xfrm>
            <a:off x="5426561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549685B-3616-49DB-8EE8-034EB4EEB2C2}"/>
              </a:ext>
            </a:extLst>
          </p:cNvPr>
          <p:cNvCxnSpPr/>
          <p:nvPr/>
        </p:nvCxnSpPr>
        <p:spPr>
          <a:xfrm>
            <a:off x="5786606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E407F1A-7008-4BAC-8172-6DE27A1EB55F}"/>
              </a:ext>
            </a:extLst>
          </p:cNvPr>
          <p:cNvCxnSpPr/>
          <p:nvPr/>
        </p:nvCxnSpPr>
        <p:spPr>
          <a:xfrm>
            <a:off x="6146651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89E76F4-0116-4B3A-9202-C6441A92844D}"/>
              </a:ext>
            </a:extLst>
          </p:cNvPr>
          <p:cNvCxnSpPr/>
          <p:nvPr/>
        </p:nvCxnSpPr>
        <p:spPr>
          <a:xfrm>
            <a:off x="6506696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A848A1A-54C0-4962-8520-57C8961F3D4A}"/>
              </a:ext>
            </a:extLst>
          </p:cNvPr>
          <p:cNvCxnSpPr/>
          <p:nvPr/>
        </p:nvCxnSpPr>
        <p:spPr>
          <a:xfrm>
            <a:off x="6866741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F3CDD16-C1E8-4584-9CED-31E812D09481}"/>
              </a:ext>
            </a:extLst>
          </p:cNvPr>
          <p:cNvCxnSpPr/>
          <p:nvPr/>
        </p:nvCxnSpPr>
        <p:spPr>
          <a:xfrm>
            <a:off x="7226786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647E526-DDA1-4A09-8AFA-DAD2F3F77248}"/>
              </a:ext>
            </a:extLst>
          </p:cNvPr>
          <p:cNvCxnSpPr/>
          <p:nvPr/>
        </p:nvCxnSpPr>
        <p:spPr>
          <a:xfrm>
            <a:off x="7586831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8BD27C3-2E0C-4FC6-A858-4D54941B59D9}"/>
              </a:ext>
            </a:extLst>
          </p:cNvPr>
          <p:cNvCxnSpPr/>
          <p:nvPr/>
        </p:nvCxnSpPr>
        <p:spPr>
          <a:xfrm>
            <a:off x="7946876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282C735-780E-41E0-ACE0-66201AE1BF10}"/>
              </a:ext>
            </a:extLst>
          </p:cNvPr>
          <p:cNvCxnSpPr/>
          <p:nvPr/>
        </p:nvCxnSpPr>
        <p:spPr>
          <a:xfrm>
            <a:off x="8306921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D6F4B21-56A3-4659-95AE-A1EF3FF098AA}"/>
              </a:ext>
            </a:extLst>
          </p:cNvPr>
          <p:cNvCxnSpPr/>
          <p:nvPr/>
        </p:nvCxnSpPr>
        <p:spPr>
          <a:xfrm>
            <a:off x="8666966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B6077F-4F30-4C90-ADE3-3368A9C7F4D0}"/>
              </a:ext>
            </a:extLst>
          </p:cNvPr>
          <p:cNvCxnSpPr/>
          <p:nvPr/>
        </p:nvCxnSpPr>
        <p:spPr>
          <a:xfrm>
            <a:off x="2906246" y="772565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D8BCC27-62C8-48BC-B42B-FA8A1F842CBE}"/>
              </a:ext>
            </a:extLst>
          </p:cNvPr>
          <p:cNvCxnSpPr/>
          <p:nvPr/>
        </p:nvCxnSpPr>
        <p:spPr>
          <a:xfrm>
            <a:off x="2906246" y="1132610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80420BF-F88C-4D13-9514-52869A270C18}"/>
              </a:ext>
            </a:extLst>
          </p:cNvPr>
          <p:cNvCxnSpPr/>
          <p:nvPr/>
        </p:nvCxnSpPr>
        <p:spPr>
          <a:xfrm>
            <a:off x="2906246" y="1492655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D788FC2-46A4-4913-A81F-4F1A42D0CF9C}"/>
              </a:ext>
            </a:extLst>
          </p:cNvPr>
          <p:cNvCxnSpPr/>
          <p:nvPr/>
        </p:nvCxnSpPr>
        <p:spPr>
          <a:xfrm>
            <a:off x="2906246" y="1852700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87367B1-D984-4195-97E8-FD376EDB9420}"/>
              </a:ext>
            </a:extLst>
          </p:cNvPr>
          <p:cNvCxnSpPr/>
          <p:nvPr/>
        </p:nvCxnSpPr>
        <p:spPr>
          <a:xfrm>
            <a:off x="2906246" y="2212745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04C27D8-A4FE-43B9-9899-CE729347BE63}"/>
              </a:ext>
            </a:extLst>
          </p:cNvPr>
          <p:cNvCxnSpPr/>
          <p:nvPr/>
        </p:nvCxnSpPr>
        <p:spPr>
          <a:xfrm>
            <a:off x="2906246" y="2572790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8F32E1C-0EC1-432B-8726-D1392D4F08E1}"/>
              </a:ext>
            </a:extLst>
          </p:cNvPr>
          <p:cNvCxnSpPr/>
          <p:nvPr/>
        </p:nvCxnSpPr>
        <p:spPr>
          <a:xfrm>
            <a:off x="2906246" y="2932835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D24F9FD-332B-403F-A6DD-0A909B0EC3E4}"/>
              </a:ext>
            </a:extLst>
          </p:cNvPr>
          <p:cNvCxnSpPr/>
          <p:nvPr/>
        </p:nvCxnSpPr>
        <p:spPr>
          <a:xfrm>
            <a:off x="2906246" y="3292880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FA5852A-0D43-4AFB-BA86-7BB83F18587E}"/>
              </a:ext>
            </a:extLst>
          </p:cNvPr>
          <p:cNvCxnSpPr/>
          <p:nvPr/>
        </p:nvCxnSpPr>
        <p:spPr>
          <a:xfrm>
            <a:off x="2906246" y="3652925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94CDA92-59D4-48F4-8712-062BEFEEEB05}"/>
              </a:ext>
            </a:extLst>
          </p:cNvPr>
          <p:cNvCxnSpPr/>
          <p:nvPr/>
        </p:nvCxnSpPr>
        <p:spPr>
          <a:xfrm>
            <a:off x="2906246" y="6533285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5DDE1ED-5333-45D6-981F-EE5385A7CF3F}"/>
              </a:ext>
            </a:extLst>
          </p:cNvPr>
          <p:cNvCxnSpPr/>
          <p:nvPr/>
        </p:nvCxnSpPr>
        <p:spPr>
          <a:xfrm>
            <a:off x="2906246" y="6173240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3034667-31E6-44DC-B948-A27B5C43C7F9}"/>
              </a:ext>
            </a:extLst>
          </p:cNvPr>
          <p:cNvCxnSpPr/>
          <p:nvPr/>
        </p:nvCxnSpPr>
        <p:spPr>
          <a:xfrm>
            <a:off x="2906246" y="5813195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EB10902-B7A6-4B33-9D11-D0057916C622}"/>
              </a:ext>
            </a:extLst>
          </p:cNvPr>
          <p:cNvCxnSpPr/>
          <p:nvPr/>
        </p:nvCxnSpPr>
        <p:spPr>
          <a:xfrm>
            <a:off x="2906246" y="5453150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B577A25-F2ED-44D5-B7CF-C5FCE7A719DA}"/>
              </a:ext>
            </a:extLst>
          </p:cNvPr>
          <p:cNvCxnSpPr/>
          <p:nvPr/>
        </p:nvCxnSpPr>
        <p:spPr>
          <a:xfrm>
            <a:off x="2906246" y="5093105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DE02A2D-8BA0-4963-BCD6-661B7BBFD138}"/>
              </a:ext>
            </a:extLst>
          </p:cNvPr>
          <p:cNvCxnSpPr/>
          <p:nvPr/>
        </p:nvCxnSpPr>
        <p:spPr>
          <a:xfrm>
            <a:off x="2906246" y="4733060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E9CEA0D-AC0E-43CB-BBB0-30F1BBFA3CB0}"/>
              </a:ext>
            </a:extLst>
          </p:cNvPr>
          <p:cNvCxnSpPr/>
          <p:nvPr/>
        </p:nvCxnSpPr>
        <p:spPr>
          <a:xfrm>
            <a:off x="2906246" y="4373015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8DB5707-CBE2-4892-9B24-41830A84D364}"/>
              </a:ext>
            </a:extLst>
          </p:cNvPr>
          <p:cNvCxnSpPr/>
          <p:nvPr/>
        </p:nvCxnSpPr>
        <p:spPr>
          <a:xfrm>
            <a:off x="2906246" y="4012970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F5AF242C-8609-4CBF-A59C-438067A1F70D}"/>
              </a:ext>
            </a:extLst>
          </p:cNvPr>
          <p:cNvCxnSpPr/>
          <p:nvPr/>
        </p:nvCxnSpPr>
        <p:spPr>
          <a:xfrm flipV="1">
            <a:off x="5786606" y="583970"/>
            <a:ext cx="0" cy="594931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B9990713-4FAF-459F-8AA6-056CB22C5FE0}"/>
              </a:ext>
            </a:extLst>
          </p:cNvPr>
          <p:cNvCxnSpPr/>
          <p:nvPr/>
        </p:nvCxnSpPr>
        <p:spPr>
          <a:xfrm>
            <a:off x="2906246" y="3664644"/>
            <a:ext cx="6120765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AC60651C-D1F0-4BA9-B6EF-BF1EB0CEE3E8}"/>
              </a:ext>
            </a:extLst>
          </p:cNvPr>
          <p:cNvSpPr txBox="1"/>
          <p:nvPr/>
        </p:nvSpPr>
        <p:spPr>
          <a:xfrm>
            <a:off x="166472" y="980723"/>
            <a:ext cx="27717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Find the image of the point (4, 2) under a </a:t>
            </a:r>
            <a:r>
              <a:rPr lang="en-GB" sz="2000" dirty="0">
                <a:solidFill>
                  <a:srgbClr val="FF0066"/>
                </a:solidFill>
                <a:latin typeface="Comic Sans MS" pitchFamily="66" charset="0"/>
              </a:rPr>
              <a:t>reflection</a:t>
            </a:r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 in the </a:t>
            </a:r>
          </a:p>
          <a:p>
            <a:r>
              <a:rPr lang="en-GB" sz="2000" dirty="0">
                <a:solidFill>
                  <a:srgbClr val="00B050"/>
                </a:solidFill>
                <a:latin typeface="Comic Sans MS" pitchFamily="66" charset="0"/>
              </a:rPr>
              <a:t>y-axis.</a:t>
            </a:r>
          </a:p>
        </p:txBody>
      </p:sp>
      <p:sp>
        <p:nvSpPr>
          <p:cNvPr id="41" name="Title 55">
            <a:extLst>
              <a:ext uri="{FF2B5EF4-FFF2-40B4-BE49-F238E27FC236}">
                <a16:creationId xmlns:a16="http://schemas.microsoft.com/office/drawing/2014/main" id="{97E47291-7B2B-4E1D-B8E6-2025BB65FD83}"/>
              </a:ext>
            </a:extLst>
          </p:cNvPr>
          <p:cNvSpPr txBox="1">
            <a:spLocks/>
          </p:cNvSpPr>
          <p:nvPr/>
        </p:nvSpPr>
        <p:spPr>
          <a:xfrm>
            <a:off x="179390" y="84408"/>
            <a:ext cx="8229600" cy="6206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accent4"/>
                </a:solidFill>
                <a:latin typeface="Comic Sans MS" pitchFamily="66" charset="0"/>
              </a:rPr>
              <a:t>Reflection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2A9E1BA2-ED1A-4F9A-B920-CB3EA411C884}"/>
              </a:ext>
            </a:extLst>
          </p:cNvPr>
          <p:cNvSpPr/>
          <p:nvPr/>
        </p:nvSpPr>
        <p:spPr>
          <a:xfrm>
            <a:off x="7177029" y="2892958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8887A8B-524F-42B0-946A-2AB5B9C88F79}"/>
              </a:ext>
            </a:extLst>
          </p:cNvPr>
          <p:cNvSpPr/>
          <p:nvPr/>
        </p:nvSpPr>
        <p:spPr>
          <a:xfrm>
            <a:off x="7222749" y="2627297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(4, 2) </a:t>
            </a:r>
            <a:endParaRPr lang="en-GB" sz="1800" dirty="0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71AA525-8F4A-49A7-BD84-8BC49AACF7FD}"/>
              </a:ext>
            </a:extLst>
          </p:cNvPr>
          <p:cNvCxnSpPr/>
          <p:nvPr/>
        </p:nvCxnSpPr>
        <p:spPr>
          <a:xfrm flipV="1">
            <a:off x="5777093" y="772565"/>
            <a:ext cx="9513" cy="5760001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>
            <a:extLst>
              <a:ext uri="{FF2B5EF4-FFF2-40B4-BE49-F238E27FC236}">
                <a16:creationId xmlns:a16="http://schemas.microsoft.com/office/drawing/2014/main" id="{21B5D902-F542-4002-A56D-5466CA816B8F}"/>
              </a:ext>
            </a:extLst>
          </p:cNvPr>
          <p:cNvSpPr/>
          <p:nvPr/>
        </p:nvSpPr>
        <p:spPr>
          <a:xfrm>
            <a:off x="4302252" y="2877087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9EDF6A0-2757-470A-977C-77FB24DC6A0C}"/>
              </a:ext>
            </a:extLst>
          </p:cNvPr>
          <p:cNvSpPr/>
          <p:nvPr/>
        </p:nvSpPr>
        <p:spPr>
          <a:xfrm>
            <a:off x="4347972" y="2611426"/>
            <a:ext cx="934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(-4, 2) </a:t>
            </a:r>
            <a:endParaRPr lang="en-GB" sz="1800" dirty="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AAB6247-1DC4-4A08-9A1B-0E5B6FD3B58A}"/>
              </a:ext>
            </a:extLst>
          </p:cNvPr>
          <p:cNvCxnSpPr/>
          <p:nvPr/>
        </p:nvCxnSpPr>
        <p:spPr>
          <a:xfrm flipV="1">
            <a:off x="5786606" y="2924845"/>
            <a:ext cx="1449038" cy="17349"/>
          </a:xfrm>
          <a:prstGeom prst="line">
            <a:avLst/>
          </a:prstGeom>
          <a:ln w="25400">
            <a:solidFill>
              <a:srgbClr val="FF660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6C32CF3-9CAF-4C4E-801D-C3E2A31757EB}"/>
              </a:ext>
            </a:extLst>
          </p:cNvPr>
          <p:cNvCxnSpPr/>
          <p:nvPr/>
        </p:nvCxnSpPr>
        <p:spPr>
          <a:xfrm flipV="1">
            <a:off x="4359391" y="2923215"/>
            <a:ext cx="1417702" cy="2561"/>
          </a:xfrm>
          <a:prstGeom prst="line">
            <a:avLst/>
          </a:prstGeom>
          <a:ln w="25400">
            <a:solidFill>
              <a:srgbClr val="00B0F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92A759F9-27FB-4751-8437-5E10B6A26BA6}"/>
              </a:ext>
            </a:extLst>
          </p:cNvPr>
          <p:cNvSpPr txBox="1"/>
          <p:nvPr/>
        </p:nvSpPr>
        <p:spPr>
          <a:xfrm>
            <a:off x="156931" y="2608600"/>
            <a:ext cx="27717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Draw a perpendicular line to the mirror line, check the distance</a:t>
            </a:r>
            <a:r>
              <a:rPr lang="en-GB" sz="2000" dirty="0">
                <a:solidFill>
                  <a:srgbClr val="00B050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AB7DCF8-8209-4AF7-BFE0-FA84DD1F5BA5}"/>
              </a:ext>
            </a:extLst>
          </p:cNvPr>
          <p:cNvSpPr txBox="1"/>
          <p:nvPr/>
        </p:nvSpPr>
        <p:spPr>
          <a:xfrm>
            <a:off x="154613" y="4023455"/>
            <a:ext cx="283673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Draw a perpendicular line from the mirror line, opposite direction, same distance.</a:t>
            </a:r>
            <a:endParaRPr lang="en-GB" sz="20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8CBE545-8113-4486-B779-468F7F1A476D}"/>
              </a:ext>
            </a:extLst>
          </p:cNvPr>
          <p:cNvSpPr txBox="1"/>
          <p:nvPr/>
        </p:nvSpPr>
        <p:spPr>
          <a:xfrm>
            <a:off x="156931" y="5675662"/>
            <a:ext cx="27717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This is the reflection of the point.</a:t>
            </a:r>
            <a:endParaRPr lang="en-GB" sz="20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9E03D72-3297-4C72-B0AB-D7079B88D3C5}"/>
              </a:ext>
            </a:extLst>
          </p:cNvPr>
          <p:cNvSpPr/>
          <p:nvPr/>
        </p:nvSpPr>
        <p:spPr>
          <a:xfrm>
            <a:off x="159592" y="2272149"/>
            <a:ext cx="27093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Draw the mirror line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46500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2" grpId="0" animBg="1"/>
      <p:bldP spid="43" grpId="0"/>
      <p:bldP spid="45" grpId="0" animBg="1"/>
      <p:bldP spid="46" grpId="0"/>
      <p:bldP spid="49" grpId="0"/>
      <p:bldP spid="50" grpId="0"/>
      <p:bldP spid="51" grpId="0"/>
      <p:bldP spid="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>
            <a:hlinkClick r:id="rId2"/>
            <a:extLst>
              <a:ext uri="{FF2B5EF4-FFF2-40B4-BE49-F238E27FC236}">
                <a16:creationId xmlns:a16="http://schemas.microsoft.com/office/drawing/2014/main" id="{E121631E-D39F-461F-B342-36A306E745B5}"/>
              </a:ext>
            </a:extLst>
          </p:cNvPr>
          <p:cNvSpPr/>
          <p:nvPr/>
        </p:nvSpPr>
        <p:spPr>
          <a:xfrm>
            <a:off x="8072822" y="122423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>
            <a:hlinkClick r:id="rId2"/>
            <a:extLst>
              <a:ext uri="{FF2B5EF4-FFF2-40B4-BE49-F238E27FC236}">
                <a16:creationId xmlns:a16="http://schemas.microsoft.com/office/drawing/2014/main" id="{F8EED07C-A028-44B7-95E2-8ECF473E146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lowchart: Manual Input 3">
            <a:extLst>
              <a:ext uri="{FF2B5EF4-FFF2-40B4-BE49-F238E27FC236}">
                <a16:creationId xmlns:a16="http://schemas.microsoft.com/office/drawing/2014/main" id="{749B489A-2307-4EE5-BCBF-F0C68E1324F8}"/>
              </a:ext>
            </a:extLst>
          </p:cNvPr>
          <p:cNvSpPr/>
          <p:nvPr/>
        </p:nvSpPr>
        <p:spPr>
          <a:xfrm rot="5400000" flipV="1">
            <a:off x="3255000" y="1503630"/>
            <a:ext cx="1080135" cy="1841591"/>
          </a:xfrm>
          <a:prstGeom prst="flowChartManualInput">
            <a:avLst/>
          </a:prstGeom>
          <a:solidFill>
            <a:srgbClr val="FFFF0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Flowchart: Manual Input 4">
            <a:extLst>
              <a:ext uri="{FF2B5EF4-FFF2-40B4-BE49-F238E27FC236}">
                <a16:creationId xmlns:a16="http://schemas.microsoft.com/office/drawing/2014/main" id="{BEECBBE1-4B2D-4385-8871-0807F26F2F64}"/>
              </a:ext>
            </a:extLst>
          </p:cNvPr>
          <p:cNvSpPr/>
          <p:nvPr/>
        </p:nvSpPr>
        <p:spPr>
          <a:xfrm rot="5400000">
            <a:off x="6501800" y="1521390"/>
            <a:ext cx="1080135" cy="1771846"/>
          </a:xfrm>
          <a:prstGeom prst="flowChartManualInpu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0B7B852-6126-4D6D-90EB-799EAE0B4C28}"/>
              </a:ext>
            </a:extLst>
          </p:cNvPr>
          <p:cNvCxnSpPr/>
          <p:nvPr/>
        </p:nvCxnSpPr>
        <p:spPr>
          <a:xfrm>
            <a:off x="290624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CBD1A10-717E-43C7-A6DB-CE246D788654}"/>
              </a:ext>
            </a:extLst>
          </p:cNvPr>
          <p:cNvCxnSpPr/>
          <p:nvPr/>
        </p:nvCxnSpPr>
        <p:spPr>
          <a:xfrm>
            <a:off x="3266291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B614E4A-619C-4AFD-9CC8-6556FD81BEC9}"/>
              </a:ext>
            </a:extLst>
          </p:cNvPr>
          <p:cNvCxnSpPr/>
          <p:nvPr/>
        </p:nvCxnSpPr>
        <p:spPr>
          <a:xfrm>
            <a:off x="362633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665B38D-A9DA-4B4E-BFB9-7EA84219AF44}"/>
              </a:ext>
            </a:extLst>
          </p:cNvPr>
          <p:cNvCxnSpPr/>
          <p:nvPr/>
        </p:nvCxnSpPr>
        <p:spPr>
          <a:xfrm>
            <a:off x="3986381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22F6D44-5C01-4F6D-8716-F04DC290348F}"/>
              </a:ext>
            </a:extLst>
          </p:cNvPr>
          <p:cNvCxnSpPr/>
          <p:nvPr/>
        </p:nvCxnSpPr>
        <p:spPr>
          <a:xfrm>
            <a:off x="434642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4AAD5D6-F61B-45A4-9C0D-9BEB4B99E306}"/>
              </a:ext>
            </a:extLst>
          </p:cNvPr>
          <p:cNvCxnSpPr/>
          <p:nvPr/>
        </p:nvCxnSpPr>
        <p:spPr>
          <a:xfrm>
            <a:off x="4706471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A646FC9-A21F-46BB-BD80-08E2BF00919A}"/>
              </a:ext>
            </a:extLst>
          </p:cNvPr>
          <p:cNvCxnSpPr/>
          <p:nvPr/>
        </p:nvCxnSpPr>
        <p:spPr>
          <a:xfrm>
            <a:off x="506651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BC11570-2FEC-48C8-B8C3-053ECD11DB30}"/>
              </a:ext>
            </a:extLst>
          </p:cNvPr>
          <p:cNvCxnSpPr/>
          <p:nvPr/>
        </p:nvCxnSpPr>
        <p:spPr>
          <a:xfrm>
            <a:off x="5426561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85DDD7F-926D-45AD-A92E-500BF19FFF6D}"/>
              </a:ext>
            </a:extLst>
          </p:cNvPr>
          <p:cNvCxnSpPr/>
          <p:nvPr/>
        </p:nvCxnSpPr>
        <p:spPr>
          <a:xfrm>
            <a:off x="578660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AAF29F2-F794-47FE-9CE9-FA30BE67CFC0}"/>
              </a:ext>
            </a:extLst>
          </p:cNvPr>
          <p:cNvCxnSpPr/>
          <p:nvPr/>
        </p:nvCxnSpPr>
        <p:spPr>
          <a:xfrm>
            <a:off x="6146651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6B392E3-788E-4DDA-84B7-BA69BF5FD070}"/>
              </a:ext>
            </a:extLst>
          </p:cNvPr>
          <p:cNvCxnSpPr/>
          <p:nvPr/>
        </p:nvCxnSpPr>
        <p:spPr>
          <a:xfrm>
            <a:off x="650669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8480CEB-6DC4-4C9F-B154-AB1B3BEAD909}"/>
              </a:ext>
            </a:extLst>
          </p:cNvPr>
          <p:cNvCxnSpPr/>
          <p:nvPr/>
        </p:nvCxnSpPr>
        <p:spPr>
          <a:xfrm>
            <a:off x="6866741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B24383A-52F6-41B6-9AED-597ABF460D64}"/>
              </a:ext>
            </a:extLst>
          </p:cNvPr>
          <p:cNvCxnSpPr/>
          <p:nvPr/>
        </p:nvCxnSpPr>
        <p:spPr>
          <a:xfrm>
            <a:off x="722678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A816127-A1B0-4FB2-B66F-26B95A42A5F6}"/>
              </a:ext>
            </a:extLst>
          </p:cNvPr>
          <p:cNvCxnSpPr/>
          <p:nvPr/>
        </p:nvCxnSpPr>
        <p:spPr>
          <a:xfrm>
            <a:off x="7586831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5FE00B9-60CC-423A-88CF-231242766F10}"/>
              </a:ext>
            </a:extLst>
          </p:cNvPr>
          <p:cNvCxnSpPr/>
          <p:nvPr/>
        </p:nvCxnSpPr>
        <p:spPr>
          <a:xfrm>
            <a:off x="794687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28EECBA-E4C2-454A-B1BD-DB94B80046D4}"/>
              </a:ext>
            </a:extLst>
          </p:cNvPr>
          <p:cNvCxnSpPr/>
          <p:nvPr/>
        </p:nvCxnSpPr>
        <p:spPr>
          <a:xfrm>
            <a:off x="8306921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625C779-0D82-485B-A0F1-54C8F9AFE0D7}"/>
              </a:ext>
            </a:extLst>
          </p:cNvPr>
          <p:cNvCxnSpPr/>
          <p:nvPr/>
        </p:nvCxnSpPr>
        <p:spPr>
          <a:xfrm>
            <a:off x="866696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92A5B13-EFAC-40A1-82E1-0FFCA05F3ADA}"/>
              </a:ext>
            </a:extLst>
          </p:cNvPr>
          <p:cNvCxnSpPr/>
          <p:nvPr/>
        </p:nvCxnSpPr>
        <p:spPr>
          <a:xfrm>
            <a:off x="2906246" y="78663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64EF6B8-B63F-4249-8C28-12AF4AB54007}"/>
              </a:ext>
            </a:extLst>
          </p:cNvPr>
          <p:cNvCxnSpPr/>
          <p:nvPr/>
        </p:nvCxnSpPr>
        <p:spPr>
          <a:xfrm>
            <a:off x="2906246" y="1146678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5A3857C-C5DF-46F9-BAB1-FAFB7DB95F09}"/>
              </a:ext>
            </a:extLst>
          </p:cNvPr>
          <p:cNvCxnSpPr/>
          <p:nvPr/>
        </p:nvCxnSpPr>
        <p:spPr>
          <a:xfrm>
            <a:off x="2906246" y="150672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27BA4AF-8D27-4340-914A-CD149179C7B3}"/>
              </a:ext>
            </a:extLst>
          </p:cNvPr>
          <p:cNvCxnSpPr/>
          <p:nvPr/>
        </p:nvCxnSpPr>
        <p:spPr>
          <a:xfrm>
            <a:off x="2906246" y="1866768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8466B0C-3E93-404C-9304-EF04BACE40DC}"/>
              </a:ext>
            </a:extLst>
          </p:cNvPr>
          <p:cNvCxnSpPr/>
          <p:nvPr/>
        </p:nvCxnSpPr>
        <p:spPr>
          <a:xfrm>
            <a:off x="2906246" y="222681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6092A25-602E-4BE4-A4C3-0D6FB74B2701}"/>
              </a:ext>
            </a:extLst>
          </p:cNvPr>
          <p:cNvCxnSpPr/>
          <p:nvPr/>
        </p:nvCxnSpPr>
        <p:spPr>
          <a:xfrm>
            <a:off x="2906246" y="2586858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3F870E6-4EE9-434C-B22A-59BA7590BB99}"/>
              </a:ext>
            </a:extLst>
          </p:cNvPr>
          <p:cNvCxnSpPr/>
          <p:nvPr/>
        </p:nvCxnSpPr>
        <p:spPr>
          <a:xfrm>
            <a:off x="2906246" y="294690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00D1B79-083D-4114-9FE8-007F21152680}"/>
              </a:ext>
            </a:extLst>
          </p:cNvPr>
          <p:cNvCxnSpPr/>
          <p:nvPr/>
        </p:nvCxnSpPr>
        <p:spPr>
          <a:xfrm>
            <a:off x="2906246" y="3306948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6329D7D-A3EE-44F6-B450-5BCA4F432A81}"/>
              </a:ext>
            </a:extLst>
          </p:cNvPr>
          <p:cNvCxnSpPr/>
          <p:nvPr/>
        </p:nvCxnSpPr>
        <p:spPr>
          <a:xfrm>
            <a:off x="2906246" y="366699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E786C9A-1978-45B2-8921-48203EAC1E36}"/>
              </a:ext>
            </a:extLst>
          </p:cNvPr>
          <p:cNvCxnSpPr/>
          <p:nvPr/>
        </p:nvCxnSpPr>
        <p:spPr>
          <a:xfrm>
            <a:off x="2906246" y="654735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B1ADDBA-C19C-4A00-9C86-2A6F6B5131AA}"/>
              </a:ext>
            </a:extLst>
          </p:cNvPr>
          <p:cNvCxnSpPr/>
          <p:nvPr/>
        </p:nvCxnSpPr>
        <p:spPr>
          <a:xfrm>
            <a:off x="2906246" y="6187308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6F09AAA-783F-4DB8-97A7-DAD4A02FA4DC}"/>
              </a:ext>
            </a:extLst>
          </p:cNvPr>
          <p:cNvCxnSpPr/>
          <p:nvPr/>
        </p:nvCxnSpPr>
        <p:spPr>
          <a:xfrm>
            <a:off x="2906246" y="582726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98267622-87D1-4257-952B-2CD39C6CADA5}"/>
              </a:ext>
            </a:extLst>
          </p:cNvPr>
          <p:cNvCxnSpPr/>
          <p:nvPr/>
        </p:nvCxnSpPr>
        <p:spPr>
          <a:xfrm>
            <a:off x="2906246" y="5467218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BD06230-6F36-44C6-85F8-CB31153266BF}"/>
              </a:ext>
            </a:extLst>
          </p:cNvPr>
          <p:cNvCxnSpPr/>
          <p:nvPr/>
        </p:nvCxnSpPr>
        <p:spPr>
          <a:xfrm>
            <a:off x="2906246" y="510717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8FF0341-379C-4F43-A07E-A7770BEE7EBB}"/>
              </a:ext>
            </a:extLst>
          </p:cNvPr>
          <p:cNvCxnSpPr/>
          <p:nvPr/>
        </p:nvCxnSpPr>
        <p:spPr>
          <a:xfrm>
            <a:off x="2906246" y="4747128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2FAFA14-00DA-4549-A4A7-876E26621E37}"/>
              </a:ext>
            </a:extLst>
          </p:cNvPr>
          <p:cNvCxnSpPr/>
          <p:nvPr/>
        </p:nvCxnSpPr>
        <p:spPr>
          <a:xfrm>
            <a:off x="2906246" y="438708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CB9365D-12CA-43D0-A364-81056C968F75}"/>
              </a:ext>
            </a:extLst>
          </p:cNvPr>
          <p:cNvCxnSpPr/>
          <p:nvPr/>
        </p:nvCxnSpPr>
        <p:spPr>
          <a:xfrm>
            <a:off x="2906246" y="4027038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1EEA274-1C7D-4258-9792-43C099968BF2}"/>
              </a:ext>
            </a:extLst>
          </p:cNvPr>
          <p:cNvCxnSpPr/>
          <p:nvPr/>
        </p:nvCxnSpPr>
        <p:spPr>
          <a:xfrm flipV="1">
            <a:off x="5786606" y="598038"/>
            <a:ext cx="0" cy="594931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D5B5B00-985D-47D7-BA2C-8B0858C76A72}"/>
              </a:ext>
            </a:extLst>
          </p:cNvPr>
          <p:cNvCxnSpPr/>
          <p:nvPr/>
        </p:nvCxnSpPr>
        <p:spPr>
          <a:xfrm>
            <a:off x="2906246" y="3678712"/>
            <a:ext cx="6120765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8CEEFE96-45A6-4A53-B837-46FA122B2586}"/>
              </a:ext>
            </a:extLst>
          </p:cNvPr>
          <p:cNvSpPr txBox="1"/>
          <p:nvPr/>
        </p:nvSpPr>
        <p:spPr>
          <a:xfrm>
            <a:off x="179390" y="864148"/>
            <a:ext cx="27717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Find the image B’ of the trapezium B      (1, 2), (6, 2), (5, 5), (1, 5), under a </a:t>
            </a:r>
            <a:r>
              <a:rPr lang="en-GB" sz="2000" dirty="0">
                <a:solidFill>
                  <a:srgbClr val="FF0066"/>
                </a:solidFill>
                <a:latin typeface="Comic Sans MS" pitchFamily="66" charset="0"/>
              </a:rPr>
              <a:t>reflection</a:t>
            </a:r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 in the line </a:t>
            </a:r>
            <a:r>
              <a:rPr lang="en-GB" sz="20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GB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-1</a:t>
            </a:r>
            <a:r>
              <a:rPr lang="en-GB" sz="2000" dirty="0">
                <a:solidFill>
                  <a:srgbClr val="00B050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43" name="Title 55">
            <a:extLst>
              <a:ext uri="{FF2B5EF4-FFF2-40B4-BE49-F238E27FC236}">
                <a16:creationId xmlns:a16="http://schemas.microsoft.com/office/drawing/2014/main" id="{EF7563C6-A7E4-4ED0-9816-41EAA72A3A7E}"/>
              </a:ext>
            </a:extLst>
          </p:cNvPr>
          <p:cNvSpPr txBox="1">
            <a:spLocks/>
          </p:cNvSpPr>
          <p:nvPr/>
        </p:nvSpPr>
        <p:spPr>
          <a:xfrm>
            <a:off x="179390" y="98476"/>
            <a:ext cx="8229600" cy="6206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accent4"/>
                </a:solidFill>
                <a:latin typeface="Comic Sans MS" pitchFamily="66" charset="0"/>
              </a:rPr>
              <a:t>Reflection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853C1E7-0B75-4BDF-8858-1963F6F3044C}"/>
              </a:ext>
            </a:extLst>
          </p:cNvPr>
          <p:cNvSpPr txBox="1"/>
          <p:nvPr/>
        </p:nvSpPr>
        <p:spPr>
          <a:xfrm>
            <a:off x="156931" y="3114836"/>
            <a:ext cx="27717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Measure the distance from each point to the mirror line, and from the mirror line to the image of the point.</a:t>
            </a:r>
            <a:endParaRPr lang="en-GB" sz="20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7B728E7-9225-493E-ACF3-2B7A3418749C}"/>
              </a:ext>
            </a:extLst>
          </p:cNvPr>
          <p:cNvSpPr txBox="1"/>
          <p:nvPr/>
        </p:nvSpPr>
        <p:spPr>
          <a:xfrm>
            <a:off x="179390" y="5031241"/>
            <a:ext cx="28367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Plot the points and draw the image.</a:t>
            </a:r>
            <a:endParaRPr lang="en-GB" sz="20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64CF9A7-11A0-40CC-B271-D09039FEE79A}"/>
              </a:ext>
            </a:extLst>
          </p:cNvPr>
          <p:cNvSpPr txBox="1"/>
          <p:nvPr/>
        </p:nvSpPr>
        <p:spPr>
          <a:xfrm>
            <a:off x="156931" y="5689730"/>
            <a:ext cx="27717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This is the reflection of the trapezium.</a:t>
            </a:r>
            <a:endParaRPr lang="en-GB" sz="20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8FFEBA1-6A41-4B0F-9C8F-71FDD72008E0}"/>
              </a:ext>
            </a:extLst>
          </p:cNvPr>
          <p:cNvSpPr/>
          <p:nvPr/>
        </p:nvSpPr>
        <p:spPr>
          <a:xfrm>
            <a:off x="6105440" y="291177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8860397-F2FF-44CE-B2A1-CE5341E650B7}"/>
              </a:ext>
            </a:extLst>
          </p:cNvPr>
          <p:cNvSpPr/>
          <p:nvPr/>
        </p:nvSpPr>
        <p:spPr>
          <a:xfrm>
            <a:off x="6151160" y="2646109"/>
            <a:ext cx="801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(1, 2) </a:t>
            </a:r>
            <a:endParaRPr lang="en-GB" sz="1800" dirty="0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7F65A9EE-E8DB-47A1-B828-112AFF9E6361}"/>
              </a:ext>
            </a:extLst>
          </p:cNvPr>
          <p:cNvCxnSpPr/>
          <p:nvPr/>
        </p:nvCxnSpPr>
        <p:spPr>
          <a:xfrm flipV="1">
            <a:off x="5423257" y="786633"/>
            <a:ext cx="3304" cy="5760000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>
            <a:extLst>
              <a:ext uri="{FF2B5EF4-FFF2-40B4-BE49-F238E27FC236}">
                <a16:creationId xmlns:a16="http://schemas.microsoft.com/office/drawing/2014/main" id="{DA410D58-D525-4C7D-967F-46C288893F17}"/>
              </a:ext>
            </a:extLst>
          </p:cNvPr>
          <p:cNvSpPr/>
          <p:nvPr/>
        </p:nvSpPr>
        <p:spPr>
          <a:xfrm>
            <a:off x="4670143" y="2903085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58B0F5A-1A30-49B1-8875-0B7EB9018DDB}"/>
              </a:ext>
            </a:extLst>
          </p:cNvPr>
          <p:cNvSpPr/>
          <p:nvPr/>
        </p:nvSpPr>
        <p:spPr>
          <a:xfrm>
            <a:off x="4715863" y="2637424"/>
            <a:ext cx="934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(-3, 2) </a:t>
            </a:r>
            <a:endParaRPr lang="en-GB" sz="1800" dirty="0"/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E36A188F-4807-4618-9606-1BFEA54A9E30}"/>
              </a:ext>
            </a:extLst>
          </p:cNvPr>
          <p:cNvCxnSpPr/>
          <p:nvPr/>
        </p:nvCxnSpPr>
        <p:spPr>
          <a:xfrm flipV="1">
            <a:off x="5406928" y="2947759"/>
            <a:ext cx="731727" cy="11404"/>
          </a:xfrm>
          <a:prstGeom prst="line">
            <a:avLst/>
          </a:prstGeom>
          <a:ln w="25400">
            <a:solidFill>
              <a:srgbClr val="FF660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A5E719A7-9E5E-4213-81AC-5C6F1BAAB77D}"/>
              </a:ext>
            </a:extLst>
          </p:cNvPr>
          <p:cNvCxnSpPr/>
          <p:nvPr/>
        </p:nvCxnSpPr>
        <p:spPr>
          <a:xfrm>
            <a:off x="4740803" y="2957933"/>
            <a:ext cx="640080" cy="0"/>
          </a:xfrm>
          <a:prstGeom prst="line">
            <a:avLst/>
          </a:prstGeom>
          <a:ln w="25400">
            <a:solidFill>
              <a:srgbClr val="00B0F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B75BFCCE-F655-41A8-856D-87102065BDF1}"/>
              </a:ext>
            </a:extLst>
          </p:cNvPr>
          <p:cNvSpPr/>
          <p:nvPr/>
        </p:nvSpPr>
        <p:spPr>
          <a:xfrm>
            <a:off x="156806" y="2734655"/>
            <a:ext cx="27093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Draw the mirror line </a:t>
            </a:r>
            <a:endParaRPr lang="en-GB" sz="2000" dirty="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27325194-A488-4400-B28F-696D65FE1574}"/>
              </a:ext>
            </a:extLst>
          </p:cNvPr>
          <p:cNvSpPr/>
          <p:nvPr/>
        </p:nvSpPr>
        <p:spPr>
          <a:xfrm>
            <a:off x="7853252" y="2896544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00054C8-C098-4989-970A-BBF281B22EC6}"/>
              </a:ext>
            </a:extLst>
          </p:cNvPr>
          <p:cNvSpPr/>
          <p:nvPr/>
        </p:nvSpPr>
        <p:spPr>
          <a:xfrm>
            <a:off x="7898972" y="2630883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(6, 2) </a:t>
            </a:r>
            <a:endParaRPr lang="en-GB" sz="1800" dirty="0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33AF15D4-7540-45DA-A48A-0963A1EC9C97}"/>
              </a:ext>
            </a:extLst>
          </p:cNvPr>
          <p:cNvSpPr/>
          <p:nvPr/>
        </p:nvSpPr>
        <p:spPr>
          <a:xfrm>
            <a:off x="3229321" y="1822744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66E7531-CDF9-48C8-A355-6D1941B46099}"/>
              </a:ext>
            </a:extLst>
          </p:cNvPr>
          <p:cNvSpPr/>
          <p:nvPr/>
        </p:nvSpPr>
        <p:spPr>
          <a:xfrm>
            <a:off x="3275041" y="1557083"/>
            <a:ext cx="934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(-7, 5) </a:t>
            </a:r>
            <a:endParaRPr lang="en-GB" sz="1800" dirty="0"/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1967F5CB-22BC-4289-BCAB-565C254C5573}"/>
              </a:ext>
            </a:extLst>
          </p:cNvPr>
          <p:cNvCxnSpPr/>
          <p:nvPr/>
        </p:nvCxnSpPr>
        <p:spPr>
          <a:xfrm flipV="1">
            <a:off x="5436294" y="2945233"/>
            <a:ext cx="2500973" cy="824"/>
          </a:xfrm>
          <a:prstGeom prst="line">
            <a:avLst/>
          </a:prstGeom>
          <a:ln w="25400">
            <a:solidFill>
              <a:srgbClr val="FF660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136149AF-5831-4850-A193-425ABB2C6B38}"/>
              </a:ext>
            </a:extLst>
          </p:cNvPr>
          <p:cNvCxnSpPr/>
          <p:nvPr/>
        </p:nvCxnSpPr>
        <p:spPr>
          <a:xfrm flipV="1">
            <a:off x="2933819" y="2962458"/>
            <a:ext cx="2468880" cy="47"/>
          </a:xfrm>
          <a:prstGeom prst="line">
            <a:avLst/>
          </a:prstGeom>
          <a:ln w="25400">
            <a:solidFill>
              <a:srgbClr val="00B0F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>
            <a:extLst>
              <a:ext uri="{FF2B5EF4-FFF2-40B4-BE49-F238E27FC236}">
                <a16:creationId xmlns:a16="http://schemas.microsoft.com/office/drawing/2014/main" id="{83D5EEEA-A4EA-43C8-8E6C-7403FD127CB9}"/>
              </a:ext>
            </a:extLst>
          </p:cNvPr>
          <p:cNvSpPr/>
          <p:nvPr/>
        </p:nvSpPr>
        <p:spPr>
          <a:xfrm>
            <a:off x="6070367" y="1833644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A0D471F-B554-4580-B6E7-717AE8BF1964}"/>
              </a:ext>
            </a:extLst>
          </p:cNvPr>
          <p:cNvSpPr/>
          <p:nvPr/>
        </p:nvSpPr>
        <p:spPr>
          <a:xfrm>
            <a:off x="6116087" y="1567983"/>
            <a:ext cx="801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(1, 5) </a:t>
            </a:r>
            <a:endParaRPr lang="en-GB" sz="1800" dirty="0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1A7BF5C1-8E49-473F-A7AF-CC98592B529D}"/>
              </a:ext>
            </a:extLst>
          </p:cNvPr>
          <p:cNvSpPr/>
          <p:nvPr/>
        </p:nvSpPr>
        <p:spPr>
          <a:xfrm>
            <a:off x="4680270" y="1817789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66FAE233-C331-41C0-82CD-A01CAC2DA0F8}"/>
              </a:ext>
            </a:extLst>
          </p:cNvPr>
          <p:cNvSpPr/>
          <p:nvPr/>
        </p:nvSpPr>
        <p:spPr>
          <a:xfrm>
            <a:off x="4725990" y="1552128"/>
            <a:ext cx="934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(-3, 5) </a:t>
            </a:r>
            <a:endParaRPr lang="en-GB" sz="1800" dirty="0"/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DF29D5B5-A893-4031-8BAE-1573D4ABF9F0}"/>
              </a:ext>
            </a:extLst>
          </p:cNvPr>
          <p:cNvCxnSpPr/>
          <p:nvPr/>
        </p:nvCxnSpPr>
        <p:spPr>
          <a:xfrm flipV="1">
            <a:off x="5447000" y="1869633"/>
            <a:ext cx="640080" cy="16003"/>
          </a:xfrm>
          <a:prstGeom prst="line">
            <a:avLst/>
          </a:prstGeom>
          <a:ln w="25400">
            <a:solidFill>
              <a:srgbClr val="FF660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A0E8AD21-4289-49AE-B4A3-7F121C1015BA}"/>
              </a:ext>
            </a:extLst>
          </p:cNvPr>
          <p:cNvCxnSpPr/>
          <p:nvPr/>
        </p:nvCxnSpPr>
        <p:spPr>
          <a:xfrm>
            <a:off x="4725990" y="1867749"/>
            <a:ext cx="640080" cy="0"/>
          </a:xfrm>
          <a:prstGeom prst="line">
            <a:avLst/>
          </a:prstGeom>
          <a:ln w="25400">
            <a:solidFill>
              <a:srgbClr val="00B0F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>
            <a:extLst>
              <a:ext uri="{FF2B5EF4-FFF2-40B4-BE49-F238E27FC236}">
                <a16:creationId xmlns:a16="http://schemas.microsoft.com/office/drawing/2014/main" id="{E0B43B0A-575C-4951-9250-72CF4B210384}"/>
              </a:ext>
            </a:extLst>
          </p:cNvPr>
          <p:cNvSpPr/>
          <p:nvPr/>
        </p:nvSpPr>
        <p:spPr>
          <a:xfrm>
            <a:off x="7534707" y="1845305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ECC7E46D-31FE-431B-9FF0-78B7AA927495}"/>
              </a:ext>
            </a:extLst>
          </p:cNvPr>
          <p:cNvSpPr/>
          <p:nvPr/>
        </p:nvSpPr>
        <p:spPr>
          <a:xfrm>
            <a:off x="7580427" y="1579644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(5, 5) </a:t>
            </a:r>
            <a:endParaRPr lang="en-GB" sz="1800" dirty="0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44060A49-4E57-45F7-BFE0-69589B521B1F}"/>
              </a:ext>
            </a:extLst>
          </p:cNvPr>
          <p:cNvSpPr/>
          <p:nvPr/>
        </p:nvSpPr>
        <p:spPr>
          <a:xfrm>
            <a:off x="2863261" y="292017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5BB535B-64D0-4A74-B814-C26B58DE25F7}"/>
              </a:ext>
            </a:extLst>
          </p:cNvPr>
          <p:cNvSpPr/>
          <p:nvPr/>
        </p:nvSpPr>
        <p:spPr>
          <a:xfrm>
            <a:off x="2908981" y="2654511"/>
            <a:ext cx="934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(-8, 2) </a:t>
            </a:r>
            <a:endParaRPr lang="en-GB" sz="1800" dirty="0"/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1055B5D9-1585-4699-AEA0-69A508607D48}"/>
              </a:ext>
            </a:extLst>
          </p:cNvPr>
          <p:cNvCxnSpPr/>
          <p:nvPr/>
        </p:nvCxnSpPr>
        <p:spPr>
          <a:xfrm flipV="1">
            <a:off x="5459527" y="1868594"/>
            <a:ext cx="2103120" cy="0"/>
          </a:xfrm>
          <a:prstGeom prst="line">
            <a:avLst/>
          </a:prstGeom>
          <a:ln w="25400">
            <a:solidFill>
              <a:srgbClr val="FF660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D4597589-0074-457E-BAB8-7B99E5E98EE1}"/>
              </a:ext>
            </a:extLst>
          </p:cNvPr>
          <p:cNvCxnSpPr/>
          <p:nvPr/>
        </p:nvCxnSpPr>
        <p:spPr>
          <a:xfrm>
            <a:off x="3294484" y="1885636"/>
            <a:ext cx="2103120" cy="0"/>
          </a:xfrm>
          <a:prstGeom prst="line">
            <a:avLst/>
          </a:prstGeom>
          <a:ln w="25400">
            <a:solidFill>
              <a:srgbClr val="00B0F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DEF6540A-EE9A-456D-BE77-4C44B617C01A}"/>
              </a:ext>
            </a:extLst>
          </p:cNvPr>
          <p:cNvSpPr txBox="1"/>
          <p:nvPr/>
        </p:nvSpPr>
        <p:spPr>
          <a:xfrm>
            <a:off x="6819113" y="2150480"/>
            <a:ext cx="467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3467693-AD73-4749-99B9-D356B89826E9}"/>
              </a:ext>
            </a:extLst>
          </p:cNvPr>
          <p:cNvSpPr txBox="1"/>
          <p:nvPr/>
        </p:nvSpPr>
        <p:spPr>
          <a:xfrm>
            <a:off x="3621320" y="2139366"/>
            <a:ext cx="467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B’</a:t>
            </a:r>
          </a:p>
        </p:txBody>
      </p:sp>
    </p:spTree>
    <p:extLst>
      <p:ext uri="{BB962C8B-B14F-4D97-AF65-F5344CB8AC3E}">
        <p14:creationId xmlns:p14="http://schemas.microsoft.com/office/powerpoint/2010/main" val="224036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42" grpId="0"/>
      <p:bldP spid="44" grpId="0"/>
      <p:bldP spid="45" grpId="0"/>
      <p:bldP spid="46" grpId="0"/>
      <p:bldP spid="47" grpId="0" animBg="1"/>
      <p:bldP spid="48" grpId="0"/>
      <p:bldP spid="50" grpId="0" animBg="1"/>
      <p:bldP spid="51" grpId="0"/>
      <p:bldP spid="54" grpId="0"/>
      <p:bldP spid="55" grpId="0" animBg="1"/>
      <p:bldP spid="56" grpId="0"/>
      <p:bldP spid="57" grpId="0" animBg="1"/>
      <p:bldP spid="58" grpId="0"/>
      <p:bldP spid="61" grpId="0" animBg="1"/>
      <p:bldP spid="62" grpId="0"/>
      <p:bldP spid="63" grpId="0" animBg="1"/>
      <p:bldP spid="64" grpId="0"/>
      <p:bldP spid="67" grpId="0" animBg="1"/>
      <p:bldP spid="68" grpId="0"/>
      <p:bldP spid="69" grpId="0" animBg="1"/>
      <p:bldP spid="70" grpId="0"/>
      <p:bldP spid="73" grpId="0"/>
      <p:bldP spid="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>
            <a:hlinkClick r:id="rId2"/>
            <a:extLst>
              <a:ext uri="{FF2B5EF4-FFF2-40B4-BE49-F238E27FC236}">
                <a16:creationId xmlns:a16="http://schemas.microsoft.com/office/drawing/2014/main" id="{E121631E-D39F-461F-B342-36A306E745B5}"/>
              </a:ext>
            </a:extLst>
          </p:cNvPr>
          <p:cNvSpPr/>
          <p:nvPr/>
        </p:nvSpPr>
        <p:spPr>
          <a:xfrm>
            <a:off x="8072822" y="122423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>
            <a:hlinkClick r:id="rId2"/>
            <a:extLst>
              <a:ext uri="{FF2B5EF4-FFF2-40B4-BE49-F238E27FC236}">
                <a16:creationId xmlns:a16="http://schemas.microsoft.com/office/drawing/2014/main" id="{F8EED07C-A028-44B7-95E2-8ECF473E146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B062256-4A06-46E9-B536-B2BAC021A63A}"/>
              </a:ext>
            </a:extLst>
          </p:cNvPr>
          <p:cNvCxnSpPr/>
          <p:nvPr/>
        </p:nvCxnSpPr>
        <p:spPr>
          <a:xfrm>
            <a:off x="290624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0C9E49A-0D89-404E-96DC-100199EE2AB2}"/>
              </a:ext>
            </a:extLst>
          </p:cNvPr>
          <p:cNvCxnSpPr/>
          <p:nvPr/>
        </p:nvCxnSpPr>
        <p:spPr>
          <a:xfrm>
            <a:off x="3266291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76A2020-BDF6-423C-B970-ECD5F47EC145}"/>
              </a:ext>
            </a:extLst>
          </p:cNvPr>
          <p:cNvCxnSpPr/>
          <p:nvPr/>
        </p:nvCxnSpPr>
        <p:spPr>
          <a:xfrm>
            <a:off x="362633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58FA054-CBE9-4FAC-8791-F042E2DA8743}"/>
              </a:ext>
            </a:extLst>
          </p:cNvPr>
          <p:cNvCxnSpPr/>
          <p:nvPr/>
        </p:nvCxnSpPr>
        <p:spPr>
          <a:xfrm>
            <a:off x="3986381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0C51F76-8757-4774-9DB1-CA62CB367838}"/>
              </a:ext>
            </a:extLst>
          </p:cNvPr>
          <p:cNvCxnSpPr/>
          <p:nvPr/>
        </p:nvCxnSpPr>
        <p:spPr>
          <a:xfrm>
            <a:off x="434642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422CAF4-F7B5-456E-8733-030490F07ED6}"/>
              </a:ext>
            </a:extLst>
          </p:cNvPr>
          <p:cNvCxnSpPr/>
          <p:nvPr/>
        </p:nvCxnSpPr>
        <p:spPr>
          <a:xfrm>
            <a:off x="4706471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BA71048-9564-4079-BAF9-9437B8A3D51C}"/>
              </a:ext>
            </a:extLst>
          </p:cNvPr>
          <p:cNvCxnSpPr/>
          <p:nvPr/>
        </p:nvCxnSpPr>
        <p:spPr>
          <a:xfrm>
            <a:off x="506651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806E85D-1A0B-4AD4-8A82-F5B0AC606C81}"/>
              </a:ext>
            </a:extLst>
          </p:cNvPr>
          <p:cNvCxnSpPr/>
          <p:nvPr/>
        </p:nvCxnSpPr>
        <p:spPr>
          <a:xfrm>
            <a:off x="5426561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D282726-1404-4343-B9B5-F8E04DB5D670}"/>
              </a:ext>
            </a:extLst>
          </p:cNvPr>
          <p:cNvCxnSpPr/>
          <p:nvPr/>
        </p:nvCxnSpPr>
        <p:spPr>
          <a:xfrm>
            <a:off x="578660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AEFC327-F4A1-40F0-86DE-9301314A152A}"/>
              </a:ext>
            </a:extLst>
          </p:cNvPr>
          <p:cNvCxnSpPr/>
          <p:nvPr/>
        </p:nvCxnSpPr>
        <p:spPr>
          <a:xfrm>
            <a:off x="6146651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4FD8C2B-C9DC-42F6-9DD2-F5CB28BD919E}"/>
              </a:ext>
            </a:extLst>
          </p:cNvPr>
          <p:cNvCxnSpPr/>
          <p:nvPr/>
        </p:nvCxnSpPr>
        <p:spPr>
          <a:xfrm>
            <a:off x="650669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E57D053-0613-4B18-A6EF-D532884D8D1F}"/>
              </a:ext>
            </a:extLst>
          </p:cNvPr>
          <p:cNvCxnSpPr/>
          <p:nvPr/>
        </p:nvCxnSpPr>
        <p:spPr>
          <a:xfrm>
            <a:off x="6866741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D664925-DAD6-4821-9A2E-FEBEA0FD0241}"/>
              </a:ext>
            </a:extLst>
          </p:cNvPr>
          <p:cNvCxnSpPr/>
          <p:nvPr/>
        </p:nvCxnSpPr>
        <p:spPr>
          <a:xfrm>
            <a:off x="722678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F439A7C-C86F-41CD-87A3-6DBB61BAF516}"/>
              </a:ext>
            </a:extLst>
          </p:cNvPr>
          <p:cNvCxnSpPr/>
          <p:nvPr/>
        </p:nvCxnSpPr>
        <p:spPr>
          <a:xfrm>
            <a:off x="7586831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1E65921-94B3-4C50-B75F-BD610D61ADEA}"/>
              </a:ext>
            </a:extLst>
          </p:cNvPr>
          <p:cNvCxnSpPr/>
          <p:nvPr/>
        </p:nvCxnSpPr>
        <p:spPr>
          <a:xfrm>
            <a:off x="794687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F7846DF-2248-48B7-AB4A-6502FAFE3095}"/>
              </a:ext>
            </a:extLst>
          </p:cNvPr>
          <p:cNvCxnSpPr/>
          <p:nvPr/>
        </p:nvCxnSpPr>
        <p:spPr>
          <a:xfrm>
            <a:off x="8306921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7AB494B-25BC-4EEB-933B-4FA6C25F84B0}"/>
              </a:ext>
            </a:extLst>
          </p:cNvPr>
          <p:cNvCxnSpPr/>
          <p:nvPr/>
        </p:nvCxnSpPr>
        <p:spPr>
          <a:xfrm>
            <a:off x="866696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9E79246-60BD-4AD0-8D05-F603855C78D7}"/>
              </a:ext>
            </a:extLst>
          </p:cNvPr>
          <p:cNvCxnSpPr/>
          <p:nvPr/>
        </p:nvCxnSpPr>
        <p:spPr>
          <a:xfrm>
            <a:off x="2906246" y="78663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097B69E-F880-4552-B203-7854200D97D9}"/>
              </a:ext>
            </a:extLst>
          </p:cNvPr>
          <p:cNvCxnSpPr/>
          <p:nvPr/>
        </p:nvCxnSpPr>
        <p:spPr>
          <a:xfrm>
            <a:off x="2906246" y="1146678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A411B2E-DA2F-423E-9361-2B6A728CAF01}"/>
              </a:ext>
            </a:extLst>
          </p:cNvPr>
          <p:cNvCxnSpPr/>
          <p:nvPr/>
        </p:nvCxnSpPr>
        <p:spPr>
          <a:xfrm>
            <a:off x="2906246" y="150672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E81D80F-D824-4F15-A098-86FE7B42389D}"/>
              </a:ext>
            </a:extLst>
          </p:cNvPr>
          <p:cNvCxnSpPr/>
          <p:nvPr/>
        </p:nvCxnSpPr>
        <p:spPr>
          <a:xfrm>
            <a:off x="2906246" y="1866768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227C144-1E47-442D-AFD9-1DDCC47D2E65}"/>
              </a:ext>
            </a:extLst>
          </p:cNvPr>
          <p:cNvCxnSpPr/>
          <p:nvPr/>
        </p:nvCxnSpPr>
        <p:spPr>
          <a:xfrm>
            <a:off x="2906246" y="222681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D581C9B-A2B0-4844-8F33-5840339A68EB}"/>
              </a:ext>
            </a:extLst>
          </p:cNvPr>
          <p:cNvCxnSpPr/>
          <p:nvPr/>
        </p:nvCxnSpPr>
        <p:spPr>
          <a:xfrm>
            <a:off x="2906246" y="2586858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9A25A1C-F6D6-4926-A027-D359D786897C}"/>
              </a:ext>
            </a:extLst>
          </p:cNvPr>
          <p:cNvCxnSpPr/>
          <p:nvPr/>
        </p:nvCxnSpPr>
        <p:spPr>
          <a:xfrm>
            <a:off x="2906246" y="294690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375EC9A-E859-4634-94B9-3BC394CB6460}"/>
              </a:ext>
            </a:extLst>
          </p:cNvPr>
          <p:cNvCxnSpPr/>
          <p:nvPr/>
        </p:nvCxnSpPr>
        <p:spPr>
          <a:xfrm>
            <a:off x="2906246" y="3306948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3A3A76B-231A-42BF-8780-2935BFD0CC6E}"/>
              </a:ext>
            </a:extLst>
          </p:cNvPr>
          <p:cNvCxnSpPr/>
          <p:nvPr/>
        </p:nvCxnSpPr>
        <p:spPr>
          <a:xfrm>
            <a:off x="2906246" y="366699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FB1E5F1-B927-4B5C-981C-F5C940DEC035}"/>
              </a:ext>
            </a:extLst>
          </p:cNvPr>
          <p:cNvCxnSpPr/>
          <p:nvPr/>
        </p:nvCxnSpPr>
        <p:spPr>
          <a:xfrm>
            <a:off x="2906246" y="654735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22F1E34-31EF-46AB-B395-58C4A65AE3E7}"/>
              </a:ext>
            </a:extLst>
          </p:cNvPr>
          <p:cNvCxnSpPr/>
          <p:nvPr/>
        </p:nvCxnSpPr>
        <p:spPr>
          <a:xfrm>
            <a:off x="2906246" y="6187308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BC9337D-AECA-4627-97AF-2AB40E651C63}"/>
              </a:ext>
            </a:extLst>
          </p:cNvPr>
          <p:cNvCxnSpPr/>
          <p:nvPr/>
        </p:nvCxnSpPr>
        <p:spPr>
          <a:xfrm>
            <a:off x="2906246" y="582726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D17BF70-E85B-429E-95EF-12C5FB68C81D}"/>
              </a:ext>
            </a:extLst>
          </p:cNvPr>
          <p:cNvCxnSpPr/>
          <p:nvPr/>
        </p:nvCxnSpPr>
        <p:spPr>
          <a:xfrm>
            <a:off x="2906246" y="5467218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89A4A53-2AC7-47B7-9089-3F280C1B24FB}"/>
              </a:ext>
            </a:extLst>
          </p:cNvPr>
          <p:cNvCxnSpPr/>
          <p:nvPr/>
        </p:nvCxnSpPr>
        <p:spPr>
          <a:xfrm>
            <a:off x="2906246" y="510717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3971AC3-B14A-4496-915A-04D0A33E4055}"/>
              </a:ext>
            </a:extLst>
          </p:cNvPr>
          <p:cNvCxnSpPr/>
          <p:nvPr/>
        </p:nvCxnSpPr>
        <p:spPr>
          <a:xfrm>
            <a:off x="2906246" y="4747128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39B1E2F-1CBA-4A28-A831-1FF511C77FE0}"/>
              </a:ext>
            </a:extLst>
          </p:cNvPr>
          <p:cNvCxnSpPr/>
          <p:nvPr/>
        </p:nvCxnSpPr>
        <p:spPr>
          <a:xfrm>
            <a:off x="2906246" y="438708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BAC75A1-9CC0-4967-B408-F11AB9056DE6}"/>
              </a:ext>
            </a:extLst>
          </p:cNvPr>
          <p:cNvCxnSpPr/>
          <p:nvPr/>
        </p:nvCxnSpPr>
        <p:spPr>
          <a:xfrm>
            <a:off x="2906246" y="4027038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A50AB63-C556-4D8E-ACD3-987E66853105}"/>
              </a:ext>
            </a:extLst>
          </p:cNvPr>
          <p:cNvCxnSpPr/>
          <p:nvPr/>
        </p:nvCxnSpPr>
        <p:spPr>
          <a:xfrm flipV="1">
            <a:off x="5786606" y="598038"/>
            <a:ext cx="0" cy="594931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BCAA1626-A58B-4F80-930C-0FA20EB831DA}"/>
              </a:ext>
            </a:extLst>
          </p:cNvPr>
          <p:cNvCxnSpPr/>
          <p:nvPr/>
        </p:nvCxnSpPr>
        <p:spPr>
          <a:xfrm>
            <a:off x="2906246" y="3678712"/>
            <a:ext cx="6120765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75DBF922-0270-4358-B498-0A9AD3A5C71E}"/>
              </a:ext>
            </a:extLst>
          </p:cNvPr>
          <p:cNvSpPr txBox="1"/>
          <p:nvPr/>
        </p:nvSpPr>
        <p:spPr>
          <a:xfrm>
            <a:off x="166472" y="994791"/>
            <a:ext cx="27717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Find the image of the point (4, 2) under a </a:t>
            </a:r>
            <a:r>
              <a:rPr lang="en-GB" sz="2000" dirty="0">
                <a:solidFill>
                  <a:srgbClr val="FF0066"/>
                </a:solidFill>
                <a:latin typeface="Comic Sans MS" pitchFamily="66" charset="0"/>
              </a:rPr>
              <a:t>reflection</a:t>
            </a:r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 in the line</a:t>
            </a:r>
          </a:p>
          <a:p>
            <a:r>
              <a:rPr lang="en-GB" sz="2000" dirty="0">
                <a:solidFill>
                  <a:srgbClr val="00B050"/>
                </a:solidFill>
                <a:latin typeface="Comic Sans MS" pitchFamily="66" charset="0"/>
              </a:rPr>
              <a:t>y = x</a:t>
            </a:r>
          </a:p>
        </p:txBody>
      </p:sp>
      <p:sp>
        <p:nvSpPr>
          <p:cNvPr id="41" name="Title 55">
            <a:extLst>
              <a:ext uri="{FF2B5EF4-FFF2-40B4-BE49-F238E27FC236}">
                <a16:creationId xmlns:a16="http://schemas.microsoft.com/office/drawing/2014/main" id="{951BB32E-5770-4895-A9DC-FDFEF335C5DA}"/>
              </a:ext>
            </a:extLst>
          </p:cNvPr>
          <p:cNvSpPr txBox="1">
            <a:spLocks/>
          </p:cNvSpPr>
          <p:nvPr/>
        </p:nvSpPr>
        <p:spPr>
          <a:xfrm>
            <a:off x="179390" y="98476"/>
            <a:ext cx="8229600" cy="6206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accent4"/>
                </a:solidFill>
                <a:latin typeface="Comic Sans MS" pitchFamily="66" charset="0"/>
              </a:rPr>
              <a:t>Reflection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C3B8CCB3-3ADE-4CE5-9929-D515D1CB4B43}"/>
              </a:ext>
            </a:extLst>
          </p:cNvPr>
          <p:cNvSpPr/>
          <p:nvPr/>
        </p:nvSpPr>
        <p:spPr>
          <a:xfrm>
            <a:off x="7177029" y="2907026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CCCF29B-C531-4F84-B1A7-C30BFF9CA0EC}"/>
              </a:ext>
            </a:extLst>
          </p:cNvPr>
          <p:cNvSpPr/>
          <p:nvPr/>
        </p:nvSpPr>
        <p:spPr>
          <a:xfrm>
            <a:off x="7222749" y="2641365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(4, 2) </a:t>
            </a:r>
            <a:endParaRPr lang="en-GB" sz="1800" dirty="0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17B166AF-65E2-4178-9315-EE60CA19DA64}"/>
              </a:ext>
            </a:extLst>
          </p:cNvPr>
          <p:cNvCxnSpPr/>
          <p:nvPr/>
        </p:nvCxnSpPr>
        <p:spPr>
          <a:xfrm flipV="1">
            <a:off x="2906246" y="786633"/>
            <a:ext cx="5760720" cy="5760001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>
            <a:extLst>
              <a:ext uri="{FF2B5EF4-FFF2-40B4-BE49-F238E27FC236}">
                <a16:creationId xmlns:a16="http://schemas.microsoft.com/office/drawing/2014/main" id="{EC62AA57-83D4-433A-B1FD-C3946E03A130}"/>
              </a:ext>
            </a:extLst>
          </p:cNvPr>
          <p:cNvSpPr/>
          <p:nvPr/>
        </p:nvSpPr>
        <p:spPr>
          <a:xfrm>
            <a:off x="6470197" y="2173006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97BCDB6-A9B1-45D1-BBF0-CD6D9908BA29}"/>
              </a:ext>
            </a:extLst>
          </p:cNvPr>
          <p:cNvSpPr/>
          <p:nvPr/>
        </p:nvSpPr>
        <p:spPr>
          <a:xfrm>
            <a:off x="6515917" y="1907345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(2, 4) </a:t>
            </a:r>
            <a:endParaRPr lang="en-GB" sz="1800" dirty="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D4E9B28-3D39-49C1-B40F-28C87B61B505}"/>
              </a:ext>
            </a:extLst>
          </p:cNvPr>
          <p:cNvCxnSpPr/>
          <p:nvPr/>
        </p:nvCxnSpPr>
        <p:spPr>
          <a:xfrm>
            <a:off x="6866741" y="2586858"/>
            <a:ext cx="368903" cy="352056"/>
          </a:xfrm>
          <a:prstGeom prst="line">
            <a:avLst/>
          </a:prstGeom>
          <a:ln w="25400">
            <a:solidFill>
              <a:srgbClr val="FF660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1794DD6-A15A-45BF-8D83-42A842D9C8D8}"/>
              </a:ext>
            </a:extLst>
          </p:cNvPr>
          <p:cNvCxnSpPr/>
          <p:nvPr/>
        </p:nvCxnSpPr>
        <p:spPr>
          <a:xfrm>
            <a:off x="6515917" y="2238532"/>
            <a:ext cx="341967" cy="333172"/>
          </a:xfrm>
          <a:prstGeom prst="line">
            <a:avLst/>
          </a:prstGeom>
          <a:ln w="25400">
            <a:solidFill>
              <a:srgbClr val="00B0F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3A3B86E0-7932-4A1F-9F92-DBA080701080}"/>
              </a:ext>
            </a:extLst>
          </p:cNvPr>
          <p:cNvSpPr txBox="1"/>
          <p:nvPr/>
        </p:nvSpPr>
        <p:spPr>
          <a:xfrm>
            <a:off x="156931" y="2622668"/>
            <a:ext cx="27717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Draw a perpendicular line to the mirror line, check the distance</a:t>
            </a:r>
            <a:r>
              <a:rPr lang="en-GB" sz="2000" dirty="0">
                <a:solidFill>
                  <a:srgbClr val="00B050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A50AD62-B963-4287-9131-46B9501CCF5C}"/>
              </a:ext>
            </a:extLst>
          </p:cNvPr>
          <p:cNvSpPr txBox="1"/>
          <p:nvPr/>
        </p:nvSpPr>
        <p:spPr>
          <a:xfrm>
            <a:off x="154613" y="4037523"/>
            <a:ext cx="283673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Draw a perpendicular line from the mirror line, opposite direction, same distance.</a:t>
            </a:r>
            <a:endParaRPr lang="en-GB" sz="20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A4045F7-4E1A-400C-B231-65FC56E5E29E}"/>
              </a:ext>
            </a:extLst>
          </p:cNvPr>
          <p:cNvSpPr txBox="1"/>
          <p:nvPr/>
        </p:nvSpPr>
        <p:spPr>
          <a:xfrm>
            <a:off x="156931" y="5689730"/>
            <a:ext cx="27717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This is the reflection of the point.</a:t>
            </a:r>
            <a:endParaRPr lang="en-GB" sz="20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91D816D-6789-461E-AD5B-CCE774E568A9}"/>
              </a:ext>
            </a:extLst>
          </p:cNvPr>
          <p:cNvSpPr/>
          <p:nvPr/>
        </p:nvSpPr>
        <p:spPr>
          <a:xfrm>
            <a:off x="159592" y="2286217"/>
            <a:ext cx="27093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Draw the mirror line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942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2" grpId="0" animBg="1"/>
      <p:bldP spid="43" grpId="0"/>
      <p:bldP spid="45" grpId="0" animBg="1"/>
      <p:bldP spid="46" grpId="0"/>
      <p:bldP spid="49" grpId="0"/>
      <p:bldP spid="50" grpId="0"/>
      <p:bldP spid="51" grpId="0"/>
      <p:bldP spid="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>
            <a:hlinkClick r:id="rId2"/>
            <a:extLst>
              <a:ext uri="{FF2B5EF4-FFF2-40B4-BE49-F238E27FC236}">
                <a16:creationId xmlns:a16="http://schemas.microsoft.com/office/drawing/2014/main" id="{E121631E-D39F-461F-B342-36A306E745B5}"/>
              </a:ext>
            </a:extLst>
          </p:cNvPr>
          <p:cNvSpPr/>
          <p:nvPr/>
        </p:nvSpPr>
        <p:spPr>
          <a:xfrm>
            <a:off x="8072822" y="122423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>
            <a:hlinkClick r:id="rId2"/>
            <a:extLst>
              <a:ext uri="{FF2B5EF4-FFF2-40B4-BE49-F238E27FC236}">
                <a16:creationId xmlns:a16="http://schemas.microsoft.com/office/drawing/2014/main" id="{F8EED07C-A028-44B7-95E2-8ECF473E146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A0C394D3-71E6-46AF-B040-27B755E82199}"/>
              </a:ext>
            </a:extLst>
          </p:cNvPr>
          <p:cNvSpPr/>
          <p:nvPr/>
        </p:nvSpPr>
        <p:spPr>
          <a:xfrm rot="16200000" flipH="1" flipV="1">
            <a:off x="4553353" y="1668588"/>
            <a:ext cx="2150477" cy="1095419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B6243463-576F-498A-87BA-A5ADD1C22D6E}"/>
              </a:ext>
            </a:extLst>
          </p:cNvPr>
          <p:cNvSpPr/>
          <p:nvPr/>
        </p:nvSpPr>
        <p:spPr>
          <a:xfrm flipH="1">
            <a:off x="6161806" y="3292879"/>
            <a:ext cx="2150477" cy="1068790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9FE75E7-6A22-488B-95D5-2EFBD8763DEA}"/>
              </a:ext>
            </a:extLst>
          </p:cNvPr>
          <p:cNvCxnSpPr/>
          <p:nvPr/>
        </p:nvCxnSpPr>
        <p:spPr>
          <a:xfrm>
            <a:off x="2906246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682AB03-AD0F-4F0A-A2F8-F4889ED8AB4C}"/>
              </a:ext>
            </a:extLst>
          </p:cNvPr>
          <p:cNvCxnSpPr/>
          <p:nvPr/>
        </p:nvCxnSpPr>
        <p:spPr>
          <a:xfrm>
            <a:off x="3266291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478B7A3-2A99-4DD5-9504-B855D3376083}"/>
              </a:ext>
            </a:extLst>
          </p:cNvPr>
          <p:cNvCxnSpPr/>
          <p:nvPr/>
        </p:nvCxnSpPr>
        <p:spPr>
          <a:xfrm>
            <a:off x="3626336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4FEDAD0-157B-40E9-A8F9-D966FEB09D0C}"/>
              </a:ext>
            </a:extLst>
          </p:cNvPr>
          <p:cNvCxnSpPr/>
          <p:nvPr/>
        </p:nvCxnSpPr>
        <p:spPr>
          <a:xfrm>
            <a:off x="3986381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6724226-658D-4547-97A3-E4713928510F}"/>
              </a:ext>
            </a:extLst>
          </p:cNvPr>
          <p:cNvCxnSpPr/>
          <p:nvPr/>
        </p:nvCxnSpPr>
        <p:spPr>
          <a:xfrm>
            <a:off x="4346426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EA387AE-1A3B-4A5E-AE28-E8201E84B2E9}"/>
              </a:ext>
            </a:extLst>
          </p:cNvPr>
          <p:cNvCxnSpPr/>
          <p:nvPr/>
        </p:nvCxnSpPr>
        <p:spPr>
          <a:xfrm>
            <a:off x="4706471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C30DD50-0C12-4E08-ADE7-F2E914728D45}"/>
              </a:ext>
            </a:extLst>
          </p:cNvPr>
          <p:cNvCxnSpPr/>
          <p:nvPr/>
        </p:nvCxnSpPr>
        <p:spPr>
          <a:xfrm>
            <a:off x="5066516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E6E91A7-E9F3-44E3-A817-78047D422791}"/>
              </a:ext>
            </a:extLst>
          </p:cNvPr>
          <p:cNvCxnSpPr/>
          <p:nvPr/>
        </p:nvCxnSpPr>
        <p:spPr>
          <a:xfrm>
            <a:off x="5426561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0548082-93D4-42CB-94F9-99DCE30F1969}"/>
              </a:ext>
            </a:extLst>
          </p:cNvPr>
          <p:cNvCxnSpPr/>
          <p:nvPr/>
        </p:nvCxnSpPr>
        <p:spPr>
          <a:xfrm>
            <a:off x="5786606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C8C0604-C587-4DCA-8E4D-212845B21294}"/>
              </a:ext>
            </a:extLst>
          </p:cNvPr>
          <p:cNvCxnSpPr/>
          <p:nvPr/>
        </p:nvCxnSpPr>
        <p:spPr>
          <a:xfrm>
            <a:off x="6146651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1F34218-D2BF-4269-A937-594CDE91DA07}"/>
              </a:ext>
            </a:extLst>
          </p:cNvPr>
          <p:cNvCxnSpPr/>
          <p:nvPr/>
        </p:nvCxnSpPr>
        <p:spPr>
          <a:xfrm>
            <a:off x="6506696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B2E0AF0-4A33-453A-A7AD-82414C716DE8}"/>
              </a:ext>
            </a:extLst>
          </p:cNvPr>
          <p:cNvCxnSpPr/>
          <p:nvPr/>
        </p:nvCxnSpPr>
        <p:spPr>
          <a:xfrm>
            <a:off x="6866741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FE42EE2-560C-4253-9DC4-98520122D893}"/>
              </a:ext>
            </a:extLst>
          </p:cNvPr>
          <p:cNvCxnSpPr/>
          <p:nvPr/>
        </p:nvCxnSpPr>
        <p:spPr>
          <a:xfrm>
            <a:off x="7226786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CCA384D-D997-487A-BA79-6FF8D99BF9B9}"/>
              </a:ext>
            </a:extLst>
          </p:cNvPr>
          <p:cNvCxnSpPr/>
          <p:nvPr/>
        </p:nvCxnSpPr>
        <p:spPr>
          <a:xfrm>
            <a:off x="7586831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31D1958-BA61-4E9C-BE42-D1C8564BCCA2}"/>
              </a:ext>
            </a:extLst>
          </p:cNvPr>
          <p:cNvCxnSpPr/>
          <p:nvPr/>
        </p:nvCxnSpPr>
        <p:spPr>
          <a:xfrm>
            <a:off x="7946876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ABEBE5F-6051-4452-AA28-C46145638D24}"/>
              </a:ext>
            </a:extLst>
          </p:cNvPr>
          <p:cNvCxnSpPr/>
          <p:nvPr/>
        </p:nvCxnSpPr>
        <p:spPr>
          <a:xfrm>
            <a:off x="8306921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AD2F74C-91C0-40FC-A514-13BE644FBA34}"/>
              </a:ext>
            </a:extLst>
          </p:cNvPr>
          <p:cNvCxnSpPr/>
          <p:nvPr/>
        </p:nvCxnSpPr>
        <p:spPr>
          <a:xfrm>
            <a:off x="8666966" y="772565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B543BCA-8655-4785-B87F-7DB2137A4EBA}"/>
              </a:ext>
            </a:extLst>
          </p:cNvPr>
          <p:cNvCxnSpPr/>
          <p:nvPr/>
        </p:nvCxnSpPr>
        <p:spPr>
          <a:xfrm>
            <a:off x="2906246" y="772565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6E79082-4C55-4508-B7D8-2413EAD444BE}"/>
              </a:ext>
            </a:extLst>
          </p:cNvPr>
          <p:cNvCxnSpPr/>
          <p:nvPr/>
        </p:nvCxnSpPr>
        <p:spPr>
          <a:xfrm>
            <a:off x="2906246" y="1132610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A32A866-2A22-4FB2-91E8-820A3A2EF4D7}"/>
              </a:ext>
            </a:extLst>
          </p:cNvPr>
          <p:cNvCxnSpPr/>
          <p:nvPr/>
        </p:nvCxnSpPr>
        <p:spPr>
          <a:xfrm>
            <a:off x="2906246" y="1492655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BB30A2B-315B-441D-B42B-90C751A99A09}"/>
              </a:ext>
            </a:extLst>
          </p:cNvPr>
          <p:cNvCxnSpPr/>
          <p:nvPr/>
        </p:nvCxnSpPr>
        <p:spPr>
          <a:xfrm>
            <a:off x="2906246" y="1852700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401E87C-0281-4B6D-A6C1-3E92476D2E42}"/>
              </a:ext>
            </a:extLst>
          </p:cNvPr>
          <p:cNvCxnSpPr/>
          <p:nvPr/>
        </p:nvCxnSpPr>
        <p:spPr>
          <a:xfrm>
            <a:off x="2906246" y="2212745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6549678-470B-46C7-8AFD-1915F71355CB}"/>
              </a:ext>
            </a:extLst>
          </p:cNvPr>
          <p:cNvCxnSpPr/>
          <p:nvPr/>
        </p:nvCxnSpPr>
        <p:spPr>
          <a:xfrm>
            <a:off x="2906246" y="2572790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C2261AD-CC22-4925-9CF2-7E54CBB1B74D}"/>
              </a:ext>
            </a:extLst>
          </p:cNvPr>
          <p:cNvCxnSpPr/>
          <p:nvPr/>
        </p:nvCxnSpPr>
        <p:spPr>
          <a:xfrm>
            <a:off x="2906246" y="2932835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744BCB1-E7C3-4879-A4C5-11804F51E075}"/>
              </a:ext>
            </a:extLst>
          </p:cNvPr>
          <p:cNvCxnSpPr/>
          <p:nvPr/>
        </p:nvCxnSpPr>
        <p:spPr>
          <a:xfrm>
            <a:off x="2906246" y="3292880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43F9EC1-4470-48BF-BDDF-8CD7B32739FA}"/>
              </a:ext>
            </a:extLst>
          </p:cNvPr>
          <p:cNvCxnSpPr/>
          <p:nvPr/>
        </p:nvCxnSpPr>
        <p:spPr>
          <a:xfrm>
            <a:off x="2906246" y="3652925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4E47BED-D1D4-4C02-8BA9-272B56387233}"/>
              </a:ext>
            </a:extLst>
          </p:cNvPr>
          <p:cNvCxnSpPr/>
          <p:nvPr/>
        </p:nvCxnSpPr>
        <p:spPr>
          <a:xfrm>
            <a:off x="2906246" y="6533285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7CB5664-A3A2-4784-92AD-008870CDF2FC}"/>
              </a:ext>
            </a:extLst>
          </p:cNvPr>
          <p:cNvCxnSpPr/>
          <p:nvPr/>
        </p:nvCxnSpPr>
        <p:spPr>
          <a:xfrm>
            <a:off x="2906246" y="6173240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1D34C57-32F9-4F04-8DB2-97EA75197752}"/>
              </a:ext>
            </a:extLst>
          </p:cNvPr>
          <p:cNvCxnSpPr/>
          <p:nvPr/>
        </p:nvCxnSpPr>
        <p:spPr>
          <a:xfrm>
            <a:off x="2906246" y="5813195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44D99FE-BA02-4CE8-B494-E77B6821963B}"/>
              </a:ext>
            </a:extLst>
          </p:cNvPr>
          <p:cNvCxnSpPr/>
          <p:nvPr/>
        </p:nvCxnSpPr>
        <p:spPr>
          <a:xfrm>
            <a:off x="2906246" y="5453150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2F91E42-8E2C-4453-A321-30014C2B512B}"/>
              </a:ext>
            </a:extLst>
          </p:cNvPr>
          <p:cNvCxnSpPr/>
          <p:nvPr/>
        </p:nvCxnSpPr>
        <p:spPr>
          <a:xfrm>
            <a:off x="2906246" y="5093105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9A6C1B5-634E-4CDC-A6C7-3625E518BECE}"/>
              </a:ext>
            </a:extLst>
          </p:cNvPr>
          <p:cNvCxnSpPr/>
          <p:nvPr/>
        </p:nvCxnSpPr>
        <p:spPr>
          <a:xfrm>
            <a:off x="2906246" y="4733060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0C2103A-E029-43CE-A7CC-CDEF52703C39}"/>
              </a:ext>
            </a:extLst>
          </p:cNvPr>
          <p:cNvCxnSpPr/>
          <p:nvPr/>
        </p:nvCxnSpPr>
        <p:spPr>
          <a:xfrm>
            <a:off x="2906246" y="4373015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7F62F866-3C2B-44D2-9030-A2A5B81EE86D}"/>
              </a:ext>
            </a:extLst>
          </p:cNvPr>
          <p:cNvCxnSpPr/>
          <p:nvPr/>
        </p:nvCxnSpPr>
        <p:spPr>
          <a:xfrm>
            <a:off x="2906246" y="4012970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62A8028-68EE-4E73-B69A-1ACFFF42AAC5}"/>
              </a:ext>
            </a:extLst>
          </p:cNvPr>
          <p:cNvCxnSpPr/>
          <p:nvPr/>
        </p:nvCxnSpPr>
        <p:spPr>
          <a:xfrm flipV="1">
            <a:off x="5786606" y="583970"/>
            <a:ext cx="0" cy="594931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FA211B83-6821-4009-801B-7D69E2157906}"/>
              </a:ext>
            </a:extLst>
          </p:cNvPr>
          <p:cNvCxnSpPr/>
          <p:nvPr/>
        </p:nvCxnSpPr>
        <p:spPr>
          <a:xfrm>
            <a:off x="2906246" y="3664644"/>
            <a:ext cx="6120765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45FE2498-46C4-4E09-9B07-148288A753A6}"/>
              </a:ext>
            </a:extLst>
          </p:cNvPr>
          <p:cNvSpPr txBox="1"/>
          <p:nvPr/>
        </p:nvSpPr>
        <p:spPr>
          <a:xfrm>
            <a:off x="179390" y="850080"/>
            <a:ext cx="277177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Find the image C’ of the triangle C (1, -2), (7, -2), (7, 1), under a </a:t>
            </a:r>
            <a:r>
              <a:rPr lang="en-GB" sz="2000" dirty="0">
                <a:solidFill>
                  <a:srgbClr val="FF0066"/>
                </a:solidFill>
                <a:latin typeface="Comic Sans MS" pitchFamily="66" charset="0"/>
              </a:rPr>
              <a:t>reflection</a:t>
            </a:r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 in the line </a:t>
            </a:r>
            <a:r>
              <a:rPr lang="en-GB" sz="20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000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GB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GB" sz="20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00B050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43" name="Title 55">
            <a:extLst>
              <a:ext uri="{FF2B5EF4-FFF2-40B4-BE49-F238E27FC236}">
                <a16:creationId xmlns:a16="http://schemas.microsoft.com/office/drawing/2014/main" id="{0153DEDE-26D4-4D59-99EB-185B32BB0DB6}"/>
              </a:ext>
            </a:extLst>
          </p:cNvPr>
          <p:cNvSpPr txBox="1">
            <a:spLocks/>
          </p:cNvSpPr>
          <p:nvPr/>
        </p:nvSpPr>
        <p:spPr>
          <a:xfrm>
            <a:off x="179390" y="98476"/>
            <a:ext cx="8229600" cy="6206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accent4"/>
                </a:solidFill>
                <a:latin typeface="Comic Sans MS" pitchFamily="66" charset="0"/>
              </a:rPr>
              <a:t>Reflection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9D7C473-0546-4845-9D85-8CCFDEDDD7FD}"/>
              </a:ext>
            </a:extLst>
          </p:cNvPr>
          <p:cNvSpPr txBox="1"/>
          <p:nvPr/>
        </p:nvSpPr>
        <p:spPr>
          <a:xfrm>
            <a:off x="156931" y="3100768"/>
            <a:ext cx="27717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Measure the distance from each point to the mirror line, and from the mirror line to the image of the point.</a:t>
            </a:r>
            <a:endParaRPr lang="en-GB" sz="20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F840720-AA95-4305-98AB-3AFA60BBB560}"/>
              </a:ext>
            </a:extLst>
          </p:cNvPr>
          <p:cNvSpPr txBox="1"/>
          <p:nvPr/>
        </p:nvSpPr>
        <p:spPr>
          <a:xfrm>
            <a:off x="179390" y="5017173"/>
            <a:ext cx="28367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Plot the points and draw the image.</a:t>
            </a:r>
            <a:endParaRPr lang="en-GB" sz="20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3A4FC23-EE79-4DED-985A-D6619AF50FA8}"/>
              </a:ext>
            </a:extLst>
          </p:cNvPr>
          <p:cNvSpPr txBox="1"/>
          <p:nvPr/>
        </p:nvSpPr>
        <p:spPr>
          <a:xfrm>
            <a:off x="156931" y="5675662"/>
            <a:ext cx="27717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This is the reflection of the triangle.</a:t>
            </a:r>
            <a:endParaRPr lang="en-GB" sz="20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E6576F79-BA8E-412F-A070-FD7A35D50C60}"/>
              </a:ext>
            </a:extLst>
          </p:cNvPr>
          <p:cNvSpPr/>
          <p:nvPr/>
        </p:nvSpPr>
        <p:spPr>
          <a:xfrm>
            <a:off x="6118569" y="429416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D1FA024-D2BD-4E73-B117-5C5EE6623BCF}"/>
              </a:ext>
            </a:extLst>
          </p:cNvPr>
          <p:cNvSpPr/>
          <p:nvPr/>
        </p:nvSpPr>
        <p:spPr>
          <a:xfrm>
            <a:off x="6164289" y="4028499"/>
            <a:ext cx="898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(1, -2) </a:t>
            </a:r>
            <a:endParaRPr lang="en-GB" sz="1800" dirty="0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10147770-3888-4EAD-9B5D-861F44E868AB}"/>
              </a:ext>
            </a:extLst>
          </p:cNvPr>
          <p:cNvCxnSpPr/>
          <p:nvPr/>
        </p:nvCxnSpPr>
        <p:spPr>
          <a:xfrm flipV="1">
            <a:off x="2919618" y="772565"/>
            <a:ext cx="5736086" cy="5760000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>
            <a:extLst>
              <a:ext uri="{FF2B5EF4-FFF2-40B4-BE49-F238E27FC236}">
                <a16:creationId xmlns:a16="http://schemas.microsoft.com/office/drawing/2014/main" id="{5B41E09A-342E-47A0-B7D4-A312FF43F887}"/>
              </a:ext>
            </a:extLst>
          </p:cNvPr>
          <p:cNvSpPr/>
          <p:nvPr/>
        </p:nvSpPr>
        <p:spPr>
          <a:xfrm>
            <a:off x="5013717" y="3248856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E329F85-B14D-4C4A-BB49-451F81968158}"/>
              </a:ext>
            </a:extLst>
          </p:cNvPr>
          <p:cNvSpPr/>
          <p:nvPr/>
        </p:nvSpPr>
        <p:spPr>
          <a:xfrm>
            <a:off x="5059437" y="2983195"/>
            <a:ext cx="898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(-2, 1) </a:t>
            </a:r>
            <a:endParaRPr lang="en-GB" sz="1800" dirty="0"/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7354912F-BED6-4C65-B05D-3550AFCCFF63}"/>
              </a:ext>
            </a:extLst>
          </p:cNvPr>
          <p:cNvCxnSpPr/>
          <p:nvPr/>
        </p:nvCxnSpPr>
        <p:spPr>
          <a:xfrm>
            <a:off x="5655561" y="3866352"/>
            <a:ext cx="470227" cy="489875"/>
          </a:xfrm>
          <a:prstGeom prst="line">
            <a:avLst/>
          </a:prstGeom>
          <a:ln w="25400">
            <a:solidFill>
              <a:srgbClr val="FF660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569E04CD-58A5-437B-938B-E534510B8499}"/>
              </a:ext>
            </a:extLst>
          </p:cNvPr>
          <p:cNvCxnSpPr/>
          <p:nvPr/>
        </p:nvCxnSpPr>
        <p:spPr>
          <a:xfrm>
            <a:off x="5066516" y="3292879"/>
            <a:ext cx="502248" cy="493152"/>
          </a:xfrm>
          <a:prstGeom prst="line">
            <a:avLst/>
          </a:prstGeom>
          <a:ln w="25400">
            <a:solidFill>
              <a:srgbClr val="00B0F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B9A1D2B6-5CFD-4C75-8F36-1DD5C2F414C1}"/>
              </a:ext>
            </a:extLst>
          </p:cNvPr>
          <p:cNvSpPr/>
          <p:nvPr/>
        </p:nvSpPr>
        <p:spPr>
          <a:xfrm>
            <a:off x="156806" y="2720587"/>
            <a:ext cx="27093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Draw the mirror line </a:t>
            </a:r>
            <a:endParaRPr lang="en-GB" sz="2000" dirty="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F649C2CE-2A93-4DBE-A032-F5C56982372B}"/>
              </a:ext>
            </a:extLst>
          </p:cNvPr>
          <p:cNvSpPr/>
          <p:nvPr/>
        </p:nvSpPr>
        <p:spPr>
          <a:xfrm>
            <a:off x="8259589" y="430348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E8BFCB3-1206-41F7-8114-F1DE9BAB9852}"/>
              </a:ext>
            </a:extLst>
          </p:cNvPr>
          <p:cNvSpPr/>
          <p:nvPr/>
        </p:nvSpPr>
        <p:spPr>
          <a:xfrm>
            <a:off x="8261520" y="4037491"/>
            <a:ext cx="934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(7, -2) </a:t>
            </a:r>
            <a:endParaRPr lang="en-GB" sz="1800" dirty="0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6F1F30B0-D43E-42DB-9B55-45CAAFF93B90}"/>
              </a:ext>
            </a:extLst>
          </p:cNvPr>
          <p:cNvSpPr/>
          <p:nvPr/>
        </p:nvSpPr>
        <p:spPr>
          <a:xfrm>
            <a:off x="6137478" y="1098373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4F94F3B-94A6-48A4-9FE6-8C3A2036815B}"/>
              </a:ext>
            </a:extLst>
          </p:cNvPr>
          <p:cNvSpPr/>
          <p:nvPr/>
        </p:nvSpPr>
        <p:spPr>
          <a:xfrm>
            <a:off x="6183198" y="832712"/>
            <a:ext cx="801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(1, 7) </a:t>
            </a:r>
            <a:endParaRPr lang="en-GB" sz="1800" dirty="0"/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86F52528-38B6-4D0D-897F-AC61341A69C8}"/>
              </a:ext>
            </a:extLst>
          </p:cNvPr>
          <p:cNvCxnSpPr/>
          <p:nvPr/>
        </p:nvCxnSpPr>
        <p:spPr>
          <a:xfrm>
            <a:off x="6714397" y="2789072"/>
            <a:ext cx="1552166" cy="1539875"/>
          </a:xfrm>
          <a:prstGeom prst="line">
            <a:avLst/>
          </a:prstGeom>
          <a:ln w="25400">
            <a:solidFill>
              <a:srgbClr val="FF660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6B979606-009F-4D45-930A-984706B0A42C}"/>
              </a:ext>
            </a:extLst>
          </p:cNvPr>
          <p:cNvCxnSpPr/>
          <p:nvPr/>
        </p:nvCxnSpPr>
        <p:spPr>
          <a:xfrm>
            <a:off x="5105157" y="1172109"/>
            <a:ext cx="1545477" cy="1546536"/>
          </a:xfrm>
          <a:prstGeom prst="line">
            <a:avLst/>
          </a:prstGeom>
          <a:ln w="25400">
            <a:solidFill>
              <a:srgbClr val="00B0F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>
            <a:extLst>
              <a:ext uri="{FF2B5EF4-FFF2-40B4-BE49-F238E27FC236}">
                <a16:creationId xmlns:a16="http://schemas.microsoft.com/office/drawing/2014/main" id="{56875063-3E49-4B40-B9BF-D6304F8F15BF}"/>
              </a:ext>
            </a:extLst>
          </p:cNvPr>
          <p:cNvSpPr/>
          <p:nvPr/>
        </p:nvSpPr>
        <p:spPr>
          <a:xfrm>
            <a:off x="8282891" y="324077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224FCC05-86F3-4A42-B67B-857C2A3AE7D1}"/>
              </a:ext>
            </a:extLst>
          </p:cNvPr>
          <p:cNvSpPr/>
          <p:nvPr/>
        </p:nvSpPr>
        <p:spPr>
          <a:xfrm>
            <a:off x="8328611" y="2975109"/>
            <a:ext cx="801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(7, 1) </a:t>
            </a:r>
            <a:endParaRPr lang="en-GB" sz="1800" dirty="0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DB8E62D7-28DF-48F0-90ED-C61849250D7F}"/>
              </a:ext>
            </a:extLst>
          </p:cNvPr>
          <p:cNvSpPr/>
          <p:nvPr/>
        </p:nvSpPr>
        <p:spPr>
          <a:xfrm>
            <a:off x="5047867" y="109023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B472DD2-D681-4CB7-A33D-59D28AB746E1}"/>
              </a:ext>
            </a:extLst>
          </p:cNvPr>
          <p:cNvSpPr/>
          <p:nvPr/>
        </p:nvSpPr>
        <p:spPr>
          <a:xfrm>
            <a:off x="5093587" y="824569"/>
            <a:ext cx="934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(-2, 7) </a:t>
            </a:r>
            <a:endParaRPr lang="en-GB" sz="1800" dirty="0"/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127A0270-3CC4-419E-A049-3664D7802C7D}"/>
              </a:ext>
            </a:extLst>
          </p:cNvPr>
          <p:cNvCxnSpPr>
            <a:endCxn id="5" idx="0"/>
          </p:cNvCxnSpPr>
          <p:nvPr/>
        </p:nvCxnSpPr>
        <p:spPr>
          <a:xfrm>
            <a:off x="7226786" y="2221901"/>
            <a:ext cx="1085497" cy="1070978"/>
          </a:xfrm>
          <a:prstGeom prst="line">
            <a:avLst/>
          </a:prstGeom>
          <a:ln w="25400">
            <a:solidFill>
              <a:srgbClr val="FF660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EA2E8921-C8A4-4C65-8B6A-B06ECADCBE88}"/>
              </a:ext>
            </a:extLst>
          </p:cNvPr>
          <p:cNvCxnSpPr/>
          <p:nvPr/>
        </p:nvCxnSpPr>
        <p:spPr>
          <a:xfrm>
            <a:off x="6164289" y="1172109"/>
            <a:ext cx="1033922" cy="1040636"/>
          </a:xfrm>
          <a:prstGeom prst="line">
            <a:avLst/>
          </a:prstGeom>
          <a:ln w="25400">
            <a:solidFill>
              <a:srgbClr val="00B0F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A5F9CDDF-0C2E-48D3-8D24-744BCC757C88}"/>
              </a:ext>
            </a:extLst>
          </p:cNvPr>
          <p:cNvSpPr txBox="1"/>
          <p:nvPr/>
        </p:nvSpPr>
        <p:spPr>
          <a:xfrm>
            <a:off x="7391491" y="3802663"/>
            <a:ext cx="467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B24124E-4E8F-4F9D-9215-1A65E6D28B88}"/>
              </a:ext>
            </a:extLst>
          </p:cNvPr>
          <p:cNvSpPr txBox="1"/>
          <p:nvPr/>
        </p:nvSpPr>
        <p:spPr>
          <a:xfrm>
            <a:off x="5144705" y="1755309"/>
            <a:ext cx="4905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C’</a:t>
            </a:r>
          </a:p>
        </p:txBody>
      </p:sp>
    </p:spTree>
    <p:extLst>
      <p:ext uri="{BB962C8B-B14F-4D97-AF65-F5344CB8AC3E}">
        <p14:creationId xmlns:p14="http://schemas.microsoft.com/office/powerpoint/2010/main" val="2541784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42" grpId="0"/>
      <p:bldP spid="44" grpId="0"/>
      <p:bldP spid="45" grpId="0"/>
      <p:bldP spid="46" grpId="0"/>
      <p:bldP spid="47" grpId="0" animBg="1"/>
      <p:bldP spid="48" grpId="0"/>
      <p:bldP spid="50" grpId="0" animBg="1"/>
      <p:bldP spid="51" grpId="0"/>
      <p:bldP spid="54" grpId="0"/>
      <p:bldP spid="55" grpId="0" animBg="1"/>
      <p:bldP spid="56" grpId="0"/>
      <p:bldP spid="57" grpId="0" animBg="1"/>
      <p:bldP spid="58" grpId="0"/>
      <p:bldP spid="61" grpId="0" animBg="1"/>
      <p:bldP spid="62" grpId="0"/>
      <p:bldP spid="63" grpId="0" animBg="1"/>
      <p:bldP spid="64" grpId="0"/>
      <p:bldP spid="67" grpId="0"/>
      <p:bldP spid="6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>
            <a:hlinkClick r:id="rId2"/>
            <a:extLst>
              <a:ext uri="{FF2B5EF4-FFF2-40B4-BE49-F238E27FC236}">
                <a16:creationId xmlns:a16="http://schemas.microsoft.com/office/drawing/2014/main" id="{E121631E-D39F-461F-B342-36A306E745B5}"/>
              </a:ext>
            </a:extLst>
          </p:cNvPr>
          <p:cNvSpPr/>
          <p:nvPr/>
        </p:nvSpPr>
        <p:spPr>
          <a:xfrm>
            <a:off x="8072822" y="122423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>
            <a:hlinkClick r:id="rId2"/>
            <a:extLst>
              <a:ext uri="{FF2B5EF4-FFF2-40B4-BE49-F238E27FC236}">
                <a16:creationId xmlns:a16="http://schemas.microsoft.com/office/drawing/2014/main" id="{F8EED07C-A028-44B7-95E2-8ECF473E146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6CFA8DB-6A6A-4898-828D-90D7100FDAF0}"/>
              </a:ext>
            </a:extLst>
          </p:cNvPr>
          <p:cNvCxnSpPr/>
          <p:nvPr/>
        </p:nvCxnSpPr>
        <p:spPr>
          <a:xfrm>
            <a:off x="290624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806AC6C-CD3B-47A7-99BF-04125CDA171D}"/>
              </a:ext>
            </a:extLst>
          </p:cNvPr>
          <p:cNvCxnSpPr/>
          <p:nvPr/>
        </p:nvCxnSpPr>
        <p:spPr>
          <a:xfrm>
            <a:off x="3266291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7473FFC-503D-43BD-9CF9-C2ADAF59E811}"/>
              </a:ext>
            </a:extLst>
          </p:cNvPr>
          <p:cNvCxnSpPr/>
          <p:nvPr/>
        </p:nvCxnSpPr>
        <p:spPr>
          <a:xfrm>
            <a:off x="362633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941D8C4-6F6F-4917-99B5-DDE9D41C3A41}"/>
              </a:ext>
            </a:extLst>
          </p:cNvPr>
          <p:cNvCxnSpPr/>
          <p:nvPr/>
        </p:nvCxnSpPr>
        <p:spPr>
          <a:xfrm>
            <a:off x="3986381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D4E723D-F347-430C-8EDB-A4D77DD0973D}"/>
              </a:ext>
            </a:extLst>
          </p:cNvPr>
          <p:cNvCxnSpPr/>
          <p:nvPr/>
        </p:nvCxnSpPr>
        <p:spPr>
          <a:xfrm>
            <a:off x="434642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865682F-475F-4419-9FD2-AEC0885BE851}"/>
              </a:ext>
            </a:extLst>
          </p:cNvPr>
          <p:cNvCxnSpPr/>
          <p:nvPr/>
        </p:nvCxnSpPr>
        <p:spPr>
          <a:xfrm>
            <a:off x="4706471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8354715-A7DB-4C62-8842-708D68E7E92F}"/>
              </a:ext>
            </a:extLst>
          </p:cNvPr>
          <p:cNvCxnSpPr/>
          <p:nvPr/>
        </p:nvCxnSpPr>
        <p:spPr>
          <a:xfrm>
            <a:off x="506651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2FBA2F8-4B5F-48BC-BF68-1C33D8D23741}"/>
              </a:ext>
            </a:extLst>
          </p:cNvPr>
          <p:cNvCxnSpPr/>
          <p:nvPr/>
        </p:nvCxnSpPr>
        <p:spPr>
          <a:xfrm>
            <a:off x="5426561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B341F8D-0D26-430C-AC75-4FB96B0A25F1}"/>
              </a:ext>
            </a:extLst>
          </p:cNvPr>
          <p:cNvCxnSpPr/>
          <p:nvPr/>
        </p:nvCxnSpPr>
        <p:spPr>
          <a:xfrm>
            <a:off x="578660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D3D5FBC-94C6-4980-B287-B20C58112102}"/>
              </a:ext>
            </a:extLst>
          </p:cNvPr>
          <p:cNvCxnSpPr/>
          <p:nvPr/>
        </p:nvCxnSpPr>
        <p:spPr>
          <a:xfrm>
            <a:off x="6146651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9B3E157-A7D7-4E2E-8BEB-B0CEF7570226}"/>
              </a:ext>
            </a:extLst>
          </p:cNvPr>
          <p:cNvCxnSpPr/>
          <p:nvPr/>
        </p:nvCxnSpPr>
        <p:spPr>
          <a:xfrm>
            <a:off x="650669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A58437E-9B77-4BAE-A74D-97140BD97FF7}"/>
              </a:ext>
            </a:extLst>
          </p:cNvPr>
          <p:cNvCxnSpPr/>
          <p:nvPr/>
        </p:nvCxnSpPr>
        <p:spPr>
          <a:xfrm>
            <a:off x="6866741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C06E31-F69D-4AFB-8198-7A5833A258BA}"/>
              </a:ext>
            </a:extLst>
          </p:cNvPr>
          <p:cNvCxnSpPr/>
          <p:nvPr/>
        </p:nvCxnSpPr>
        <p:spPr>
          <a:xfrm>
            <a:off x="722678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0AB7689-12CB-458A-BA10-B2E06AF3B5DD}"/>
              </a:ext>
            </a:extLst>
          </p:cNvPr>
          <p:cNvCxnSpPr/>
          <p:nvPr/>
        </p:nvCxnSpPr>
        <p:spPr>
          <a:xfrm>
            <a:off x="7586831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1FBBF7E-4836-474B-9850-93E1B65B1B45}"/>
              </a:ext>
            </a:extLst>
          </p:cNvPr>
          <p:cNvCxnSpPr/>
          <p:nvPr/>
        </p:nvCxnSpPr>
        <p:spPr>
          <a:xfrm>
            <a:off x="794687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EA6340A-0126-4FD8-9557-90691FDA7438}"/>
              </a:ext>
            </a:extLst>
          </p:cNvPr>
          <p:cNvCxnSpPr/>
          <p:nvPr/>
        </p:nvCxnSpPr>
        <p:spPr>
          <a:xfrm>
            <a:off x="8306921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6FC418D-2F39-4C5B-92F9-48F9F610604E}"/>
              </a:ext>
            </a:extLst>
          </p:cNvPr>
          <p:cNvCxnSpPr/>
          <p:nvPr/>
        </p:nvCxnSpPr>
        <p:spPr>
          <a:xfrm>
            <a:off x="8666966" y="786633"/>
            <a:ext cx="0" cy="57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CC54240-A1B6-41B5-A34E-459DE0B3F9E3}"/>
              </a:ext>
            </a:extLst>
          </p:cNvPr>
          <p:cNvCxnSpPr/>
          <p:nvPr/>
        </p:nvCxnSpPr>
        <p:spPr>
          <a:xfrm>
            <a:off x="2906246" y="78663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BFF7975-DFCC-4701-A054-77BFC7F9FEFE}"/>
              </a:ext>
            </a:extLst>
          </p:cNvPr>
          <p:cNvCxnSpPr/>
          <p:nvPr/>
        </p:nvCxnSpPr>
        <p:spPr>
          <a:xfrm>
            <a:off x="2906246" y="1146678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11AEDD7-F0CA-4B19-ACF2-352F74AEE0BF}"/>
              </a:ext>
            </a:extLst>
          </p:cNvPr>
          <p:cNvCxnSpPr/>
          <p:nvPr/>
        </p:nvCxnSpPr>
        <p:spPr>
          <a:xfrm>
            <a:off x="2906246" y="150672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2CEE9C6-21ED-4D5E-85BB-114071BCB10E}"/>
              </a:ext>
            </a:extLst>
          </p:cNvPr>
          <p:cNvCxnSpPr/>
          <p:nvPr/>
        </p:nvCxnSpPr>
        <p:spPr>
          <a:xfrm>
            <a:off x="2906246" y="1866768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6572860-83C5-41AD-87E8-1EB4859E8DC3}"/>
              </a:ext>
            </a:extLst>
          </p:cNvPr>
          <p:cNvCxnSpPr/>
          <p:nvPr/>
        </p:nvCxnSpPr>
        <p:spPr>
          <a:xfrm>
            <a:off x="2906246" y="222681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64E06D1-4CF9-48D0-9B61-837A83BF3A3A}"/>
              </a:ext>
            </a:extLst>
          </p:cNvPr>
          <p:cNvCxnSpPr/>
          <p:nvPr/>
        </p:nvCxnSpPr>
        <p:spPr>
          <a:xfrm>
            <a:off x="2906246" y="2586858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A895D30-B2DC-4D3E-AF7D-12D86CEEB5CD}"/>
              </a:ext>
            </a:extLst>
          </p:cNvPr>
          <p:cNvCxnSpPr/>
          <p:nvPr/>
        </p:nvCxnSpPr>
        <p:spPr>
          <a:xfrm>
            <a:off x="2906246" y="294690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51760BC-984B-4EC1-94FF-39B2F8783970}"/>
              </a:ext>
            </a:extLst>
          </p:cNvPr>
          <p:cNvCxnSpPr/>
          <p:nvPr/>
        </p:nvCxnSpPr>
        <p:spPr>
          <a:xfrm>
            <a:off x="2906246" y="3306948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58E2126-E5AD-4D4D-8944-C79948554957}"/>
              </a:ext>
            </a:extLst>
          </p:cNvPr>
          <p:cNvCxnSpPr/>
          <p:nvPr/>
        </p:nvCxnSpPr>
        <p:spPr>
          <a:xfrm>
            <a:off x="2906246" y="366699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0490107-FEDF-46EA-A69C-B724B9DE77F9}"/>
              </a:ext>
            </a:extLst>
          </p:cNvPr>
          <p:cNvCxnSpPr/>
          <p:nvPr/>
        </p:nvCxnSpPr>
        <p:spPr>
          <a:xfrm>
            <a:off x="2906246" y="654735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37F3117-8605-441F-B97C-87C81B4254A7}"/>
              </a:ext>
            </a:extLst>
          </p:cNvPr>
          <p:cNvCxnSpPr/>
          <p:nvPr/>
        </p:nvCxnSpPr>
        <p:spPr>
          <a:xfrm>
            <a:off x="2906246" y="6187308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1D8DB46-A3BF-4B72-87F9-E3491BB4B8FE}"/>
              </a:ext>
            </a:extLst>
          </p:cNvPr>
          <p:cNvCxnSpPr/>
          <p:nvPr/>
        </p:nvCxnSpPr>
        <p:spPr>
          <a:xfrm>
            <a:off x="2906246" y="582726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E3AA04F-5E69-4F00-AFD0-1D359E67FA1D}"/>
              </a:ext>
            </a:extLst>
          </p:cNvPr>
          <p:cNvCxnSpPr/>
          <p:nvPr/>
        </p:nvCxnSpPr>
        <p:spPr>
          <a:xfrm>
            <a:off x="2906246" y="5467218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77C9E12-C095-482D-AAA0-1D60F00BBABE}"/>
              </a:ext>
            </a:extLst>
          </p:cNvPr>
          <p:cNvCxnSpPr/>
          <p:nvPr/>
        </p:nvCxnSpPr>
        <p:spPr>
          <a:xfrm>
            <a:off x="2906246" y="510717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04E504D-6952-4010-AC87-89A09B7D58DA}"/>
              </a:ext>
            </a:extLst>
          </p:cNvPr>
          <p:cNvCxnSpPr/>
          <p:nvPr/>
        </p:nvCxnSpPr>
        <p:spPr>
          <a:xfrm>
            <a:off x="2906246" y="4747128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3A5FA94-5A48-41AF-9FCA-2A0ACBFDDE68}"/>
              </a:ext>
            </a:extLst>
          </p:cNvPr>
          <p:cNvCxnSpPr/>
          <p:nvPr/>
        </p:nvCxnSpPr>
        <p:spPr>
          <a:xfrm>
            <a:off x="2906246" y="4387083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82ADF17-D5C3-4404-BE36-5E341DB4A9A0}"/>
              </a:ext>
            </a:extLst>
          </p:cNvPr>
          <p:cNvCxnSpPr/>
          <p:nvPr/>
        </p:nvCxnSpPr>
        <p:spPr>
          <a:xfrm>
            <a:off x="2906246" y="4027038"/>
            <a:ext cx="576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C216D72-CB1E-4550-8467-5E81D192F7E9}"/>
              </a:ext>
            </a:extLst>
          </p:cNvPr>
          <p:cNvCxnSpPr/>
          <p:nvPr/>
        </p:nvCxnSpPr>
        <p:spPr>
          <a:xfrm flipV="1">
            <a:off x="5786606" y="598038"/>
            <a:ext cx="0" cy="594931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539BA26-2001-4D1D-B197-22576CAF9F0B}"/>
              </a:ext>
            </a:extLst>
          </p:cNvPr>
          <p:cNvCxnSpPr/>
          <p:nvPr/>
        </p:nvCxnSpPr>
        <p:spPr>
          <a:xfrm>
            <a:off x="2906246" y="3678712"/>
            <a:ext cx="6120765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F2986094-6E47-47F2-AA2B-8D3CA46B1810}"/>
              </a:ext>
            </a:extLst>
          </p:cNvPr>
          <p:cNvSpPr txBox="1"/>
          <p:nvPr/>
        </p:nvSpPr>
        <p:spPr>
          <a:xfrm>
            <a:off x="166472" y="994791"/>
            <a:ext cx="27717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Find the image of the point (4, 2) under a </a:t>
            </a:r>
            <a:r>
              <a:rPr lang="en-GB" sz="2000" dirty="0">
                <a:solidFill>
                  <a:srgbClr val="FF0066"/>
                </a:solidFill>
                <a:latin typeface="Comic Sans MS" pitchFamily="66" charset="0"/>
              </a:rPr>
              <a:t>reflection</a:t>
            </a:r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 in the line</a:t>
            </a:r>
          </a:p>
          <a:p>
            <a:r>
              <a:rPr lang="en-GB" sz="2000" dirty="0">
                <a:solidFill>
                  <a:srgbClr val="00B050"/>
                </a:solidFill>
                <a:latin typeface="Comic Sans MS" pitchFamily="66" charset="0"/>
              </a:rPr>
              <a:t>y = -x</a:t>
            </a:r>
          </a:p>
        </p:txBody>
      </p:sp>
      <p:sp>
        <p:nvSpPr>
          <p:cNvPr id="41" name="Title 55">
            <a:extLst>
              <a:ext uri="{FF2B5EF4-FFF2-40B4-BE49-F238E27FC236}">
                <a16:creationId xmlns:a16="http://schemas.microsoft.com/office/drawing/2014/main" id="{54690D34-66C4-4B8B-8516-A08CEE5DA000}"/>
              </a:ext>
            </a:extLst>
          </p:cNvPr>
          <p:cNvSpPr txBox="1">
            <a:spLocks/>
          </p:cNvSpPr>
          <p:nvPr/>
        </p:nvSpPr>
        <p:spPr>
          <a:xfrm>
            <a:off x="179390" y="98476"/>
            <a:ext cx="8229600" cy="6206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accent4"/>
                </a:solidFill>
                <a:latin typeface="Comic Sans MS" pitchFamily="66" charset="0"/>
              </a:rPr>
              <a:t>Reflection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EF7D2ECA-5107-4A45-B0CA-34CB05BC3298}"/>
              </a:ext>
            </a:extLst>
          </p:cNvPr>
          <p:cNvSpPr/>
          <p:nvPr/>
        </p:nvSpPr>
        <p:spPr>
          <a:xfrm>
            <a:off x="7177029" y="2907026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53DD58A-B654-4471-9F99-33FCA7426A4C}"/>
              </a:ext>
            </a:extLst>
          </p:cNvPr>
          <p:cNvSpPr/>
          <p:nvPr/>
        </p:nvSpPr>
        <p:spPr>
          <a:xfrm>
            <a:off x="7222749" y="2641365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(4, 2) </a:t>
            </a:r>
            <a:endParaRPr lang="en-GB" sz="1800" dirty="0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7512CB5-D4A9-4012-9BD8-1DE51A3531B9}"/>
              </a:ext>
            </a:extLst>
          </p:cNvPr>
          <p:cNvCxnSpPr/>
          <p:nvPr/>
        </p:nvCxnSpPr>
        <p:spPr>
          <a:xfrm flipH="1" flipV="1">
            <a:off x="2928705" y="786633"/>
            <a:ext cx="5738261" cy="5760001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>
            <a:extLst>
              <a:ext uri="{FF2B5EF4-FFF2-40B4-BE49-F238E27FC236}">
                <a16:creationId xmlns:a16="http://schemas.microsoft.com/office/drawing/2014/main" id="{83CAC64A-D8F0-44B0-A55C-B98E81298C94}"/>
              </a:ext>
            </a:extLst>
          </p:cNvPr>
          <p:cNvSpPr/>
          <p:nvPr/>
        </p:nvSpPr>
        <p:spPr>
          <a:xfrm>
            <a:off x="5041820" y="5083088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0064241-C045-4B34-99C3-5E7D519CF889}"/>
              </a:ext>
            </a:extLst>
          </p:cNvPr>
          <p:cNvSpPr/>
          <p:nvPr/>
        </p:nvSpPr>
        <p:spPr>
          <a:xfrm>
            <a:off x="4215487" y="5109605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(-2, -4) </a:t>
            </a:r>
            <a:endParaRPr lang="en-GB" sz="1800" dirty="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01795C9-D90E-49C1-88FD-7D5EE74D035A}"/>
              </a:ext>
            </a:extLst>
          </p:cNvPr>
          <p:cNvCxnSpPr/>
          <p:nvPr/>
        </p:nvCxnSpPr>
        <p:spPr>
          <a:xfrm flipV="1">
            <a:off x="6146651" y="2938914"/>
            <a:ext cx="1088993" cy="1088124"/>
          </a:xfrm>
          <a:prstGeom prst="line">
            <a:avLst/>
          </a:prstGeom>
          <a:ln w="25400">
            <a:solidFill>
              <a:srgbClr val="FF660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8866B0A-9746-461C-9E13-0E7D9565C95A}"/>
              </a:ext>
            </a:extLst>
          </p:cNvPr>
          <p:cNvCxnSpPr/>
          <p:nvPr/>
        </p:nvCxnSpPr>
        <p:spPr>
          <a:xfrm flipV="1">
            <a:off x="5096397" y="4036326"/>
            <a:ext cx="1071096" cy="1070128"/>
          </a:xfrm>
          <a:prstGeom prst="line">
            <a:avLst/>
          </a:prstGeom>
          <a:ln w="25400">
            <a:solidFill>
              <a:srgbClr val="00B0F0"/>
            </a:solidFill>
            <a:prstDash val="sys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86E961F0-7DE7-4A46-B262-714870FBFA04}"/>
              </a:ext>
            </a:extLst>
          </p:cNvPr>
          <p:cNvSpPr txBox="1"/>
          <p:nvPr/>
        </p:nvSpPr>
        <p:spPr>
          <a:xfrm>
            <a:off x="156931" y="2622668"/>
            <a:ext cx="27717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Draw a perpendicular line to the mirror line, check the distance</a:t>
            </a:r>
            <a:r>
              <a:rPr lang="en-GB" sz="2000" dirty="0">
                <a:solidFill>
                  <a:srgbClr val="00B050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CC068FA-41BA-4BEE-A9D9-0152910706A2}"/>
              </a:ext>
            </a:extLst>
          </p:cNvPr>
          <p:cNvSpPr txBox="1"/>
          <p:nvPr/>
        </p:nvSpPr>
        <p:spPr>
          <a:xfrm>
            <a:off x="154613" y="4037523"/>
            <a:ext cx="283673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Draw a perpendicular line from the mirror line, opposite direction, same distance.</a:t>
            </a:r>
            <a:endParaRPr lang="en-GB" sz="20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40B06CB-9B8D-484F-89BA-02ED8D7D804A}"/>
              </a:ext>
            </a:extLst>
          </p:cNvPr>
          <p:cNvSpPr txBox="1"/>
          <p:nvPr/>
        </p:nvSpPr>
        <p:spPr>
          <a:xfrm>
            <a:off x="156931" y="5689730"/>
            <a:ext cx="27717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This is the reflection of the point.</a:t>
            </a:r>
            <a:endParaRPr lang="en-GB" sz="20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F2D48DC-5C1C-4DA3-8295-332ADC0BEC09}"/>
              </a:ext>
            </a:extLst>
          </p:cNvPr>
          <p:cNvSpPr/>
          <p:nvPr/>
        </p:nvSpPr>
        <p:spPr>
          <a:xfrm>
            <a:off x="159592" y="2286217"/>
            <a:ext cx="27093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Draw the mirror line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7165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2" grpId="0" animBg="1"/>
      <p:bldP spid="43" grpId="0"/>
      <p:bldP spid="45" grpId="0" animBg="1"/>
      <p:bldP spid="46" grpId="0"/>
      <p:bldP spid="49" grpId="0"/>
      <p:bldP spid="50" grpId="0"/>
      <p:bldP spid="51" grpId="0"/>
      <p:bldP spid="5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3479</TotalTime>
  <Words>914</Words>
  <Application>Microsoft Office PowerPoint</Application>
  <PresentationFormat>On-screen Show (4:3)</PresentationFormat>
  <Paragraphs>113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Comic Sans MS</vt:lpstr>
      <vt:lpstr>Times New Roman</vt:lpstr>
      <vt:lpstr>Wingdings 2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128</cp:revision>
  <dcterms:created xsi:type="dcterms:W3CDTF">2016-08-14T00:28:51Z</dcterms:created>
  <dcterms:modified xsi:type="dcterms:W3CDTF">2021-05-15T11:18:26Z</dcterms:modified>
</cp:coreProperties>
</file>