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8" r:id="rId3"/>
    <p:sldId id="271" r:id="rId4"/>
    <p:sldId id="272" r:id="rId5"/>
    <p:sldId id="258" r:id="rId6"/>
    <p:sldId id="259" r:id="rId7"/>
    <p:sldId id="273" r:id="rId8"/>
    <p:sldId id="31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63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26/03/2021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7DB3C-1650-4362-B41A-D63922767208}" type="slidenum">
              <a:rPr lang="en-GB"/>
              <a:pPr/>
              <a:t>6</a:t>
            </a:fld>
            <a:endParaRPr lang="en-GB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368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7DB3C-1650-4362-B41A-D63922767208}" type="slidenum">
              <a:rPr lang="en-GB"/>
              <a:pPr/>
              <a:t>7</a:t>
            </a:fld>
            <a:endParaRPr lang="en-GB"/>
          </a:p>
        </p:txBody>
      </p:sp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48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42992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306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958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157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54143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8976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0870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0697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1041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6244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3/26/2021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1838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3/26/2021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774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hyperlink" Target="http://www.mathssupport.org/" TargetMode="External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88975" indent="-688975"/>
            <a:r>
              <a:rPr lang="en-US" dirty="0"/>
              <a:t>LO: Calculate the distance between two points.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Distance between two points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3FDF0CA-C509-498E-91C3-A688355C204B}"/>
              </a:ext>
            </a:extLst>
          </p:cNvPr>
          <p:cNvSpPr/>
          <p:nvPr/>
        </p:nvSpPr>
        <p:spPr>
          <a:xfrm>
            <a:off x="8093258" y="6118197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EE9B924E-BA7C-4AA2-BFB6-9ABF060AB4F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/>
          <p:nvPr/>
        </p:nvGrpSpPr>
        <p:grpSpPr>
          <a:xfrm>
            <a:off x="102767" y="788752"/>
            <a:ext cx="5787224" cy="5780920"/>
            <a:chOff x="0" y="0"/>
            <a:chExt cx="5787224" cy="5780920"/>
          </a:xfrm>
        </p:grpSpPr>
        <p:pic>
          <p:nvPicPr>
            <p:cNvPr id="33" name="Picture 2" descr="http://people.rit.edu/andpph/misc/graph-paper-v-7x9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038600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359"/>
            <a:stretch/>
          </p:blipFill>
          <p:spPr bwMode="auto">
            <a:xfrm>
              <a:off x="4024745" y="0"/>
              <a:ext cx="1762479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167"/>
            <a:stretch/>
          </p:blipFill>
          <p:spPr bwMode="auto">
            <a:xfrm>
              <a:off x="0" y="5167747"/>
              <a:ext cx="4038600" cy="6131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359" b="88442"/>
            <a:stretch/>
          </p:blipFill>
          <p:spPr bwMode="auto">
            <a:xfrm>
              <a:off x="4024745" y="5167747"/>
              <a:ext cx="1762479" cy="598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" name="Straight Arrow Connector 3"/>
          <p:cNvCxnSpPr/>
          <p:nvPr/>
        </p:nvCxnSpPr>
        <p:spPr>
          <a:xfrm flipV="1">
            <a:off x="2986084" y="643960"/>
            <a:ext cx="0" cy="594000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02767" y="3617696"/>
            <a:ext cx="603504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02657" y="357759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86351" y="51974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86351" y="45401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86351" y="39647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07989" y="357524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02657" y="28345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02657" y="225845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2657" y="169788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09572" y="620592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86351" y="622802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86351" y="56836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02657" y="11318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02657" y="6821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01465" y="35943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029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6363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59015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2122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847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36602" y="360473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12666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5555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58541" y="3388712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74183" y="4540840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60745" y="3651114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30567" y="4540840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74183" y="223658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39755" y="109920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9324" y="4838679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B(3, –2)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51853" y="944005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D(2,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75177" y="1889069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C(-3, 2)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88373" y="4973953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A(-3, –2)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34787" y="3116350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E(-2, 0)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889991" y="771702"/>
            <a:ext cx="3149735" cy="110799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+mn-lt"/>
              </a:rPr>
              <a:t>What is the distance between the points A(-3, –2) and B(3, -2)?</a:t>
            </a:r>
          </a:p>
        </p:txBody>
      </p: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5924144" y="4042756"/>
            <a:ext cx="3100678" cy="1108077"/>
            <a:chOff x="1730" y="569"/>
            <a:chExt cx="3497" cy="698"/>
          </a:xfrm>
        </p:grpSpPr>
        <p:sp>
          <p:nvSpPr>
            <p:cNvPr id="52" name="Text Box 5"/>
            <p:cNvSpPr txBox="1">
              <a:spLocks noChangeArrowheads="1"/>
            </p:cNvSpPr>
            <p:nvPr/>
          </p:nvSpPr>
          <p:spPr bwMode="auto">
            <a:xfrm>
              <a:off x="1730" y="569"/>
              <a:ext cx="3497" cy="69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The horizontal distance between the points is.  </a:t>
              </a:r>
            </a:p>
          </p:txBody>
        </p:sp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3175" y="979"/>
              <a:ext cx="999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200" i="1" dirty="0">
                  <a:cs typeface="Times New Roman" panose="02020603050405020304" pitchFamily="18" charset="0"/>
                </a:rPr>
                <a:t>x</a:t>
              </a:r>
              <a:r>
                <a:rPr lang="en-GB" sz="2200" baseline="-25000" dirty="0">
                  <a:cs typeface="Times New Roman" panose="02020603050405020304" pitchFamily="18" charset="0"/>
                </a:rPr>
                <a:t>2</a:t>
              </a:r>
              <a:r>
                <a:rPr lang="en-GB" sz="2200" dirty="0">
                  <a:cs typeface="Times New Roman" panose="02020603050405020304" pitchFamily="18" charset="0"/>
                </a:rPr>
                <a:t> – </a:t>
              </a:r>
              <a:r>
                <a:rPr lang="en-GB" sz="2200" i="1" dirty="0">
                  <a:cs typeface="Times New Roman" panose="02020603050405020304" pitchFamily="18" charset="0"/>
                </a:rPr>
                <a:t>x</a:t>
              </a:r>
              <a:r>
                <a:rPr lang="en-GB" sz="2200" baseline="-25000" dirty="0"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4" name="Group 4"/>
          <p:cNvGrpSpPr>
            <a:grpSpLocks/>
          </p:cNvGrpSpPr>
          <p:nvPr/>
        </p:nvGrpSpPr>
        <p:grpSpPr bwMode="auto">
          <a:xfrm>
            <a:off x="5916570" y="2194659"/>
            <a:ext cx="3006185" cy="1108076"/>
            <a:chOff x="1945" y="2267"/>
            <a:chExt cx="1977" cy="698"/>
          </a:xfrm>
        </p:grpSpPr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1945" y="2267"/>
              <a:ext cx="1977" cy="69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The horizontal distance between the points is           .  </a:t>
              </a: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2806" y="2694"/>
              <a:ext cx="1072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3 – (-3) = 6</a:t>
              </a:r>
              <a:endParaRPr lang="en-GB" sz="2200" baseline="-25000" dirty="0">
                <a:latin typeface="+mn-lt"/>
              </a:endParaRPr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1290207" y="4747736"/>
            <a:ext cx="3384376" cy="142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8F2E3BC-CE39-49C4-8DCE-971DE7B6A5B0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068977F4-764F-4BE6-9069-D330085CADB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A09E334-5131-47DA-A1B0-B27207EDE118}"/>
              </a:ext>
            </a:extLst>
          </p:cNvPr>
          <p:cNvSpPr txBox="1"/>
          <p:nvPr/>
        </p:nvSpPr>
        <p:spPr>
          <a:xfrm>
            <a:off x="86214" y="99532"/>
            <a:ext cx="7962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</a:rPr>
              <a:t>Horizontal distance between two points</a:t>
            </a:r>
          </a:p>
        </p:txBody>
      </p:sp>
    </p:spTree>
    <p:extLst>
      <p:ext uri="{BB962C8B-B14F-4D97-AF65-F5344CB8AC3E}">
        <p14:creationId xmlns:p14="http://schemas.microsoft.com/office/powerpoint/2010/main" val="45643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3" grpId="0"/>
      <p:bldP spid="44" grpId="0"/>
      <p:bldP spid="45" grpId="0"/>
      <p:bldP spid="3" grpId="0"/>
      <p:bldP spid="46" grpId="0"/>
      <p:bldP spid="47" grpId="0"/>
      <p:bldP spid="48" grpId="0"/>
      <p:bldP spid="49" grpId="0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/>
          <p:nvPr/>
        </p:nvGrpSpPr>
        <p:grpSpPr>
          <a:xfrm>
            <a:off x="110518" y="742672"/>
            <a:ext cx="5788206" cy="5787884"/>
            <a:chOff x="0" y="0"/>
            <a:chExt cx="5788206" cy="5787884"/>
          </a:xfrm>
        </p:grpSpPr>
        <p:pic>
          <p:nvPicPr>
            <p:cNvPr id="33" name="Picture 2" descr="http://people.rit.edu/andpph/misc/graph-paper-v-7x9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038600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335"/>
            <a:stretch/>
          </p:blipFill>
          <p:spPr bwMode="auto">
            <a:xfrm>
              <a:off x="4024745" y="0"/>
              <a:ext cx="1763461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233"/>
            <a:stretch/>
          </p:blipFill>
          <p:spPr bwMode="auto">
            <a:xfrm>
              <a:off x="0" y="5167748"/>
              <a:ext cx="4038600" cy="6097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335" b="88032"/>
            <a:stretch/>
          </p:blipFill>
          <p:spPr bwMode="auto">
            <a:xfrm>
              <a:off x="4024745" y="5167748"/>
              <a:ext cx="1763460" cy="620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" name="Straight Arrow Connector 3"/>
          <p:cNvCxnSpPr/>
          <p:nvPr/>
        </p:nvCxnSpPr>
        <p:spPr>
          <a:xfrm flipV="1">
            <a:off x="2994019" y="643960"/>
            <a:ext cx="0" cy="594000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10702" y="3617696"/>
            <a:ext cx="603504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10592" y="357759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4286" y="51974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4286" y="45401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4286" y="39647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15924" y="357524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10592" y="28345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10592" y="225845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10592" y="169788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0914" y="599544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/>
              <a:t>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94286" y="622802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94286" y="56836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10592" y="11318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0592" y="6821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93530" y="35943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9823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4298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66950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2915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4641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44537" y="360473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20601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6348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66476" y="3388712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82118" y="4540840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08085" y="3630657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38502" y="4540840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82118" y="223658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47690" y="109920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3145" y="489401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B(3, –2)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59788" y="944005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D(2,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83112" y="1889069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C(-3, 2)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96308" y="4973953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A(-3, –2)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42722" y="3116350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E(-2, 0)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898723" y="732377"/>
            <a:ext cx="3110366" cy="110799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+mn-lt"/>
              </a:rPr>
              <a:t>What is the distance between the points A(-3, –2) and C(–3, 2)?</a:t>
            </a:r>
          </a:p>
        </p:txBody>
      </p:sp>
      <p:grpSp>
        <p:nvGrpSpPr>
          <p:cNvPr id="54" name="Group 4"/>
          <p:cNvGrpSpPr>
            <a:grpSpLocks/>
          </p:cNvGrpSpPr>
          <p:nvPr/>
        </p:nvGrpSpPr>
        <p:grpSpPr bwMode="auto">
          <a:xfrm>
            <a:off x="5839989" y="1943553"/>
            <a:ext cx="3193493" cy="1184948"/>
            <a:chOff x="267" y="3679"/>
            <a:chExt cx="5046" cy="432"/>
          </a:xfrm>
        </p:grpSpPr>
        <p:sp>
          <p:nvSpPr>
            <p:cNvPr id="55" name="Text Box 5"/>
            <p:cNvSpPr txBox="1">
              <a:spLocks noChangeArrowheads="1"/>
            </p:cNvSpPr>
            <p:nvPr/>
          </p:nvSpPr>
          <p:spPr bwMode="auto">
            <a:xfrm>
              <a:off x="267" y="3679"/>
              <a:ext cx="5046" cy="28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The vertical distance between the points is</a:t>
              </a:r>
            </a:p>
          </p:txBody>
        </p:sp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1540" y="3954"/>
              <a:ext cx="2593" cy="15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2 – (-2) = 4</a:t>
              </a:r>
              <a:endParaRPr lang="en-GB" sz="2200" baseline="-25000" dirty="0">
                <a:latin typeface="+mn-lt"/>
              </a:endParaRPr>
            </a:p>
          </p:txBody>
        </p:sp>
      </p:grpSp>
      <p:grpSp>
        <p:nvGrpSpPr>
          <p:cNvPr id="57" name="Group 7"/>
          <p:cNvGrpSpPr>
            <a:grpSpLocks/>
          </p:cNvGrpSpPr>
          <p:nvPr/>
        </p:nvGrpSpPr>
        <p:grpSpPr bwMode="auto">
          <a:xfrm>
            <a:off x="5873570" y="4063833"/>
            <a:ext cx="3193493" cy="1077913"/>
            <a:chOff x="158" y="1699"/>
            <a:chExt cx="3632" cy="679"/>
          </a:xfrm>
        </p:grpSpPr>
        <p:sp>
          <p:nvSpPr>
            <p:cNvPr id="58" name="Text Box 8"/>
            <p:cNvSpPr txBox="1">
              <a:spLocks noChangeArrowheads="1"/>
            </p:cNvSpPr>
            <p:nvPr/>
          </p:nvSpPr>
          <p:spPr bwMode="auto">
            <a:xfrm>
              <a:off x="158" y="1699"/>
              <a:ext cx="3632" cy="48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GB" sz="2200" dirty="0">
                  <a:latin typeface="+mn-lt"/>
                </a:rPr>
                <a:t>The vertical distance between the points is</a:t>
              </a:r>
            </a:p>
          </p:txBody>
        </p:sp>
        <p:sp>
          <p:nvSpPr>
            <p:cNvPr id="59" name="Text Box 9"/>
            <p:cNvSpPr txBox="1">
              <a:spLocks noChangeArrowheads="1"/>
            </p:cNvSpPr>
            <p:nvPr/>
          </p:nvSpPr>
          <p:spPr bwMode="auto">
            <a:xfrm>
              <a:off x="1324" y="2107"/>
              <a:ext cx="571" cy="27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200" i="1" dirty="0">
                  <a:cs typeface="Times New Roman" panose="02020603050405020304" pitchFamily="18" charset="0"/>
                </a:rPr>
                <a:t>y</a:t>
              </a:r>
              <a:r>
                <a:rPr lang="en-GB" sz="2200" baseline="-25000" dirty="0">
                  <a:cs typeface="Times New Roman" panose="02020603050405020304" pitchFamily="18" charset="0"/>
                </a:rPr>
                <a:t>2</a:t>
              </a:r>
              <a:r>
                <a:rPr lang="en-GB" sz="2200" dirty="0">
                  <a:cs typeface="Times New Roman" panose="02020603050405020304" pitchFamily="18" charset="0"/>
                </a:rPr>
                <a:t> – </a:t>
              </a:r>
              <a:r>
                <a:rPr lang="en-GB" sz="2200" i="1" dirty="0">
                  <a:cs typeface="Times New Roman" panose="02020603050405020304" pitchFamily="18" charset="0"/>
                </a:rPr>
                <a:t>y</a:t>
              </a:r>
              <a:r>
                <a:rPr lang="en-GB" sz="2200" baseline="-25000" dirty="0">
                  <a:cs typeface="Times New Roman" panose="02020603050405020304" pitchFamily="18" charset="0"/>
                </a:rPr>
                <a:t>1</a:t>
              </a:r>
            </a:p>
          </p:txBody>
        </p:sp>
      </p:grpSp>
      <p:cxnSp>
        <p:nvCxnSpPr>
          <p:cNvPr id="51" name="Straight Connector 50"/>
          <p:cNvCxnSpPr/>
          <p:nvPr/>
        </p:nvCxnSpPr>
        <p:spPr>
          <a:xfrm>
            <a:off x="1269566" y="2515488"/>
            <a:ext cx="0" cy="2202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3FA99209-C244-42C5-947B-785AF6FA5B3E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0640FAA7-F174-4A75-A775-27276D249BE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7C9371F-DF7A-40FD-B343-DAE96A6E87D7}"/>
              </a:ext>
            </a:extLst>
          </p:cNvPr>
          <p:cNvSpPr txBox="1"/>
          <p:nvPr/>
        </p:nvSpPr>
        <p:spPr>
          <a:xfrm>
            <a:off x="86214" y="99532"/>
            <a:ext cx="7962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</a:rPr>
              <a:t>Vertical distance between two points</a:t>
            </a:r>
          </a:p>
        </p:txBody>
      </p:sp>
    </p:spTree>
    <p:extLst>
      <p:ext uri="{BB962C8B-B14F-4D97-AF65-F5344CB8AC3E}">
        <p14:creationId xmlns:p14="http://schemas.microsoft.com/office/powerpoint/2010/main" val="124534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/>
          <p:nvPr/>
        </p:nvGrpSpPr>
        <p:grpSpPr>
          <a:xfrm>
            <a:off x="95528" y="742672"/>
            <a:ext cx="5784379" cy="5757331"/>
            <a:chOff x="0" y="0"/>
            <a:chExt cx="5784379" cy="5757331"/>
          </a:xfrm>
        </p:grpSpPr>
        <p:pic>
          <p:nvPicPr>
            <p:cNvPr id="33" name="Picture 2" descr="http://people.rit.edu/andpph/misc/graph-paper-v-7x9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038600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860"/>
            <a:stretch/>
          </p:blipFill>
          <p:spPr bwMode="auto">
            <a:xfrm>
              <a:off x="4024745" y="0"/>
              <a:ext cx="1742258" cy="5181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8622"/>
            <a:stretch/>
          </p:blipFill>
          <p:spPr bwMode="auto">
            <a:xfrm>
              <a:off x="0" y="5167747"/>
              <a:ext cx="4038600" cy="5895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" descr="http://people.rit.edu/andpph/misc/graph-paper-v-7x9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6430" b="88762"/>
            <a:stretch/>
          </p:blipFill>
          <p:spPr bwMode="auto">
            <a:xfrm>
              <a:off x="4024745" y="5167747"/>
              <a:ext cx="1759634" cy="5823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" name="Straight Arrow Connector 3"/>
          <p:cNvCxnSpPr/>
          <p:nvPr/>
        </p:nvCxnSpPr>
        <p:spPr>
          <a:xfrm flipV="1">
            <a:off x="2979029" y="643960"/>
            <a:ext cx="0" cy="594000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95712" y="3617696"/>
            <a:ext cx="6228000" cy="0"/>
          </a:xfrm>
          <a:prstGeom prst="straightConnector1">
            <a:avLst/>
          </a:prstGeom>
          <a:ln w="571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95602" y="357759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79296" y="5197439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9296" y="45401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9296" y="39647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00934" y="357524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5602" y="283451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95602" y="2258452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5602" y="169788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86994" y="663277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79296" y="6228020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79296" y="568367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95602" y="11318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95602" y="682114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08520" y="3594338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324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9308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51960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1416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-1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31424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29547" y="360473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05611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48499" y="3595246"/>
            <a:ext cx="531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51486" y="3388712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67128" y="4540840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85733" y="3585628"/>
            <a:ext cx="531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/>
              <a:t>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67128" y="223658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32700" y="1099204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44798" y="944005"/>
            <a:ext cx="1274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D(2, 4)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068122" y="1889069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C(-3, 2)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81318" y="4973953"/>
            <a:ext cx="1540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A(-3, –2)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427732" y="3116350"/>
            <a:ext cx="1372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E(-2, 0) 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5942389" y="759826"/>
            <a:ext cx="3106083" cy="1107996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200" dirty="0">
                <a:latin typeface="+mn-lt"/>
              </a:rPr>
              <a:t>What is the distance between the points C(-3, 2) and D(2, 4)?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5840673" y="1903796"/>
            <a:ext cx="31990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+mn-lt"/>
              </a:rPr>
              <a:t>We can find the distance between them by adding a third point, F, to form a right-angled triangle. We then use Pythagoras’ theorem.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09056" y="2229045"/>
            <a:ext cx="33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+mn-lt"/>
              </a:rPr>
              <a:t>X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37117" y="2216665"/>
            <a:ext cx="1239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F(2, 2)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1283152" y="2459522"/>
            <a:ext cx="2837121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4"/>
          <p:cNvGrpSpPr>
            <a:grpSpLocks/>
          </p:cNvGrpSpPr>
          <p:nvPr/>
        </p:nvGrpSpPr>
        <p:grpSpPr bwMode="auto">
          <a:xfrm>
            <a:off x="5845164" y="3957736"/>
            <a:ext cx="3192463" cy="400050"/>
            <a:chOff x="3180" y="3648"/>
            <a:chExt cx="2011" cy="252"/>
          </a:xfrm>
        </p:grpSpPr>
        <p:sp>
          <p:nvSpPr>
            <p:cNvPr id="62" name="Text Box 5"/>
            <p:cNvSpPr txBox="1">
              <a:spLocks noChangeArrowheads="1"/>
            </p:cNvSpPr>
            <p:nvPr/>
          </p:nvSpPr>
          <p:spPr bwMode="auto">
            <a:xfrm>
              <a:off x="3180" y="3648"/>
              <a:ext cx="172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000" dirty="0">
                  <a:latin typeface="+mn-lt"/>
                </a:rPr>
                <a:t>Length CF is           .  </a:t>
              </a:r>
            </a:p>
          </p:txBody>
        </p:sp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4243" y="3648"/>
              <a:ext cx="948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000" dirty="0">
                  <a:latin typeface="+mn-lt"/>
                </a:rPr>
                <a:t>2 – (-3) = 5</a:t>
              </a:r>
              <a:endParaRPr lang="en-GB" sz="2000" baseline="-25000" dirty="0">
                <a:latin typeface="+mn-lt"/>
              </a:endParaRPr>
            </a:p>
          </p:txBody>
        </p:sp>
      </p:grpSp>
      <p:grpSp>
        <p:nvGrpSpPr>
          <p:cNvPr id="64" name="Group 4"/>
          <p:cNvGrpSpPr>
            <a:grpSpLocks/>
          </p:cNvGrpSpPr>
          <p:nvPr/>
        </p:nvGrpSpPr>
        <p:grpSpPr bwMode="auto">
          <a:xfrm>
            <a:off x="5848066" y="4401671"/>
            <a:ext cx="3216277" cy="444500"/>
            <a:chOff x="3180" y="3648"/>
            <a:chExt cx="2026" cy="280"/>
          </a:xfrm>
        </p:grpSpPr>
        <p:sp>
          <p:nvSpPr>
            <p:cNvPr id="65" name="Text Box 5"/>
            <p:cNvSpPr txBox="1">
              <a:spLocks noChangeArrowheads="1"/>
            </p:cNvSpPr>
            <p:nvPr/>
          </p:nvSpPr>
          <p:spPr bwMode="auto">
            <a:xfrm>
              <a:off x="3180" y="3648"/>
              <a:ext cx="173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000" dirty="0">
                  <a:latin typeface="+mn-lt"/>
                </a:rPr>
                <a:t>Length DF is           .  </a:t>
              </a:r>
            </a:p>
          </p:txBody>
        </p:sp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4444" y="3676"/>
              <a:ext cx="762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000" dirty="0">
                  <a:latin typeface="+mn-lt"/>
                </a:rPr>
                <a:t>4 – 2 = 2</a:t>
              </a:r>
              <a:endParaRPr lang="en-GB" sz="2000" baseline="-25000" dirty="0">
                <a:latin typeface="+mn-lt"/>
              </a:endParaRPr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4120273" y="1339364"/>
            <a:ext cx="0" cy="114283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780858" y="4832700"/>
            <a:ext cx="34291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+mn-lt"/>
              </a:rPr>
              <a:t>Using Pythagoras’ theorem.</a:t>
            </a:r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6470601" y="5340782"/>
            <a:ext cx="210506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CD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 = 5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 + 2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 </a:t>
            </a:r>
            <a:endParaRPr lang="en-GB" sz="2400" baseline="-250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 Box 6"/>
              <p:cNvSpPr txBox="1">
                <a:spLocks noChangeArrowheads="1"/>
              </p:cNvSpPr>
              <p:nvPr/>
            </p:nvSpPr>
            <p:spPr bwMode="auto">
              <a:xfrm>
                <a:off x="6617896" y="5731537"/>
                <a:ext cx="1566583" cy="49648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400" dirty="0">
                    <a:latin typeface="+mn-lt"/>
                  </a:rPr>
                  <a:t>CD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e>
                    </m:rad>
                  </m:oMath>
                </a14:m>
                <a:r>
                  <a:rPr lang="en-GB" sz="2400" dirty="0">
                    <a:latin typeface="+mn-lt"/>
                  </a:rPr>
                  <a:t> </a:t>
                </a:r>
                <a:endParaRPr lang="en-GB" sz="2400" baseline="-25000" dirty="0">
                  <a:latin typeface="+mn-lt"/>
                </a:endParaRPr>
              </a:p>
            </p:txBody>
          </p:sp>
        </mc:Choice>
        <mc:Fallback>
          <p:sp>
            <p:nvSpPr>
              <p:cNvPr id="6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7896" y="5731537"/>
                <a:ext cx="1566583" cy="496483"/>
              </a:xfrm>
              <a:prstGeom prst="rect">
                <a:avLst/>
              </a:prstGeom>
              <a:blipFill>
                <a:blip r:embed="rId3"/>
                <a:stretch>
                  <a:fillRect l="-6226" t="-2439" b="-26829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 flipV="1">
            <a:off x="1233248" y="1313337"/>
            <a:ext cx="2887025" cy="114618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D1AB3B86-2774-4D34-A12D-95373E2F91CB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429047BF-59EB-4BDA-9AE1-1C59A817A95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5F6BB80-933D-4385-A7D6-E308AA0AEC5E}"/>
              </a:ext>
            </a:extLst>
          </p:cNvPr>
          <p:cNvSpPr txBox="1"/>
          <p:nvPr/>
        </p:nvSpPr>
        <p:spPr>
          <a:xfrm>
            <a:off x="86214" y="99532"/>
            <a:ext cx="7962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</a:rPr>
              <a:t>Distance between two points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 Box 6">
                <a:extLst>
                  <a:ext uri="{FF2B5EF4-FFF2-40B4-BE49-F238E27FC236}">
                    <a16:creationId xmlns:a16="http://schemas.microsoft.com/office/drawing/2014/main" id="{05435523-7F1A-4C94-A59F-46F64782AD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5272" y="6213456"/>
                <a:ext cx="1630575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sz="2400" dirty="0">
                    <a:latin typeface="+mn-lt"/>
                  </a:rPr>
                  <a:t>CD </a:t>
                </a:r>
                <a:r>
                  <a:rPr lang="en-GB" sz="2400" dirty="0">
                    <a:cs typeface="Times New Roman" panose="02020603050405020304" pitchFamily="18" charset="0"/>
                  </a:rPr>
                  <a:t>≈</a:t>
                </a:r>
                <a:r>
                  <a:rPr lang="en-GB" sz="24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.39</m:t>
                    </m:r>
                  </m:oMath>
                </a14:m>
                <a:r>
                  <a:rPr lang="en-GB" sz="2400" dirty="0">
                    <a:latin typeface="+mn-lt"/>
                  </a:rPr>
                  <a:t> </a:t>
                </a:r>
                <a:endParaRPr lang="en-GB" sz="2400" baseline="-25000" dirty="0">
                  <a:latin typeface="+mn-lt"/>
                </a:endParaRPr>
              </a:p>
            </p:txBody>
          </p:sp>
        </mc:Choice>
        <mc:Fallback>
          <p:sp>
            <p:nvSpPr>
              <p:cNvPr id="70" name="Text Box 6">
                <a:extLst>
                  <a:ext uri="{FF2B5EF4-FFF2-40B4-BE49-F238E27FC236}">
                    <a16:creationId xmlns:a16="http://schemas.microsoft.com/office/drawing/2014/main" id="{05435523-7F1A-4C94-A59F-46F64782A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5272" y="6213456"/>
                <a:ext cx="1630575" cy="461665"/>
              </a:xfrm>
              <a:prstGeom prst="rect">
                <a:avLst/>
              </a:prstGeom>
              <a:blipFill>
                <a:blip r:embed="rId5"/>
                <a:stretch>
                  <a:fillRect l="-5597" t="-10526" b="-30263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49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/>
      <p:bldP spid="58" grpId="0"/>
      <p:bldP spid="59" grpId="0"/>
      <p:bldP spid="32" grpId="0"/>
      <p:bldP spid="67" grpId="0"/>
      <p:bldP spid="68" grpId="0" animBg="1"/>
      <p:bldP spid="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0493" y="0"/>
            <a:ext cx="8229600" cy="1123287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Generalization for the distance between two points</a:t>
            </a:r>
          </a:p>
        </p:txBody>
      </p:sp>
      <p:sp>
        <p:nvSpPr>
          <p:cNvPr id="719875" name="Text Box 3"/>
          <p:cNvSpPr txBox="1">
            <a:spLocks noChangeArrowheads="1"/>
          </p:cNvSpPr>
          <p:nvPr/>
        </p:nvSpPr>
        <p:spPr bwMode="auto">
          <a:xfrm>
            <a:off x="1439863" y="1229851"/>
            <a:ext cx="66373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GB" sz="2400" dirty="0">
                <a:latin typeface="+mn-lt"/>
              </a:rPr>
              <a:t>What is the distance between two general points with coordinates A(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+mn-lt"/>
              </a:rPr>
              <a:t>) and B(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+mn-lt"/>
              </a:rPr>
              <a:t>)?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2133602"/>
            <a:ext cx="8008938" cy="461963"/>
            <a:chOff x="158" y="1344"/>
            <a:chExt cx="5045" cy="291"/>
          </a:xfrm>
        </p:grpSpPr>
        <p:sp>
          <p:nvSpPr>
            <p:cNvPr id="719877" name="Text Box 5"/>
            <p:cNvSpPr txBox="1">
              <a:spLocks noChangeArrowheads="1"/>
            </p:cNvSpPr>
            <p:nvPr/>
          </p:nvSpPr>
          <p:spPr bwMode="auto">
            <a:xfrm>
              <a:off x="158" y="1344"/>
              <a:ext cx="5045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horizontal distance between the points is           .  </a:t>
              </a:r>
            </a:p>
          </p:txBody>
        </p:sp>
        <p:sp>
          <p:nvSpPr>
            <p:cNvPr id="719878" name="Text Box 6"/>
            <p:cNvSpPr txBox="1">
              <a:spLocks noChangeArrowheads="1"/>
            </p:cNvSpPr>
            <p:nvPr/>
          </p:nvSpPr>
          <p:spPr bwMode="auto">
            <a:xfrm>
              <a:off x="4416" y="1344"/>
              <a:ext cx="61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cs typeface="Times New Roman" panose="02020603050405020304" pitchFamily="18" charset="0"/>
                </a:rPr>
                <a:t>x</a:t>
              </a:r>
              <a:r>
                <a:rPr lang="en-GB" sz="2400" baseline="-25000" dirty="0">
                  <a:cs typeface="Times New Roman" panose="02020603050405020304" pitchFamily="18" charset="0"/>
                </a:rPr>
                <a:t>2</a:t>
              </a:r>
              <a:r>
                <a:rPr lang="en-GB" sz="2400" dirty="0">
                  <a:cs typeface="Times New Roman" panose="02020603050405020304" pitchFamily="18" charset="0"/>
                </a:rPr>
                <a:t> – </a:t>
              </a:r>
              <a:r>
                <a:rPr lang="en-GB" sz="2400" i="1" dirty="0">
                  <a:cs typeface="Times New Roman" panose="02020603050405020304" pitchFamily="18" charset="0"/>
                </a:rPr>
                <a:t>x</a:t>
              </a:r>
              <a:r>
                <a:rPr lang="en-GB" sz="2400" baseline="-25000" dirty="0"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0825" y="2697166"/>
            <a:ext cx="7656513" cy="461963"/>
            <a:chOff x="158" y="1699"/>
            <a:chExt cx="4823" cy="291"/>
          </a:xfrm>
        </p:grpSpPr>
        <p:sp>
          <p:nvSpPr>
            <p:cNvPr id="719880" name="Text Box 8"/>
            <p:cNvSpPr txBox="1">
              <a:spLocks noChangeArrowheads="1"/>
            </p:cNvSpPr>
            <p:nvPr/>
          </p:nvSpPr>
          <p:spPr bwMode="auto">
            <a:xfrm>
              <a:off x="158" y="1699"/>
              <a:ext cx="4823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dirty="0">
                  <a:latin typeface="+mn-lt"/>
                </a:rPr>
                <a:t>The vertical distance between the points is           .  </a:t>
              </a:r>
            </a:p>
          </p:txBody>
        </p:sp>
        <p:sp>
          <p:nvSpPr>
            <p:cNvPr id="719881" name="Text Box 9"/>
            <p:cNvSpPr txBox="1">
              <a:spLocks noChangeArrowheads="1"/>
            </p:cNvSpPr>
            <p:nvPr/>
          </p:nvSpPr>
          <p:spPr bwMode="auto">
            <a:xfrm>
              <a:off x="4280" y="1699"/>
              <a:ext cx="611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2400" i="1" dirty="0">
                  <a:cs typeface="Times New Roman" panose="02020603050405020304" pitchFamily="18" charset="0"/>
                </a:rPr>
                <a:t>y</a:t>
              </a:r>
              <a:r>
                <a:rPr lang="en-GB" sz="2400" baseline="-25000" dirty="0">
                  <a:cs typeface="Times New Roman" panose="02020603050405020304" pitchFamily="18" charset="0"/>
                </a:rPr>
                <a:t>2</a:t>
              </a:r>
              <a:r>
                <a:rPr lang="en-GB" sz="2400" dirty="0">
                  <a:cs typeface="Times New Roman" panose="02020603050405020304" pitchFamily="18" charset="0"/>
                </a:rPr>
                <a:t> – </a:t>
              </a:r>
              <a:r>
                <a:rPr lang="en-GB" sz="2400" i="1" dirty="0">
                  <a:cs typeface="Times New Roman" panose="02020603050405020304" pitchFamily="18" charset="0"/>
                </a:rPr>
                <a:t>y</a:t>
              </a:r>
              <a:r>
                <a:rPr lang="en-GB" sz="2400" baseline="-25000" dirty="0"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719882" name="Text Box 10"/>
          <p:cNvSpPr txBox="1">
            <a:spLocks noChangeArrowheads="1"/>
          </p:cNvSpPr>
          <p:nvPr/>
        </p:nvSpPr>
        <p:spPr bwMode="auto">
          <a:xfrm>
            <a:off x="250825" y="3260725"/>
            <a:ext cx="87407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+mn-lt"/>
              </a:rPr>
              <a:t>Using Pythagoras’ Theorem, the square of the distance between the points A(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1</a:t>
            </a:r>
            <a:r>
              <a:rPr lang="en-GB" sz="2400" dirty="0">
                <a:latin typeface="+mn-lt"/>
              </a:rPr>
              <a:t>) and B(</a:t>
            </a:r>
            <a:r>
              <a:rPr lang="en-GB" sz="2400" i="1" dirty="0">
                <a:cs typeface="Times New Roman" panose="02020603050405020304" pitchFamily="18" charset="0"/>
              </a:rPr>
              <a:t>x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cs typeface="Times New Roman" panose="02020603050405020304" pitchFamily="18" charset="0"/>
              </a:rPr>
              <a:t>y</a:t>
            </a:r>
            <a:r>
              <a:rPr lang="en-GB" sz="2400" baseline="-25000" dirty="0">
                <a:cs typeface="Times New Roman" panose="02020603050405020304" pitchFamily="18" charset="0"/>
              </a:rPr>
              <a:t>2</a:t>
            </a:r>
            <a:r>
              <a:rPr lang="en-GB" sz="2400" dirty="0">
                <a:latin typeface="+mn-lt"/>
              </a:rPr>
              <a:t>)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62276" y="4193318"/>
                <a:ext cx="3351174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GB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4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276" y="4193318"/>
                <a:ext cx="3351174" cy="377667"/>
              </a:xfrm>
              <a:prstGeom prst="rect">
                <a:avLst/>
              </a:prstGeom>
              <a:blipFill rotWithShape="0">
                <a:blip r:embed="rId3"/>
                <a:stretch>
                  <a:fillRect t="-1613" b="-25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600075" y="4876800"/>
            <a:ext cx="8075613" cy="1066800"/>
            <a:chOff x="600075" y="4876800"/>
            <a:chExt cx="8075613" cy="1066800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600075" y="4876800"/>
              <a:ext cx="8075613" cy="1066800"/>
              <a:chOff x="378" y="3072"/>
              <a:chExt cx="5087" cy="672"/>
            </a:xfrm>
          </p:grpSpPr>
          <p:sp>
            <p:nvSpPr>
              <p:cNvPr id="719885" name="Rectangle 13"/>
              <p:cNvSpPr>
                <a:spLocks noChangeArrowheads="1"/>
              </p:cNvSpPr>
              <p:nvPr/>
            </p:nvSpPr>
            <p:spPr bwMode="auto">
              <a:xfrm>
                <a:off x="378" y="3072"/>
                <a:ext cx="5087" cy="67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GB" sz="2400">
                  <a:latin typeface="+mn-lt"/>
                </a:endParaRPr>
              </a:p>
            </p:txBody>
          </p:sp>
          <p:sp>
            <p:nvSpPr>
              <p:cNvPr id="719886" name="Rectangle 14"/>
              <p:cNvSpPr>
                <a:spLocks noChangeArrowheads="1"/>
              </p:cNvSpPr>
              <p:nvPr/>
            </p:nvSpPr>
            <p:spPr bwMode="auto">
              <a:xfrm>
                <a:off x="385" y="3097"/>
                <a:ext cx="5080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The distance between the points A(</a:t>
                </a:r>
                <a:r>
                  <a:rPr lang="en-GB" sz="24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400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GB" sz="24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GB" sz="24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400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) and B(</a:t>
                </a:r>
                <a:r>
                  <a:rPr lang="en-GB" sz="24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400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GB" sz="2400" i="1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GB" sz="2400" baseline="-25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) is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465412" y="5348596"/>
                  <a:ext cx="3579763" cy="4492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GB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GB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GB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4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  <m:r>
                                      <a:rPr lang="en-US" sz="2400" b="1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𝒚</m:t>
                                        </m:r>
                                      </m:e>
                                      <m:sub>
                                        <m:r>
                                          <a:rPr lang="en-US" sz="2400" b="1" i="1">
                                            <a:solidFill>
                                              <a:srgbClr val="00206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GB" sz="2400" b="1" dirty="0">
                    <a:solidFill>
                      <a:srgbClr val="002060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5412" y="5348596"/>
                  <a:ext cx="3579763" cy="44922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7">
            <a:hlinkClick r:id="rId5"/>
            <a:extLst>
              <a:ext uri="{FF2B5EF4-FFF2-40B4-BE49-F238E27FC236}">
                <a16:creationId xmlns:a16="http://schemas.microsoft.com/office/drawing/2014/main" id="{44012334-FAC2-4449-90EA-026978252188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2DA2F2DF-57EE-40C8-BACD-ED83073D61F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88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8581" y="132477"/>
            <a:ext cx="8229600" cy="620713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Worked example</a:t>
            </a:r>
          </a:p>
        </p:txBody>
      </p:sp>
      <p:sp>
        <p:nvSpPr>
          <p:cNvPr id="72192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Given the coordinates of two points we can use the formula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250825" y="19812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to directly find the distance between them. For example:</a:t>
            </a:r>
          </a:p>
        </p:txBody>
      </p:sp>
      <p:sp>
        <p:nvSpPr>
          <p:cNvPr id="721925" name="Text Box 5"/>
          <p:cNvSpPr txBox="1">
            <a:spLocks noChangeArrowheads="1"/>
          </p:cNvSpPr>
          <p:nvPr/>
        </p:nvSpPr>
        <p:spPr bwMode="auto">
          <a:xfrm>
            <a:off x="1676400" y="2667000"/>
            <a:ext cx="57308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What is the distance between the points A(5, –1) and B(–4, 5)?</a:t>
            </a:r>
          </a:p>
        </p:txBody>
      </p:sp>
      <p:sp>
        <p:nvSpPr>
          <p:cNvPr id="721926" name="Rectangle 6"/>
          <p:cNvSpPr>
            <a:spLocks noChangeArrowheads="1"/>
          </p:cNvSpPr>
          <p:nvPr/>
        </p:nvSpPr>
        <p:spPr bwMode="auto">
          <a:xfrm>
            <a:off x="2847975" y="3930650"/>
            <a:ext cx="33826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A(5, –1)           B(–4, 5)</a:t>
            </a:r>
          </a:p>
        </p:txBody>
      </p:sp>
      <p:sp>
        <p:nvSpPr>
          <p:cNvPr id="721927" name="Text Box 7"/>
          <p:cNvSpPr txBox="1">
            <a:spLocks noChangeArrowheads="1"/>
          </p:cNvSpPr>
          <p:nvPr/>
        </p:nvSpPr>
        <p:spPr bwMode="auto">
          <a:xfrm>
            <a:off x="3150401" y="3582831"/>
            <a:ext cx="463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b="1" baseline="-250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28" name="Text Box 8"/>
          <p:cNvSpPr txBox="1">
            <a:spLocks noChangeArrowheads="1"/>
          </p:cNvSpPr>
          <p:nvPr/>
        </p:nvSpPr>
        <p:spPr bwMode="auto">
          <a:xfrm>
            <a:off x="5262987" y="3600691"/>
            <a:ext cx="463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b="1" baseline="-25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721929" name="Text Box 9"/>
          <p:cNvSpPr txBox="1">
            <a:spLocks noChangeArrowheads="1"/>
          </p:cNvSpPr>
          <p:nvPr/>
        </p:nvSpPr>
        <p:spPr bwMode="auto">
          <a:xfrm>
            <a:off x="3613989" y="3600690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y</a:t>
            </a:r>
            <a:r>
              <a:rPr lang="en-GB" sz="2400" b="1" baseline="-250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30" name="Text Box 10"/>
          <p:cNvSpPr txBox="1">
            <a:spLocks noChangeArrowheads="1"/>
          </p:cNvSpPr>
          <p:nvPr/>
        </p:nvSpPr>
        <p:spPr bwMode="auto">
          <a:xfrm>
            <a:off x="5704871" y="3583237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y</a:t>
            </a:r>
            <a:r>
              <a:rPr lang="en-GB" sz="2400" b="1" baseline="-25000" dirty="0">
                <a:solidFill>
                  <a:srgbClr val="FF6600"/>
                </a:solidFill>
              </a:rPr>
              <a:t>2</a:t>
            </a:r>
          </a:p>
        </p:txBody>
      </p:sp>
      <p:graphicFrame>
        <p:nvGraphicFramePr>
          <p:cNvPr id="721933" name="Object 13"/>
          <p:cNvGraphicFramePr>
            <a:graphicFrameLocks noChangeAspect="1"/>
          </p:cNvGraphicFramePr>
          <p:nvPr/>
        </p:nvGraphicFramePr>
        <p:xfrm>
          <a:off x="1447800" y="4572000"/>
          <a:ext cx="4508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08500" imgH="482600" progId="">
                  <p:embed/>
                </p:oleObj>
              </mc:Choice>
              <mc:Fallback>
                <p:oleObj name="Equation" r:id="rId3" imgW="4508500" imgH="4826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0"/>
                        <a:ext cx="4508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4" name="Object 14"/>
          <p:cNvGraphicFramePr>
            <a:graphicFrameLocks noChangeAspect="1"/>
          </p:cNvGraphicFramePr>
          <p:nvPr/>
        </p:nvGraphicFramePr>
        <p:xfrm>
          <a:off x="4224338" y="5138738"/>
          <a:ext cx="1371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71600" imgH="393700" progId="">
                  <p:embed/>
                </p:oleObj>
              </mc:Choice>
              <mc:Fallback>
                <p:oleObj name="Equation" r:id="rId5" imgW="1371600" imgH="393700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5138738"/>
                        <a:ext cx="1371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5" name="Object 15"/>
          <p:cNvGraphicFramePr>
            <a:graphicFrameLocks noChangeAspect="1"/>
          </p:cNvGraphicFramePr>
          <p:nvPr/>
        </p:nvGraphicFramePr>
        <p:xfrm>
          <a:off x="4224338" y="5616575"/>
          <a:ext cx="977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77900" imgH="381000" progId="">
                  <p:embed/>
                </p:oleObj>
              </mc:Choice>
              <mc:Fallback>
                <p:oleObj name="Equation" r:id="rId7" imgW="977900" imgH="38100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5616575"/>
                        <a:ext cx="977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36" name="Object 16"/>
          <p:cNvGraphicFramePr>
            <a:graphicFrameLocks noChangeAspect="1"/>
          </p:cNvGraphicFramePr>
          <p:nvPr/>
        </p:nvGraphicFramePr>
        <p:xfrm>
          <a:off x="4224338" y="6083300"/>
          <a:ext cx="977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77476" imgH="393529" progId="">
                  <p:embed/>
                </p:oleObj>
              </mc:Choice>
              <mc:Fallback>
                <p:oleObj name="Equation" r:id="rId9" imgW="977476" imgH="393529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6083300"/>
                        <a:ext cx="977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62006" y="1419932"/>
                <a:ext cx="3722750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006" y="1419932"/>
                <a:ext cx="3722750" cy="54155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hlinkClick r:id="rId13"/>
            <a:extLst>
              <a:ext uri="{FF2B5EF4-FFF2-40B4-BE49-F238E27FC236}">
                <a16:creationId xmlns:a16="http://schemas.microsoft.com/office/drawing/2014/main" id="{187D0F5E-96ED-44A6-9CA5-F2DEA3B75044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13"/>
            <a:extLst>
              <a:ext uri="{FF2B5EF4-FFF2-40B4-BE49-F238E27FC236}">
                <a16:creationId xmlns:a16="http://schemas.microsoft.com/office/drawing/2014/main" id="{3747E438-418C-4F96-A065-A1A8908FB38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5" grpId="0" animBg="1"/>
      <p:bldP spid="721926" grpId="0"/>
      <p:bldP spid="721927" grpId="0"/>
      <p:bldP spid="721928" grpId="0"/>
      <p:bldP spid="721929" grpId="0"/>
      <p:bldP spid="7219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4300"/>
            <a:ext cx="8229600" cy="620713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Worked example</a:t>
            </a:r>
          </a:p>
        </p:txBody>
      </p:sp>
      <p:sp>
        <p:nvSpPr>
          <p:cNvPr id="72192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Given the coordinates of two points we can use the formula</a:t>
            </a: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250825" y="1981200"/>
            <a:ext cx="8732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latin typeface="+mn-lt"/>
              </a:rPr>
              <a:t>to directly find the distance between them. For example:</a:t>
            </a:r>
          </a:p>
        </p:txBody>
      </p:sp>
      <p:sp>
        <p:nvSpPr>
          <p:cNvPr id="721925" name="Text Box 5"/>
          <p:cNvSpPr txBox="1">
            <a:spLocks noChangeArrowheads="1"/>
          </p:cNvSpPr>
          <p:nvPr/>
        </p:nvSpPr>
        <p:spPr bwMode="auto">
          <a:xfrm>
            <a:off x="1676400" y="2667000"/>
            <a:ext cx="57308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What is the distance between the points A(6, 3) and B(8, -2)?</a:t>
            </a:r>
          </a:p>
        </p:txBody>
      </p:sp>
      <p:sp>
        <p:nvSpPr>
          <p:cNvPr id="721926" name="Rectangle 6"/>
          <p:cNvSpPr>
            <a:spLocks noChangeArrowheads="1"/>
          </p:cNvSpPr>
          <p:nvPr/>
        </p:nvSpPr>
        <p:spPr bwMode="auto">
          <a:xfrm>
            <a:off x="2847975" y="3930650"/>
            <a:ext cx="3288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A(6, 3)           B(8, -2)</a:t>
            </a:r>
          </a:p>
        </p:txBody>
      </p:sp>
      <p:sp>
        <p:nvSpPr>
          <p:cNvPr id="721927" name="Text Box 7"/>
          <p:cNvSpPr txBox="1">
            <a:spLocks noChangeArrowheads="1"/>
          </p:cNvSpPr>
          <p:nvPr/>
        </p:nvSpPr>
        <p:spPr bwMode="auto">
          <a:xfrm>
            <a:off x="3200400" y="3573016"/>
            <a:ext cx="463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b="1" baseline="-25000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28" name="Text Box 8"/>
          <p:cNvSpPr txBox="1">
            <a:spLocks noChangeArrowheads="1"/>
          </p:cNvSpPr>
          <p:nvPr/>
        </p:nvSpPr>
        <p:spPr bwMode="auto">
          <a:xfrm>
            <a:off x="5148064" y="3573016"/>
            <a:ext cx="463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b="1" baseline="-2500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721929" name="Text Box 9"/>
          <p:cNvSpPr txBox="1">
            <a:spLocks noChangeArrowheads="1"/>
          </p:cNvSpPr>
          <p:nvPr/>
        </p:nvSpPr>
        <p:spPr bwMode="auto">
          <a:xfrm>
            <a:off x="3581400" y="3573016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>
                <a:solidFill>
                  <a:srgbClr val="FF6600"/>
                </a:solidFill>
                <a:latin typeface="Times New Roman" pitchFamily="18" charset="0"/>
              </a:rPr>
              <a:t>y</a:t>
            </a:r>
            <a:r>
              <a:rPr lang="en-GB" sz="2400" b="1" baseline="-2500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721930" name="Text Box 10"/>
          <p:cNvSpPr txBox="1">
            <a:spLocks noChangeArrowheads="1"/>
          </p:cNvSpPr>
          <p:nvPr/>
        </p:nvSpPr>
        <p:spPr bwMode="auto">
          <a:xfrm>
            <a:off x="5638212" y="3573016"/>
            <a:ext cx="4459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6600"/>
                </a:solidFill>
                <a:latin typeface="Times New Roman" pitchFamily="18" charset="0"/>
              </a:rPr>
              <a:t>y</a:t>
            </a:r>
            <a:r>
              <a:rPr lang="en-GB" sz="2400" b="1" baseline="-25000" dirty="0">
                <a:solidFill>
                  <a:srgbClr val="FF66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77928" y="1367520"/>
                <a:ext cx="3722750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𝒚</m:t>
                                      </m:r>
                                    </m:e>
                                    <m:sub>
                                      <m:r>
                                        <a:rPr lang="en-US" sz="2400" b="1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928" y="1367520"/>
                <a:ext cx="3722750" cy="54155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49183" y="4487330"/>
                <a:ext cx="3375155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183" y="4487330"/>
                <a:ext cx="3375155" cy="5415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24338" y="4482567"/>
                <a:ext cx="2589042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338" y="4482567"/>
                <a:ext cx="2589042" cy="54155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215730" y="5054126"/>
                <a:ext cx="1711944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730" y="5054126"/>
                <a:ext cx="1711944" cy="512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29447" y="5578097"/>
                <a:ext cx="11615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447" y="5578097"/>
                <a:ext cx="1161535" cy="5052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hlinkClick r:id="rId9"/>
            <a:extLst>
              <a:ext uri="{FF2B5EF4-FFF2-40B4-BE49-F238E27FC236}">
                <a16:creationId xmlns:a16="http://schemas.microsoft.com/office/drawing/2014/main" id="{CBE50EEC-5923-4972-BC0F-6320FE0B07C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9"/>
            <a:extLst>
              <a:ext uri="{FF2B5EF4-FFF2-40B4-BE49-F238E27FC236}">
                <a16:creationId xmlns:a16="http://schemas.microsoft.com/office/drawing/2014/main" id="{47823A96-7420-4ABB-87B8-F8032124D03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617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925" grpId="0" animBg="1"/>
      <p:bldP spid="721926" grpId="0"/>
      <p:bldP spid="721927" grpId="0"/>
      <p:bldP spid="721928" grpId="0"/>
      <p:bldP spid="721929" grpId="0"/>
      <p:bldP spid="721930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1907</TotalTime>
  <Words>708</Words>
  <Application>Microsoft Office PowerPoint</Application>
  <PresentationFormat>On-screen Show (4:3)</PresentationFormat>
  <Paragraphs>167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Distance between two points</vt:lpstr>
      <vt:lpstr>PowerPoint Presentation</vt:lpstr>
      <vt:lpstr>PowerPoint Presentation</vt:lpstr>
      <vt:lpstr>PowerPoint Presentation</vt:lpstr>
      <vt:lpstr>Generalization for the distance between two points</vt:lpstr>
      <vt:lpstr>Worked example</vt:lpstr>
      <vt:lpstr>Worked 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43</cp:revision>
  <dcterms:created xsi:type="dcterms:W3CDTF">2013-03-18T04:17:13Z</dcterms:created>
  <dcterms:modified xsi:type="dcterms:W3CDTF">2021-03-26T12:23:17Z</dcterms:modified>
</cp:coreProperties>
</file>