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342" r:id="rId3"/>
    <p:sldId id="343" r:id="rId4"/>
    <p:sldId id="349" r:id="rId5"/>
    <p:sldId id="356" r:id="rId6"/>
    <p:sldId id="357" r:id="rId7"/>
    <p:sldId id="358" r:id="rId8"/>
    <p:sldId id="257" r:id="rId9"/>
    <p:sldId id="258" r:id="rId10"/>
    <p:sldId id="259" r:id="rId11"/>
    <p:sldId id="346" r:id="rId12"/>
    <p:sldId id="359" r:id="rId13"/>
    <p:sldId id="354" r:id="rId14"/>
    <p:sldId id="360" r:id="rId15"/>
    <p:sldId id="348" r:id="rId16"/>
    <p:sldId id="31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CD"/>
    <a:srgbClr val="FFD85B"/>
    <a:srgbClr val="FFC5FF"/>
    <a:srgbClr val="FF47FF"/>
    <a:srgbClr val="CC00CC"/>
    <a:srgbClr val="FFD3C9"/>
    <a:srgbClr val="FF3300"/>
    <a:srgbClr val="FF7171"/>
    <a:srgbClr val="AA72D4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7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20/03/2021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20 March 2021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24906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calculate the area of 2D shapes, circles, and sectors.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Area of 2D shapes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209226" y="430169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8 Conector recto"/>
          <p:cNvCxnSpPr>
            <a:stCxn id="4" idx="0"/>
            <a:endCxn id="4" idx="4"/>
          </p:cNvCxnSpPr>
          <p:nvPr/>
        </p:nvCxnSpPr>
        <p:spPr>
          <a:xfrm>
            <a:off x="2009226" y="430169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2003763" y="286353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900000">
            <a:off x="2005206" y="435828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1800000">
            <a:off x="2004201" y="428345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2700000">
            <a:off x="1995995" y="441631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3600000">
            <a:off x="2008748" y="435154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4500000">
            <a:off x="2008437" y="435153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-900000">
            <a:off x="2001128" y="421234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-1800000">
            <a:off x="1997663" y="419107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-2700000">
            <a:off x="2010415" y="436821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-3600000">
            <a:off x="2008437" y="436469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-4500000">
            <a:off x="2014438" y="434391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ircular"/>
          <p:cNvSpPr/>
          <p:nvPr/>
        </p:nvSpPr>
        <p:spPr>
          <a:xfrm rot="900000">
            <a:off x="209028" y="43418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31 Circular"/>
          <p:cNvSpPr/>
          <p:nvPr/>
        </p:nvSpPr>
        <p:spPr>
          <a:xfrm rot="1800000">
            <a:off x="204315" y="4305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32 Circular"/>
          <p:cNvSpPr/>
          <p:nvPr/>
        </p:nvSpPr>
        <p:spPr>
          <a:xfrm rot="2700000">
            <a:off x="20501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33 Circular"/>
          <p:cNvSpPr/>
          <p:nvPr/>
        </p:nvSpPr>
        <p:spPr>
          <a:xfrm rot="3600000">
            <a:off x="20501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34 Circular"/>
          <p:cNvSpPr/>
          <p:nvPr/>
        </p:nvSpPr>
        <p:spPr>
          <a:xfrm rot="4500000">
            <a:off x="209028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37 Circular"/>
          <p:cNvSpPr/>
          <p:nvPr/>
        </p:nvSpPr>
        <p:spPr>
          <a:xfrm rot="5400000">
            <a:off x="208326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38 Circular"/>
          <p:cNvSpPr/>
          <p:nvPr/>
        </p:nvSpPr>
        <p:spPr>
          <a:xfrm rot="6300000">
            <a:off x="204885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39 Circular"/>
          <p:cNvSpPr/>
          <p:nvPr/>
        </p:nvSpPr>
        <p:spPr>
          <a:xfrm rot="7200000">
            <a:off x="208326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40 Circular"/>
          <p:cNvSpPr/>
          <p:nvPr/>
        </p:nvSpPr>
        <p:spPr>
          <a:xfrm rot="8100000">
            <a:off x="208326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41 Circular"/>
          <p:cNvSpPr/>
          <p:nvPr/>
        </p:nvSpPr>
        <p:spPr>
          <a:xfrm rot="9000000">
            <a:off x="208326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42 Circular"/>
          <p:cNvSpPr/>
          <p:nvPr/>
        </p:nvSpPr>
        <p:spPr>
          <a:xfrm rot="9900000">
            <a:off x="208326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43 Circular"/>
          <p:cNvSpPr/>
          <p:nvPr/>
        </p:nvSpPr>
        <p:spPr>
          <a:xfrm rot="10800000">
            <a:off x="208326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44 Circular"/>
          <p:cNvSpPr/>
          <p:nvPr/>
        </p:nvSpPr>
        <p:spPr>
          <a:xfrm rot="117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45 Circular"/>
          <p:cNvSpPr/>
          <p:nvPr/>
        </p:nvSpPr>
        <p:spPr>
          <a:xfrm rot="126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46 Circular"/>
          <p:cNvSpPr/>
          <p:nvPr/>
        </p:nvSpPr>
        <p:spPr>
          <a:xfrm>
            <a:off x="2275766" y="1196752"/>
            <a:ext cx="3600000" cy="810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47 Circular"/>
          <p:cNvSpPr/>
          <p:nvPr/>
        </p:nvSpPr>
        <p:spPr>
          <a:xfrm rot="144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48 Circular"/>
          <p:cNvSpPr/>
          <p:nvPr/>
        </p:nvSpPr>
        <p:spPr>
          <a:xfrm rot="135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49 Circular"/>
          <p:cNvSpPr/>
          <p:nvPr/>
        </p:nvSpPr>
        <p:spPr>
          <a:xfrm rot="153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50 Circular"/>
          <p:cNvSpPr/>
          <p:nvPr/>
        </p:nvSpPr>
        <p:spPr>
          <a:xfrm rot="162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51 Circular"/>
          <p:cNvSpPr/>
          <p:nvPr/>
        </p:nvSpPr>
        <p:spPr>
          <a:xfrm rot="171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52 Circular"/>
          <p:cNvSpPr/>
          <p:nvPr/>
        </p:nvSpPr>
        <p:spPr>
          <a:xfrm rot="180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53 Circular"/>
          <p:cNvSpPr/>
          <p:nvPr/>
        </p:nvSpPr>
        <p:spPr>
          <a:xfrm rot="189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54 Circular"/>
          <p:cNvSpPr/>
          <p:nvPr/>
        </p:nvSpPr>
        <p:spPr>
          <a:xfrm rot="19800000">
            <a:off x="212337" y="43418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55 Circular"/>
          <p:cNvSpPr/>
          <p:nvPr/>
        </p:nvSpPr>
        <p:spPr>
          <a:xfrm rot="20700000"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56 Circular"/>
          <p:cNvSpPr/>
          <p:nvPr/>
        </p:nvSpPr>
        <p:spPr>
          <a:xfrm>
            <a:off x="212337" y="4301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65 Circular"/>
          <p:cNvSpPr/>
          <p:nvPr/>
        </p:nvSpPr>
        <p:spPr>
          <a:xfrm rot="15784519">
            <a:off x="-986551" y="4404627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74 Circular"/>
          <p:cNvSpPr/>
          <p:nvPr/>
        </p:nvSpPr>
        <p:spPr>
          <a:xfrm rot="4987611">
            <a:off x="-1202190" y="2622287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75 Circular"/>
          <p:cNvSpPr/>
          <p:nvPr/>
        </p:nvSpPr>
        <p:spPr>
          <a:xfrm rot="15799509">
            <a:off x="-514968" y="4405268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76 Circular"/>
          <p:cNvSpPr/>
          <p:nvPr/>
        </p:nvSpPr>
        <p:spPr>
          <a:xfrm rot="4991841">
            <a:off x="-726874" y="2627262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77 Circular"/>
          <p:cNvSpPr/>
          <p:nvPr/>
        </p:nvSpPr>
        <p:spPr>
          <a:xfrm rot="15784065">
            <a:off x="-40670" y="441003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78 Circular"/>
          <p:cNvSpPr/>
          <p:nvPr/>
        </p:nvSpPr>
        <p:spPr>
          <a:xfrm rot="4985621">
            <a:off x="-259939" y="262542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79 Circular"/>
          <p:cNvSpPr/>
          <p:nvPr/>
        </p:nvSpPr>
        <p:spPr>
          <a:xfrm rot="15788532">
            <a:off x="433048" y="441232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80 Circular"/>
          <p:cNvSpPr/>
          <p:nvPr/>
        </p:nvSpPr>
        <p:spPr>
          <a:xfrm rot="4980674">
            <a:off x="211903" y="2626895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81 Circular"/>
          <p:cNvSpPr/>
          <p:nvPr/>
        </p:nvSpPr>
        <p:spPr>
          <a:xfrm rot="15788532">
            <a:off x="907159" y="441848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82 Circular"/>
          <p:cNvSpPr/>
          <p:nvPr/>
        </p:nvSpPr>
        <p:spPr>
          <a:xfrm rot="4980674">
            <a:off x="686014" y="263305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83 Circular"/>
          <p:cNvSpPr/>
          <p:nvPr/>
        </p:nvSpPr>
        <p:spPr>
          <a:xfrm rot="15788532">
            <a:off x="1382914" y="4423332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84 Circular"/>
          <p:cNvSpPr/>
          <p:nvPr/>
        </p:nvSpPr>
        <p:spPr>
          <a:xfrm rot="4980674">
            <a:off x="1161769" y="263790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85 Circular"/>
          <p:cNvSpPr/>
          <p:nvPr/>
        </p:nvSpPr>
        <p:spPr>
          <a:xfrm rot="15788532">
            <a:off x="1856265" y="443148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86 Circular"/>
          <p:cNvSpPr/>
          <p:nvPr/>
        </p:nvSpPr>
        <p:spPr>
          <a:xfrm rot="4980674">
            <a:off x="1635120" y="2646052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87 Circular"/>
          <p:cNvSpPr/>
          <p:nvPr/>
        </p:nvSpPr>
        <p:spPr>
          <a:xfrm rot="15788532">
            <a:off x="2327686" y="443848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88 Circular"/>
          <p:cNvSpPr/>
          <p:nvPr/>
        </p:nvSpPr>
        <p:spPr>
          <a:xfrm rot="4980674">
            <a:off x="2106541" y="265305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89 Circular"/>
          <p:cNvSpPr/>
          <p:nvPr/>
        </p:nvSpPr>
        <p:spPr>
          <a:xfrm rot="15788532">
            <a:off x="2805371" y="444714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90 Circular"/>
          <p:cNvSpPr/>
          <p:nvPr/>
        </p:nvSpPr>
        <p:spPr>
          <a:xfrm rot="4980674">
            <a:off x="2584226" y="2661718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91 Circular"/>
          <p:cNvSpPr/>
          <p:nvPr/>
        </p:nvSpPr>
        <p:spPr>
          <a:xfrm rot="15788532">
            <a:off x="3286360" y="445148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92 Circular"/>
          <p:cNvSpPr/>
          <p:nvPr/>
        </p:nvSpPr>
        <p:spPr>
          <a:xfrm rot="4980674">
            <a:off x="3065215" y="2666052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93 Circular"/>
          <p:cNvSpPr/>
          <p:nvPr/>
        </p:nvSpPr>
        <p:spPr>
          <a:xfrm rot="15788532">
            <a:off x="3762751" y="445148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94 Circular"/>
          <p:cNvSpPr/>
          <p:nvPr/>
        </p:nvSpPr>
        <p:spPr>
          <a:xfrm rot="4980674">
            <a:off x="3541606" y="2666052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95 Circular"/>
          <p:cNvSpPr/>
          <p:nvPr/>
        </p:nvSpPr>
        <p:spPr>
          <a:xfrm rot="15788532">
            <a:off x="4231408" y="445148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96 Circular"/>
          <p:cNvSpPr/>
          <p:nvPr/>
        </p:nvSpPr>
        <p:spPr>
          <a:xfrm rot="4980674">
            <a:off x="4010263" y="2666052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1758002" y="80709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86687" y="370009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C = 2</a:t>
            </a:r>
            <a:r>
              <a:rPr lang="en-GB" sz="2400" i="1" dirty="0"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01" name="100 Rectángulo"/>
          <p:cNvSpPr/>
          <p:nvPr/>
        </p:nvSpPr>
        <p:spPr>
          <a:xfrm>
            <a:off x="3101920" y="6150974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6310507" y="508738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69" name="68 Rectángulo"/>
          <p:cNvSpPr/>
          <p:nvPr/>
        </p:nvSpPr>
        <p:spPr>
          <a:xfrm>
            <a:off x="6787825" y="4084063"/>
            <a:ext cx="1853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itchFamily="18" charset="2"/>
                <a:cs typeface="Times New Roman" pitchFamily="18" charset="0"/>
              </a:rPr>
              <a:t>A = </a:t>
            </a:r>
            <a:r>
              <a:rPr lang="en-GB" sz="2400" i="1" dirty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solidFill>
                  <a:srgbClr val="00B050"/>
                </a:solidFill>
                <a:latin typeface="Symbol" pitchFamily="18" charset="2"/>
                <a:cs typeface="Times New Roman" pitchFamily="18" charset="0"/>
                <a:sym typeface="Symbol"/>
              </a:rPr>
              <a:t></a:t>
            </a:r>
            <a:r>
              <a:rPr lang="en-GB" sz="2400" i="1" dirty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GB" sz="24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6773858" y="4813054"/>
            <a:ext cx="1199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itchFamily="18" charset="2"/>
                <a:cs typeface="Times New Roman" pitchFamily="18" charset="0"/>
              </a:rPr>
              <a:t>A = p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2400" i="1" dirty="0">
                <a:latin typeface="Calibri"/>
                <a:cs typeface="Times New Roman" pitchFamily="18" charset="0"/>
              </a:rPr>
              <a:t>²</a:t>
            </a:r>
            <a:endParaRPr lang="en-GB" sz="2400" dirty="0"/>
          </a:p>
        </p:txBody>
      </p:sp>
      <p:sp>
        <p:nvSpPr>
          <p:cNvPr id="71" name="70 Rectángulo"/>
          <p:cNvSpPr/>
          <p:nvPr/>
        </p:nvSpPr>
        <p:spPr>
          <a:xfrm>
            <a:off x="3620614" y="3387147"/>
            <a:ext cx="4671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The area of the rectangle is given by:</a:t>
            </a:r>
          </a:p>
        </p:txBody>
      </p:sp>
      <p:sp>
        <p:nvSpPr>
          <p:cNvPr id="72" name="71 Rectángulo"/>
          <p:cNvSpPr/>
          <p:nvPr/>
        </p:nvSpPr>
        <p:spPr>
          <a:xfrm>
            <a:off x="4139952" y="764704"/>
            <a:ext cx="42808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So, the formula for the area </a:t>
            </a:r>
            <a:r>
              <a:rPr lang="en-GB" sz="2400" i="1" dirty="0">
                <a:latin typeface="Comic Sans MS" pitchFamily="66" charset="0"/>
              </a:rPr>
              <a:t>A of a circle of radius r is: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4037489" y="2100849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As the number of sectors is increased, the shape will eventually become a rectangle.</a:t>
            </a:r>
          </a:p>
        </p:txBody>
      </p:sp>
      <p:sp>
        <p:nvSpPr>
          <p:cNvPr id="74" name="73 Rectángulo"/>
          <p:cNvSpPr/>
          <p:nvPr/>
        </p:nvSpPr>
        <p:spPr>
          <a:xfrm>
            <a:off x="5259259" y="1561355"/>
            <a:ext cx="1539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i="1" dirty="0">
                <a:latin typeface="Symbol" pitchFamily="18" charset="2"/>
                <a:cs typeface="Times New Roman" pitchFamily="18" charset="0"/>
              </a:rPr>
              <a:t>A = p </a:t>
            </a:r>
            <a:r>
              <a:rPr lang="en-GB" sz="3200" i="1" dirty="0">
                <a:cs typeface="Times New Roman" pitchFamily="18" charset="0"/>
              </a:rPr>
              <a:t>r</a:t>
            </a:r>
            <a:r>
              <a:rPr lang="en-GB" sz="3200" i="1" dirty="0">
                <a:latin typeface="Calibri"/>
                <a:cs typeface="Times New Roman" pitchFamily="18" charset="0"/>
              </a:rPr>
              <a:t>²</a:t>
            </a:r>
            <a:endParaRPr lang="en-GB" sz="3200" dirty="0"/>
          </a:p>
        </p:txBody>
      </p:sp>
      <p:sp>
        <p:nvSpPr>
          <p:cNvPr id="100" name="74 Circular"/>
          <p:cNvSpPr/>
          <p:nvPr/>
        </p:nvSpPr>
        <p:spPr>
          <a:xfrm rot="4987611">
            <a:off x="-1235809" y="2634196"/>
            <a:ext cx="3600000" cy="3600000"/>
          </a:xfrm>
          <a:prstGeom prst="pie">
            <a:avLst>
              <a:gd name="adj1" fmla="val 424462"/>
              <a:gd name="adj2" fmla="val 90101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3" name="74 Circular"/>
          <p:cNvSpPr/>
          <p:nvPr/>
        </p:nvSpPr>
        <p:spPr>
          <a:xfrm rot="4987611">
            <a:off x="4489545" y="2671305"/>
            <a:ext cx="3600000" cy="3600000"/>
          </a:xfrm>
          <a:prstGeom prst="pie">
            <a:avLst>
              <a:gd name="adj1" fmla="val 424462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>
            <a:off x="575464" y="4418118"/>
            <a:ext cx="0" cy="1800200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hlinkClick r:id="rId2"/>
            <a:extLst>
              <a:ext uri="{FF2B5EF4-FFF2-40B4-BE49-F238E27FC236}">
                <a16:creationId xmlns:a16="http://schemas.microsoft.com/office/drawing/2014/main" id="{BBBFC39F-89D8-41BA-AF96-051819231440}"/>
              </a:ext>
            </a:extLst>
          </p:cNvPr>
          <p:cNvSpPr/>
          <p:nvPr/>
        </p:nvSpPr>
        <p:spPr>
          <a:xfrm>
            <a:off x="284812" y="6525344"/>
            <a:ext cx="1838915" cy="361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784AC1-0E11-4191-837E-913C3CDC2FF5}"/>
              </a:ext>
            </a:extLst>
          </p:cNvPr>
          <p:cNvSpPr/>
          <p:nvPr/>
        </p:nvSpPr>
        <p:spPr>
          <a:xfrm>
            <a:off x="5184967" y="1595701"/>
            <a:ext cx="1683267" cy="550107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hlinkClick r:id="rId2"/>
            <a:extLst>
              <a:ext uri="{FF2B5EF4-FFF2-40B4-BE49-F238E27FC236}">
                <a16:creationId xmlns:a16="http://schemas.microsoft.com/office/drawing/2014/main" id="{F2EEB711-893A-45C1-8FCD-9E4A19A5350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23 Rectángulo">
            <a:extLst>
              <a:ext uri="{FF2B5EF4-FFF2-40B4-BE49-F238E27FC236}">
                <a16:creationId xmlns:a16="http://schemas.microsoft.com/office/drawing/2014/main" id="{045CE51A-6B06-4115-B8F9-098B52032B44}"/>
              </a:ext>
            </a:extLst>
          </p:cNvPr>
          <p:cNvSpPr/>
          <p:nvPr/>
        </p:nvSpPr>
        <p:spPr>
          <a:xfrm>
            <a:off x="121185" y="-9734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The area of a circle</a:t>
            </a:r>
            <a:r>
              <a:rPr lang="en-GB" sz="2800" dirty="0">
                <a:latin typeface="Comic Sans MS" pitchFamily="66" charset="0"/>
              </a:rPr>
              <a:t>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4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0B4724C-0A73-4D58-BF77-9309BC060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460" y="1007684"/>
            <a:ext cx="8321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area of the following figure.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2825D9-715E-4FCD-80C4-7EC63DF9ED0F}"/>
              </a:ext>
            </a:extLst>
          </p:cNvPr>
          <p:cNvSpPr/>
          <p:nvPr/>
        </p:nvSpPr>
        <p:spPr>
          <a:xfrm>
            <a:off x="1366659" y="1773647"/>
            <a:ext cx="1828800" cy="1828800"/>
          </a:xfrm>
          <a:prstGeom prst="ellipse">
            <a:avLst/>
          </a:prstGeom>
          <a:noFill/>
          <a:ln w="254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1B4A7A-F11A-4573-8E0C-1981240383F9}"/>
              </a:ext>
            </a:extLst>
          </p:cNvPr>
          <p:cNvCxnSpPr>
            <a:cxnSpLocks/>
          </p:cNvCxnSpPr>
          <p:nvPr/>
        </p:nvCxnSpPr>
        <p:spPr>
          <a:xfrm>
            <a:off x="2294712" y="2688047"/>
            <a:ext cx="914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4AEE205B-A072-42FA-ABD9-BDB05DA85AAB}"/>
              </a:ext>
            </a:extLst>
          </p:cNvPr>
          <p:cNvSpPr/>
          <p:nvPr/>
        </p:nvSpPr>
        <p:spPr>
          <a:xfrm>
            <a:off x="2244480" y="2642327"/>
            <a:ext cx="74815" cy="822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2E33156A-E399-4C45-916C-CFA20123F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295" y="2276749"/>
            <a:ext cx="81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CB75E8B5-C5AB-4431-9031-D0E70EBC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089" y="2553534"/>
            <a:ext cx="1278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Area =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B2C55CA-C549-49D6-89FE-261AED7E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3024" y="2578097"/>
            <a:ext cx="729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Symbol" pitchFamily="18" charset="2"/>
                <a:cs typeface="Times New Roman" pitchFamily="18" charset="0"/>
              </a:rPr>
              <a:t>p </a:t>
            </a:r>
            <a:r>
              <a:rPr lang="en-GB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i="1" dirty="0">
                <a:latin typeface="Calibri"/>
                <a:cs typeface="Times New Roman" pitchFamily="18" charset="0"/>
              </a:rPr>
              <a:t>²</a:t>
            </a:r>
            <a:endParaRPr lang="en-GB" dirty="0"/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AAFD3A2D-A367-4690-87D2-9838FE00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0161" y="2024320"/>
            <a:ext cx="81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166DD8-9068-4AA4-A9B3-EA230B120E64}"/>
              </a:ext>
            </a:extLst>
          </p:cNvPr>
          <p:cNvSpPr txBox="1"/>
          <p:nvPr/>
        </p:nvSpPr>
        <p:spPr>
          <a:xfrm>
            <a:off x="3833208" y="2024322"/>
            <a:ext cx="462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248588-E37D-445F-94B0-7A822A62B23A}"/>
              </a:ext>
            </a:extLst>
          </p:cNvPr>
          <p:cNvSpPr txBox="1"/>
          <p:nvPr/>
        </p:nvSpPr>
        <p:spPr>
          <a:xfrm>
            <a:off x="4135863" y="2024321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BFB30C7-4AD5-478A-A84F-D96D2B0FB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7144" y="3250372"/>
            <a:ext cx="1143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Area =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B70A319E-2A68-4128-9FA3-F1D501A37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1138" y="3250371"/>
            <a:ext cx="1324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latin typeface="Symbol" panose="05050102010706020507" pitchFamily="18" charset="2"/>
              </a:rPr>
              <a:t>p </a:t>
            </a:r>
            <a:r>
              <a:rPr lang="en-GB" altLang="en-US" dirty="0">
                <a:latin typeface="Symbol" panose="05050102010706020507" pitchFamily="18" charset="2"/>
                <a:sym typeface="Symbol" panose="05050102010706020507" pitchFamily="18" charset="2"/>
              </a:rPr>
              <a:t>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C6DB7A37-5C44-4B20-B83A-9D82F06E2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089" y="3849484"/>
            <a:ext cx="1278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Area =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228FDA8B-6910-45CB-8CED-5CBD833FF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1138" y="3824839"/>
            <a:ext cx="72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latin typeface="Symbol" panose="05050102010706020507" pitchFamily="18" charset="2"/>
              </a:rPr>
              <a:t>49p 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7BB48C8A-17A8-4997-9BDC-B2E918474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089" y="4490229"/>
            <a:ext cx="1289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Area ≈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FEC636E7-8937-49FE-9E92-1742E10F6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3024" y="4465584"/>
            <a:ext cx="1289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154cm</a:t>
            </a:r>
            <a:r>
              <a:rPr lang="en-GB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B9197C49-0D4E-4FE6-A795-19D32C8AB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139" y="3824839"/>
            <a:ext cx="25462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sz="1800" dirty="0">
                <a:solidFill>
                  <a:srgbClr val="FF3300"/>
                </a:solidFill>
              </a:rPr>
              <a:t>Exact answer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6CAF540A-DBA4-4378-9C98-1D017426E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460" y="4523062"/>
            <a:ext cx="45149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sz="1800" dirty="0">
                <a:solidFill>
                  <a:srgbClr val="FF3300"/>
                </a:solidFill>
              </a:rPr>
              <a:t>Approximate answer rounded to 3 sf</a:t>
            </a:r>
          </a:p>
        </p:txBody>
      </p:sp>
      <p:sp>
        <p:nvSpPr>
          <p:cNvPr id="25" name="23 Rectángulo">
            <a:extLst>
              <a:ext uri="{FF2B5EF4-FFF2-40B4-BE49-F238E27FC236}">
                <a16:creationId xmlns:a16="http://schemas.microsoft.com/office/drawing/2014/main" id="{BF6F0C82-D259-4888-9F32-764338E20EE5}"/>
              </a:ext>
            </a:extLst>
          </p:cNvPr>
          <p:cNvSpPr/>
          <p:nvPr/>
        </p:nvSpPr>
        <p:spPr>
          <a:xfrm>
            <a:off x="135891" y="-9425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The area of a circle</a:t>
            </a:r>
            <a:r>
              <a:rPr lang="en-GB" sz="2800" dirty="0">
                <a:latin typeface="Comic Sans MS" pitchFamily="66" charset="0"/>
              </a:rPr>
              <a:t>.</a:t>
            </a:r>
            <a:endParaRPr lang="en-GB" sz="2800" dirty="0"/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4C6FB55D-0D16-494C-819D-3EE61B540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794" y="1513861"/>
            <a:ext cx="34388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It is a circle</a:t>
            </a:r>
          </a:p>
        </p:txBody>
      </p:sp>
    </p:spTree>
    <p:extLst>
      <p:ext uri="{BB962C8B-B14F-4D97-AF65-F5344CB8AC3E}">
        <p14:creationId xmlns:p14="http://schemas.microsoft.com/office/powerpoint/2010/main" val="39207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ie 3">
            <a:extLst>
              <a:ext uri="{FF2B5EF4-FFF2-40B4-BE49-F238E27FC236}">
                <a16:creationId xmlns:a16="http://schemas.microsoft.com/office/drawing/2014/main" id="{7B90C3FF-AC57-4CA2-9767-8004D21F4F94}"/>
              </a:ext>
            </a:extLst>
          </p:cNvPr>
          <p:cNvSpPr/>
          <p:nvPr/>
        </p:nvSpPr>
        <p:spPr>
          <a:xfrm>
            <a:off x="5230212" y="2962474"/>
            <a:ext cx="3265981" cy="3035300"/>
          </a:xfrm>
          <a:prstGeom prst="pie">
            <a:avLst>
              <a:gd name="adj1" fmla="val 1498829"/>
              <a:gd name="adj2" fmla="val 5357519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7068E4B5-3927-478F-B0E4-9F3941BE8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62" y="1643978"/>
            <a:ext cx="7505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formula for the area of a circle is</a:t>
            </a: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4D730218-5549-41F7-869D-549A2E51E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62" y="2552451"/>
            <a:ext cx="56616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area of a sector with a central angle 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will be a fraction of the area of the circle.</a:t>
            </a:r>
          </a:p>
        </p:txBody>
      </p:sp>
      <p:sp>
        <p:nvSpPr>
          <p:cNvPr id="30" name="Pie 7">
            <a:extLst>
              <a:ext uri="{FF2B5EF4-FFF2-40B4-BE49-F238E27FC236}">
                <a16:creationId xmlns:a16="http://schemas.microsoft.com/office/drawing/2014/main" id="{59E81DE7-49E9-4FB2-B433-5AD8E1D0479F}"/>
              </a:ext>
            </a:extLst>
          </p:cNvPr>
          <p:cNvSpPr/>
          <p:nvPr/>
        </p:nvSpPr>
        <p:spPr>
          <a:xfrm>
            <a:off x="6438330" y="4077692"/>
            <a:ext cx="838200" cy="804863"/>
          </a:xfrm>
          <a:prstGeom prst="pie">
            <a:avLst>
              <a:gd name="adj1" fmla="val 1515607"/>
              <a:gd name="adj2" fmla="val 5407297"/>
            </a:avLst>
          </a:prstGeom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Line 38">
            <a:extLst>
              <a:ext uri="{FF2B5EF4-FFF2-40B4-BE49-F238E27FC236}">
                <a16:creationId xmlns:a16="http://schemas.microsoft.com/office/drawing/2014/main" id="{B65C79C7-4CE9-42AF-AEA4-B552F3E6748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5048" y="4473774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Line 26">
            <a:extLst>
              <a:ext uri="{FF2B5EF4-FFF2-40B4-BE49-F238E27FC236}">
                <a16:creationId xmlns:a16="http://schemas.microsoft.com/office/drawing/2014/main" id="{D890C476-57F3-4FF8-B908-511212950E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5048" y="4473774"/>
            <a:ext cx="1447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Text Box 36">
            <a:extLst>
              <a:ext uri="{FF2B5EF4-FFF2-40B4-BE49-F238E27FC236}">
                <a16:creationId xmlns:a16="http://schemas.microsoft.com/office/drawing/2014/main" id="{512367AD-685B-4247-B292-00E37FE6B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048" y="493097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4" name="Group 44">
            <a:extLst>
              <a:ext uri="{FF2B5EF4-FFF2-40B4-BE49-F238E27FC236}">
                <a16:creationId xmlns:a16="http://schemas.microsoft.com/office/drawing/2014/main" id="{D8654BBD-C724-4EA5-A9B8-97F53ACB89E4}"/>
              </a:ext>
            </a:extLst>
          </p:cNvPr>
          <p:cNvGrpSpPr>
            <a:grpSpLocks/>
          </p:cNvGrpSpPr>
          <p:nvPr/>
        </p:nvGrpSpPr>
        <p:grpSpPr bwMode="auto">
          <a:xfrm>
            <a:off x="5254848" y="2962474"/>
            <a:ext cx="3200400" cy="3035300"/>
            <a:chOff x="3312" y="1584"/>
            <a:chExt cx="2016" cy="1912"/>
          </a:xfrm>
        </p:grpSpPr>
        <p:sp>
          <p:nvSpPr>
            <p:cNvPr id="35" name="Oval 29">
              <a:extLst>
                <a:ext uri="{FF2B5EF4-FFF2-40B4-BE49-F238E27FC236}">
                  <a16:creationId xmlns:a16="http://schemas.microsoft.com/office/drawing/2014/main" id="{F1639B4F-D2F7-4368-A1B1-226549B97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6" name="Text Box 34">
              <a:extLst>
                <a:ext uri="{FF2B5EF4-FFF2-40B4-BE49-F238E27FC236}">
                  <a16:creationId xmlns:a16="http://schemas.microsoft.com/office/drawing/2014/main" id="{AFB125F4-2842-42B6-A845-A5D91F58D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39" name="Oval 37">
              <a:extLst>
                <a:ext uri="{FF2B5EF4-FFF2-40B4-BE49-F238E27FC236}">
                  <a16:creationId xmlns:a16="http://schemas.microsoft.com/office/drawing/2014/main" id="{B1A3A09E-279F-4848-A4AF-44732E535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40" name="Arc 41">
            <a:extLst>
              <a:ext uri="{FF2B5EF4-FFF2-40B4-BE49-F238E27FC236}">
                <a16:creationId xmlns:a16="http://schemas.microsoft.com/office/drawing/2014/main" id="{DB7920D1-3F4E-4FF5-85E5-C99873270601}"/>
              </a:ext>
            </a:extLst>
          </p:cNvPr>
          <p:cNvSpPr>
            <a:spLocks/>
          </p:cNvSpPr>
          <p:nvPr/>
        </p:nvSpPr>
        <p:spPr bwMode="auto">
          <a:xfrm flipV="1">
            <a:off x="6859811" y="4453137"/>
            <a:ext cx="1419225" cy="152400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1" name="Text Box 46">
            <a:extLst>
              <a:ext uri="{FF2B5EF4-FFF2-40B4-BE49-F238E27FC236}">
                <a16:creationId xmlns:a16="http://schemas.microsoft.com/office/drawing/2014/main" id="{3395FE5D-A9DA-4ED0-B3BA-249AC59E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7048" y="439757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2" name="Rectangle 55">
            <a:extLst>
              <a:ext uri="{FF2B5EF4-FFF2-40B4-BE49-F238E27FC236}">
                <a16:creationId xmlns:a16="http://schemas.microsoft.com/office/drawing/2014/main" id="{0DBFD4F8-8FCE-48B8-BB99-DB933892C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348" y="465395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sp>
        <p:nvSpPr>
          <p:cNvPr id="43" name="Text Box 36">
            <a:extLst>
              <a:ext uri="{FF2B5EF4-FFF2-40B4-BE49-F238E27FC236}">
                <a16:creationId xmlns:a16="http://schemas.microsoft.com/office/drawing/2014/main" id="{B80A1937-9E81-421E-88DA-6785B75EB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105" y="5946633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4" name="Text Box 36">
            <a:extLst>
              <a:ext uri="{FF2B5EF4-FFF2-40B4-BE49-F238E27FC236}">
                <a16:creationId xmlns:a16="http://schemas.microsoft.com/office/drawing/2014/main" id="{AC97C509-112A-4E0E-8DE4-C181C5B68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180" y="492065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id="{FF8FB769-A447-4DD0-9519-39A96165C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86" y="3887918"/>
            <a:ext cx="2908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359C14F-9956-4A5C-AF16-72889EA1EAFC}"/>
                  </a:ext>
                </a:extLst>
              </p:cNvPr>
              <p:cNvSpPr txBox="1"/>
              <p:nvPr/>
            </p:nvSpPr>
            <p:spPr>
              <a:xfrm>
                <a:off x="3360824" y="3800978"/>
                <a:ext cx="138134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𝒓</m:t>
                          </m:r>
                          <m:r>
                            <a:rPr kumimoji="0" lang="en-US" sz="1800" b="1" i="1" u="none" strike="noStrike" kern="1200" cap="none" spc="0" normalizeH="0" baseline="3000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359C14F-9956-4A5C-AF16-72889EA1E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824" y="3800978"/>
                <a:ext cx="1381340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16">
            <a:extLst>
              <a:ext uri="{FF2B5EF4-FFF2-40B4-BE49-F238E27FC236}">
                <a16:creationId xmlns:a16="http://schemas.microsoft.com/office/drawing/2014/main" id="{7B59DFD2-F5B7-4B44-94AD-442F66DFF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805" y="5100084"/>
            <a:ext cx="48318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Where </a:t>
            </a:r>
            <a:r>
              <a:rPr kumimoji="0" lang="en-US" alt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 is the radius and </a:t>
            </a:r>
            <a:r>
              <a:rPr kumimoji="0" lang="en-US" alt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</a:rPr>
              <a:t>q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 is the central angle measured in degrees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408F473-9BBE-4C78-981D-E2723D970933}"/>
              </a:ext>
            </a:extLst>
          </p:cNvPr>
          <p:cNvSpPr/>
          <p:nvPr/>
        </p:nvSpPr>
        <p:spPr>
          <a:xfrm>
            <a:off x="3378653" y="2042588"/>
            <a:ext cx="1689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= p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8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Rectangle 5">
            <a:extLst>
              <a:ext uri="{FF2B5EF4-FFF2-40B4-BE49-F238E27FC236}">
                <a16:creationId xmlns:a16="http://schemas.microsoft.com/office/drawing/2014/main" id="{E5E5DAB4-18CE-466A-9B68-855DF649C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Area of a sector</a:t>
            </a:r>
            <a:endParaRPr lang="en-GB" dirty="0"/>
          </a:p>
        </p:txBody>
      </p:sp>
      <p:sp>
        <p:nvSpPr>
          <p:cNvPr id="50" name="Rectangle 16">
            <a:extLst>
              <a:ext uri="{FF2B5EF4-FFF2-40B4-BE49-F238E27FC236}">
                <a16:creationId xmlns:a16="http://schemas.microsoft.com/office/drawing/2014/main" id="{CFE76590-0BED-41CF-A70F-7E23D11F3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62" y="665219"/>
            <a:ext cx="75748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Any central angle in a circle is a fraction of </a:t>
            </a:r>
            <a:r>
              <a:rPr kumimoji="0" lang="en-US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360</a:t>
            </a:r>
            <a:r>
              <a:rPr kumimoji="0" lang="en-US" altLang="en-US" sz="260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76E747-50FB-48B5-A9FC-F2358D4DAA91}"/>
                  </a:ext>
                </a:extLst>
              </p:cNvPr>
              <p:cNvSpPr txBox="1"/>
              <p:nvPr/>
            </p:nvSpPr>
            <p:spPr>
              <a:xfrm>
                <a:off x="3454468" y="1103614"/>
                <a:ext cx="77777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76E747-50FB-48B5-A9FC-F2358D4D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68" y="1103614"/>
                <a:ext cx="777777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DDDD563-AE8C-47CA-9564-45778BB5B34A}"/>
                  </a:ext>
                </a:extLst>
              </p:cNvPr>
              <p:cNvSpPr txBox="1"/>
              <p:nvPr/>
            </p:nvSpPr>
            <p:spPr>
              <a:xfrm>
                <a:off x="3144390" y="4543624"/>
                <a:ext cx="873572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DDDD563-AE8C-47CA-9564-45778BB5B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390" y="4543624"/>
                <a:ext cx="873572" cy="5628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93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45" grpId="0"/>
      <p:bldP spid="46" grpId="0"/>
      <p:bldP spid="47" grpId="0"/>
      <p:bldP spid="48" grpId="0"/>
      <p:bldP spid="51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PubPieSlice">
            <a:extLst>
              <a:ext uri="{FF2B5EF4-FFF2-40B4-BE49-F238E27FC236}">
                <a16:creationId xmlns:a16="http://schemas.microsoft.com/office/drawing/2014/main" id="{48A974F6-24A3-4E85-A3E7-112C62F1F118}"/>
              </a:ext>
            </a:extLst>
          </p:cNvPr>
          <p:cNvSpPr>
            <a:spLocks noEditPoints="1" noChangeArrowheads="1"/>
          </p:cNvSpPr>
          <p:nvPr/>
        </p:nvSpPr>
        <p:spPr bwMode="auto">
          <a:xfrm rot="18330124" flipV="1">
            <a:off x="-274817" y="342329"/>
            <a:ext cx="4681537" cy="4681538"/>
          </a:xfrm>
          <a:custGeom>
            <a:avLst/>
            <a:gdLst>
              <a:gd name="G0" fmla="+- 0 0 0"/>
              <a:gd name="G1" fmla="sin 10800 -7069496"/>
              <a:gd name="G2" fmla="cos 10800 -7069496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7485 w 21600"/>
              <a:gd name="T1" fmla="*/ 521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7485" y="521"/>
                </a:moveTo>
                <a:cubicBezTo>
                  <a:pt x="3023" y="1960"/>
                  <a:pt x="0" y="6112"/>
                  <a:pt x="0" y="10799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B894D0"/>
              </a:gs>
              <a:gs pos="100000">
                <a:srgbClr val="B894D0">
                  <a:gamma/>
                  <a:tint val="52549"/>
                  <a:invGamma/>
                </a:srgbClr>
              </a:gs>
            </a:gsLst>
            <a:lin ang="189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71" name="PubPieSlice">
            <a:extLst>
              <a:ext uri="{FF2B5EF4-FFF2-40B4-BE49-F238E27FC236}">
                <a16:creationId xmlns:a16="http://schemas.microsoft.com/office/drawing/2014/main" id="{E39AD292-37D6-4F7F-928D-4B2894C46B0A}"/>
              </a:ext>
            </a:extLst>
          </p:cNvPr>
          <p:cNvSpPr>
            <a:spLocks noEditPoints="1" noChangeArrowheads="1"/>
          </p:cNvSpPr>
          <p:nvPr/>
        </p:nvSpPr>
        <p:spPr bwMode="auto">
          <a:xfrm rot="18330124" flipV="1">
            <a:off x="1879420" y="2487042"/>
            <a:ext cx="379413" cy="379412"/>
          </a:xfrm>
          <a:custGeom>
            <a:avLst/>
            <a:gdLst>
              <a:gd name="G0" fmla="+- 0 0 0"/>
              <a:gd name="G1" fmla="sin 10800 -7305357"/>
              <a:gd name="G2" fmla="cos 10800 -7305357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6846 w 21600"/>
              <a:gd name="T1" fmla="*/ 749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6846" y="749"/>
                </a:moveTo>
                <a:cubicBezTo>
                  <a:pt x="2715" y="2374"/>
                  <a:pt x="0" y="6361"/>
                  <a:pt x="0" y="10799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A171C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>
              <a:latin typeface="+mn-lt"/>
            </a:endParaRPr>
          </a:p>
        </p:txBody>
      </p:sp>
      <p:sp>
        <p:nvSpPr>
          <p:cNvPr id="72" name="Line 6">
            <a:extLst>
              <a:ext uri="{FF2B5EF4-FFF2-40B4-BE49-F238E27FC236}">
                <a16:creationId xmlns:a16="http://schemas.microsoft.com/office/drawing/2014/main" id="{BCDF77C0-3C58-4715-B8AE-2C1335FED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8783" y="2574354"/>
            <a:ext cx="1358900" cy="191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>
              <a:latin typeface="+mn-lt"/>
            </a:endParaRPr>
          </a:p>
        </p:txBody>
      </p:sp>
      <p:sp>
        <p:nvSpPr>
          <p:cNvPr id="73" name="Rectangle 9">
            <a:extLst>
              <a:ext uri="{FF2B5EF4-FFF2-40B4-BE49-F238E27FC236}">
                <a16:creationId xmlns:a16="http://schemas.microsoft.com/office/drawing/2014/main" id="{C93006E9-3E2E-4F25-9BD8-6F9A9B40969D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805737" cy="633412"/>
          </a:xfrm>
          <a:prstGeom prst="rect">
            <a:avLst/>
          </a:prstGeom>
          <a:noFill/>
          <a:ln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>
                <a:latin typeface="+mn-lt"/>
              </a:rPr>
              <a:t>Finding the area of a sector</a:t>
            </a:r>
            <a:endParaRPr lang="en-GB" sz="2800" dirty="0">
              <a:latin typeface="+mn-lt"/>
            </a:endParaRPr>
          </a:p>
        </p:txBody>
      </p:sp>
      <p:sp>
        <p:nvSpPr>
          <p:cNvPr id="74" name="Text Box 10">
            <a:extLst>
              <a:ext uri="{FF2B5EF4-FFF2-40B4-BE49-F238E27FC236}">
                <a16:creationId xmlns:a16="http://schemas.microsoft.com/office/drawing/2014/main" id="{084F4E4A-8B9A-4599-9AD1-FF5329A7C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193" y="953653"/>
            <a:ext cx="477361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+mn-lt"/>
              </a:rPr>
              <a:t>What is the area of this sector?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75" name="Text Box 11">
            <a:extLst>
              <a:ext uri="{FF2B5EF4-FFF2-40B4-BE49-F238E27FC236}">
                <a16:creationId xmlns:a16="http://schemas.microsoft.com/office/drawing/2014/main" id="{FF50845B-BD21-462F-AE0A-C4DF89FCF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308" y="2961704"/>
            <a:ext cx="68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+mn-lt"/>
              </a:rPr>
              <a:t>72</a:t>
            </a:r>
            <a:r>
              <a:rPr lang="en-US" sz="2400">
                <a:latin typeface="+mn-lt"/>
                <a:cs typeface="Arial" charset="0"/>
              </a:rPr>
              <a:t>°</a:t>
            </a:r>
          </a:p>
        </p:txBody>
      </p:sp>
      <p:sp>
        <p:nvSpPr>
          <p:cNvPr id="76" name="Text Box 12">
            <a:extLst>
              <a:ext uri="{FF2B5EF4-FFF2-40B4-BE49-F238E27FC236}">
                <a16:creationId xmlns:a16="http://schemas.microsoft.com/office/drawing/2014/main" id="{CE36D866-6D2A-4B18-ADA3-CC895AB6F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08" y="3250629"/>
            <a:ext cx="8611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+mn-lt"/>
              </a:rPr>
              <a:t>6 cm</a:t>
            </a:r>
            <a:endParaRPr lang="en-GB" sz="2400">
              <a:latin typeface="+mn-lt"/>
            </a:endParaRPr>
          </a:p>
        </p:txBody>
      </p:sp>
      <p:grpSp>
        <p:nvGrpSpPr>
          <p:cNvPr id="77" name="Group 13">
            <a:extLst>
              <a:ext uri="{FF2B5EF4-FFF2-40B4-BE49-F238E27FC236}">
                <a16:creationId xmlns:a16="http://schemas.microsoft.com/office/drawing/2014/main" id="{4564B782-E322-4567-B001-8FE5F4090BC4}"/>
              </a:ext>
            </a:extLst>
          </p:cNvPr>
          <p:cNvGrpSpPr>
            <a:grpSpLocks/>
          </p:cNvGrpSpPr>
          <p:nvPr/>
        </p:nvGrpSpPr>
        <p:grpSpPr bwMode="auto">
          <a:xfrm>
            <a:off x="2785133" y="2716128"/>
            <a:ext cx="5104272" cy="928689"/>
            <a:chOff x="2109" y="1429"/>
            <a:chExt cx="2960" cy="585"/>
          </a:xfrm>
        </p:grpSpPr>
        <p:sp>
          <p:nvSpPr>
            <p:cNvPr id="78" name="Text Box 14">
              <a:extLst>
                <a:ext uri="{FF2B5EF4-FFF2-40B4-BE49-F238E27FC236}">
                  <a16:creationId xmlns:a16="http://schemas.microsoft.com/office/drawing/2014/main" id="{A90DC532-546D-42A5-9500-0A331BEB7B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9" y="1574"/>
              <a:ext cx="182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Area of the sector =</a:t>
              </a:r>
              <a:endParaRPr lang="en-US" sz="2400" dirty="0">
                <a:latin typeface="+mn-lt"/>
                <a:cs typeface="Arial" charset="0"/>
              </a:endParaRPr>
            </a:p>
          </p:txBody>
        </p:sp>
        <p:grpSp>
          <p:nvGrpSpPr>
            <p:cNvPr id="79" name="Group 15">
              <a:extLst>
                <a:ext uri="{FF2B5EF4-FFF2-40B4-BE49-F238E27FC236}">
                  <a16:creationId xmlns:a16="http://schemas.microsoft.com/office/drawing/2014/main" id="{F02E559C-4E46-4884-A17C-71DF17939B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11" y="1434"/>
              <a:ext cx="1061" cy="580"/>
              <a:chOff x="2589" y="2016"/>
              <a:chExt cx="1061" cy="580"/>
            </a:xfrm>
          </p:grpSpPr>
          <p:sp>
            <p:nvSpPr>
              <p:cNvPr id="81" name="Rectangle 16">
                <a:extLst>
                  <a:ext uri="{FF2B5EF4-FFF2-40B4-BE49-F238E27FC236}">
                    <a16:creationId xmlns:a16="http://schemas.microsoft.com/office/drawing/2014/main" id="{AF739325-046F-4D2F-9ECB-689B9C9BA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2016"/>
                <a:ext cx="39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72°</a:t>
                </a:r>
              </a:p>
            </p:txBody>
          </p:sp>
          <p:sp>
            <p:nvSpPr>
              <p:cNvPr id="82" name="Line 17">
                <a:extLst>
                  <a:ext uri="{FF2B5EF4-FFF2-40B4-BE49-F238E27FC236}">
                    <a16:creationId xmlns:a16="http://schemas.microsoft.com/office/drawing/2014/main" id="{955EE647-7CF3-475E-B377-FDD2A99EAD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9" y="2300"/>
                <a:ext cx="10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83" name="Rectangle 18">
                <a:extLst>
                  <a:ext uri="{FF2B5EF4-FFF2-40B4-BE49-F238E27FC236}">
                    <a16:creationId xmlns:a16="http://schemas.microsoft.com/office/drawing/2014/main" id="{3CE4B9E2-6BD9-4C7A-815C-F7E3662F70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4" y="2305"/>
                <a:ext cx="5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360°</a:t>
                </a:r>
              </a:p>
            </p:txBody>
          </p:sp>
        </p:grpSp>
        <p:sp>
          <p:nvSpPr>
            <p:cNvPr id="80" name="Text Box 19">
              <a:extLst>
                <a:ext uri="{FF2B5EF4-FFF2-40B4-BE49-F238E27FC236}">
                  <a16:creationId xmlns:a16="http://schemas.microsoft.com/office/drawing/2014/main" id="{B2E11443-EA0F-4382-A899-1D8B029E8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429"/>
              <a:ext cx="7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× </a:t>
              </a:r>
              <a:r>
                <a:rPr lang="el-GR" sz="2400" dirty="0">
                  <a:latin typeface="+mn-lt"/>
                  <a:cs typeface="Times New Roman" pitchFamily="18" charset="0"/>
                </a:rPr>
                <a:t>π</a:t>
              </a:r>
              <a:r>
                <a:rPr lang="en-US" sz="2400" dirty="0">
                  <a:latin typeface="+mn-lt"/>
                  <a:cs typeface="Arial" charset="0"/>
                </a:rPr>
                <a:t> × 6</a:t>
              </a:r>
              <a:r>
                <a:rPr lang="en-US" sz="2400" baseline="30000" dirty="0">
                  <a:latin typeface="+mn-lt"/>
                  <a:cs typeface="Arial" charset="0"/>
                </a:rPr>
                <a:t>2</a:t>
              </a:r>
              <a:endParaRPr lang="el-GR" sz="2400" baseline="30000" dirty="0">
                <a:latin typeface="+mn-lt"/>
                <a:cs typeface="Arial" charset="0"/>
              </a:endParaRPr>
            </a:p>
          </p:txBody>
        </p:sp>
      </p:grpSp>
      <p:grpSp>
        <p:nvGrpSpPr>
          <p:cNvPr id="84" name="Group 20">
            <a:extLst>
              <a:ext uri="{FF2B5EF4-FFF2-40B4-BE49-F238E27FC236}">
                <a16:creationId xmlns:a16="http://schemas.microsoft.com/office/drawing/2014/main" id="{306B2756-08D9-4A00-ABB8-82222AA424AD}"/>
              </a:ext>
            </a:extLst>
          </p:cNvPr>
          <p:cNvGrpSpPr>
            <a:grpSpLocks/>
          </p:cNvGrpSpPr>
          <p:nvPr/>
        </p:nvGrpSpPr>
        <p:grpSpPr bwMode="auto">
          <a:xfrm>
            <a:off x="5654340" y="3738475"/>
            <a:ext cx="1150938" cy="920750"/>
            <a:chOff x="3684" y="2006"/>
            <a:chExt cx="725" cy="580"/>
          </a:xfrm>
        </p:grpSpPr>
        <p:grpSp>
          <p:nvGrpSpPr>
            <p:cNvPr id="85" name="Group 21">
              <a:extLst>
                <a:ext uri="{FF2B5EF4-FFF2-40B4-BE49-F238E27FC236}">
                  <a16:creationId xmlns:a16="http://schemas.microsoft.com/office/drawing/2014/main" id="{CBA8C9A9-A0E6-4E86-9201-96373F9D47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4" y="2006"/>
              <a:ext cx="475" cy="580"/>
              <a:chOff x="3542" y="2656"/>
              <a:chExt cx="475" cy="580"/>
            </a:xfrm>
          </p:grpSpPr>
          <p:sp>
            <p:nvSpPr>
              <p:cNvPr id="87" name="Rectangle 22">
                <a:extLst>
                  <a:ext uri="{FF2B5EF4-FFF2-40B4-BE49-F238E27FC236}">
                    <a16:creationId xmlns:a16="http://schemas.microsoft.com/office/drawing/2014/main" id="{0535C0C2-1C71-4DF2-9443-F24A313B8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2" y="2656"/>
                <a:ext cx="47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  <a:cs typeface="Arial" charset="0"/>
                  </a:rPr>
                  <a:t>36</a:t>
                </a:r>
                <a:r>
                  <a:rPr lang="el-GR" dirty="0">
                    <a:latin typeface="+mn-lt"/>
                    <a:cs typeface="Times New Roman" pitchFamily="18" charset="0"/>
                  </a:rPr>
                  <a:t>π</a:t>
                </a:r>
                <a:endParaRPr lang="en-US" sz="2400" dirty="0">
                  <a:latin typeface="+mn-lt"/>
                </a:endParaRPr>
              </a:p>
            </p:txBody>
          </p:sp>
          <p:sp>
            <p:nvSpPr>
              <p:cNvPr id="88" name="Line 23">
                <a:extLst>
                  <a:ext uri="{FF2B5EF4-FFF2-40B4-BE49-F238E27FC236}">
                    <a16:creationId xmlns:a16="http://schemas.microsoft.com/office/drawing/2014/main" id="{C6CFA488-195E-45A1-A8A4-E86ADEEE98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5" y="2940"/>
                <a:ext cx="4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89" name="Rectangle 24">
                <a:extLst>
                  <a:ext uri="{FF2B5EF4-FFF2-40B4-BE49-F238E27FC236}">
                    <a16:creationId xmlns:a16="http://schemas.microsoft.com/office/drawing/2014/main" id="{B1C70C48-B9A4-430D-B24F-C04C14709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" y="2945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5</a:t>
                </a:r>
              </a:p>
            </p:txBody>
          </p:sp>
        </p:grpSp>
        <p:sp>
          <p:nvSpPr>
            <p:cNvPr id="86" name="Text Box 25">
              <a:extLst>
                <a:ext uri="{FF2B5EF4-FFF2-40B4-BE49-F238E27FC236}">
                  <a16:creationId xmlns:a16="http://schemas.microsoft.com/office/drawing/2014/main" id="{FA0E0ED7-0C9F-42DF-90C8-F09CD8D05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4" y="215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=</a:t>
              </a:r>
              <a:endParaRPr lang="el-GR" sz="2400" baseline="30000" dirty="0">
                <a:latin typeface="+mn-lt"/>
                <a:cs typeface="Arial" charset="0"/>
              </a:endParaRPr>
            </a:p>
          </p:txBody>
        </p:sp>
      </p:grpSp>
      <p:sp>
        <p:nvSpPr>
          <p:cNvPr id="90" name="Text Box 27">
            <a:extLst>
              <a:ext uri="{FF2B5EF4-FFF2-40B4-BE49-F238E27FC236}">
                <a16:creationId xmlns:a16="http://schemas.microsoft.com/office/drawing/2014/main" id="{292199FD-5AF4-479F-8DE0-ECEAD61C5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9825" y="4883062"/>
            <a:ext cx="3249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cs typeface="Times New Roman" panose="02020603050405020304" pitchFamily="18" charset="0"/>
              </a:rPr>
              <a:t>≈</a:t>
            </a:r>
            <a:r>
              <a:rPr lang="en-US" sz="2400" dirty="0">
                <a:latin typeface="+mn-lt"/>
              </a:rPr>
              <a:t>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22.6 cm</a:t>
            </a:r>
            <a:r>
              <a:rPr lang="en-US" sz="2400" b="1" baseline="300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(to 3 sf.) </a:t>
            </a:r>
            <a:endParaRPr lang="en-GB" sz="20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1" name="Text Box 28">
            <a:extLst>
              <a:ext uri="{FF2B5EF4-FFF2-40B4-BE49-F238E27FC236}">
                <a16:creationId xmlns:a16="http://schemas.microsoft.com/office/drawing/2014/main" id="{7EE3E402-EF2C-420F-8C15-0DB5B562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486400"/>
            <a:ext cx="8262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We can use this method to find the area of any sector.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00EA1A6-3C26-43AF-BA0B-5BA86BEA8604}"/>
                  </a:ext>
                </a:extLst>
              </p:cNvPr>
              <p:cNvSpPr txBox="1"/>
              <p:nvPr/>
            </p:nvSpPr>
            <p:spPr>
              <a:xfrm>
                <a:off x="3180503" y="1852424"/>
                <a:ext cx="3671839" cy="750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𝒔𝒆𝒄𝒕𝒐𝒓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00EA1A6-3C26-43AF-BA0B-5BA86BEA86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503" y="1852424"/>
                <a:ext cx="3671839" cy="7505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605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25EAC0F6-5AA6-4E55-B342-0A316656619A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805737" cy="633412"/>
          </a:xfrm>
          <a:prstGeom prst="rect">
            <a:avLst/>
          </a:prstGeom>
          <a:noFill/>
          <a:ln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/>
              <a:t>The area of shapes made from sectors </a:t>
            </a:r>
            <a:endParaRPr lang="en-GB" sz="2800" dirty="0"/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BD9CDC9A-971C-4B24-8241-0DD659115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1052513"/>
            <a:ext cx="785018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+mn-lt"/>
              </a:rPr>
              <a:t>Find the area of this shape on a cm square grid: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22" name="PubPieSlice">
            <a:extLst>
              <a:ext uri="{FF2B5EF4-FFF2-40B4-BE49-F238E27FC236}">
                <a16:creationId xmlns:a16="http://schemas.microsoft.com/office/drawing/2014/main" id="{3A2E767E-BAF4-49B2-875D-BB8279AE2D24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154253" y="1754934"/>
            <a:ext cx="1958975" cy="1992313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23" name="PubPieSlice">
            <a:extLst>
              <a:ext uri="{FF2B5EF4-FFF2-40B4-BE49-F238E27FC236}">
                <a16:creationId xmlns:a16="http://schemas.microsoft.com/office/drawing/2014/main" id="{3E5CAF95-F9E2-4B3A-AF7D-22185C4F778A}"/>
              </a:ext>
            </a:extLst>
          </p:cNvPr>
          <p:cNvSpPr>
            <a:spLocks noEditPoints="1" noChangeArrowheads="1"/>
          </p:cNvSpPr>
          <p:nvPr/>
        </p:nvSpPr>
        <p:spPr bwMode="auto">
          <a:xfrm flipV="1">
            <a:off x="4471878" y="2424859"/>
            <a:ext cx="641350" cy="641350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24" name="PubPieSlice">
            <a:extLst>
              <a:ext uri="{FF2B5EF4-FFF2-40B4-BE49-F238E27FC236}">
                <a16:creationId xmlns:a16="http://schemas.microsoft.com/office/drawing/2014/main" id="{013C729C-C291-480E-9F6C-7D4A80A6A23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138378" y="2081959"/>
            <a:ext cx="1344613" cy="1343025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647DFF03-B341-4374-B310-FE3A9CD95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916" y="1737472"/>
            <a:ext cx="336550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0D41FD8C-C074-4F84-84E7-D63EAF0EB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491" y="1737472"/>
            <a:ext cx="334962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09BFBD24-3CE1-4245-B945-FE04F9EE2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916" y="2743947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28" name="Rectangle 24">
            <a:extLst>
              <a:ext uri="{FF2B5EF4-FFF2-40B4-BE49-F238E27FC236}">
                <a16:creationId xmlns:a16="http://schemas.microsoft.com/office/drawing/2014/main" id="{AC94BA45-298D-4297-9880-118CEDDDA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466" y="2743947"/>
            <a:ext cx="334962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5C0869A5-681C-471E-B37A-57482C5ED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428" y="2743947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BB144235-77BA-464B-92F9-D8A827230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978" y="2743947"/>
            <a:ext cx="334963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31" name="Arc 32">
            <a:extLst>
              <a:ext uri="{FF2B5EF4-FFF2-40B4-BE49-F238E27FC236}">
                <a16:creationId xmlns:a16="http://schemas.microsoft.com/office/drawing/2014/main" id="{A3C0C7FE-B8FC-458B-A210-783DE4E2F962}"/>
              </a:ext>
            </a:extLst>
          </p:cNvPr>
          <p:cNvSpPr>
            <a:spLocks/>
          </p:cNvSpPr>
          <p:nvPr/>
        </p:nvSpPr>
        <p:spPr bwMode="auto">
          <a:xfrm>
            <a:off x="3151078" y="1740647"/>
            <a:ext cx="1968500" cy="101758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3 w 43200"/>
              <a:gd name="T1" fmla="*/ 22354 h 22354"/>
              <a:gd name="T2" fmla="*/ 43190 w 43200"/>
              <a:gd name="T3" fmla="*/ 22262 h 22354"/>
              <a:gd name="T4" fmla="*/ 21600 w 43200"/>
              <a:gd name="T5" fmla="*/ 21600 h 22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354" fill="none" extrusionOk="0">
                <a:moveTo>
                  <a:pt x="13" y="22353"/>
                </a:moveTo>
                <a:cubicBezTo>
                  <a:pt x="4" y="22102"/>
                  <a:pt x="0" y="2185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20"/>
                  <a:pt x="43196" y="22041"/>
                  <a:pt x="43189" y="22261"/>
                </a:cubicBezTo>
              </a:path>
              <a:path w="43200" h="22354" stroke="0" extrusionOk="0">
                <a:moveTo>
                  <a:pt x="13" y="22353"/>
                </a:moveTo>
                <a:cubicBezTo>
                  <a:pt x="4" y="22102"/>
                  <a:pt x="0" y="2185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20"/>
                  <a:pt x="43196" y="22041"/>
                  <a:pt x="43189" y="2226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33" name="PubPieSlice">
            <a:extLst>
              <a:ext uri="{FF2B5EF4-FFF2-40B4-BE49-F238E27FC236}">
                <a16:creationId xmlns:a16="http://schemas.microsoft.com/office/drawing/2014/main" id="{1E2ADF45-23DD-4C08-9D8D-44EB4E475653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4084638" y="1781175"/>
            <a:ext cx="2663825" cy="2663825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-2768171"/>
              <a:gd name="G4" fmla="cos 10800 -27681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18795 w 21600"/>
              <a:gd name="T5" fmla="*/ 3539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8115"/>
                  <a:pt x="20599" y="5526"/>
                  <a:pt x="18794" y="3539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34" name="Text Box 60">
            <a:extLst>
              <a:ext uri="{FF2B5EF4-FFF2-40B4-BE49-F238E27FC236}">
                <a16:creationId xmlns:a16="http://schemas.microsoft.com/office/drawing/2014/main" id="{BF72242E-B0D3-4E1E-819B-3A254D82A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00" y="3532188"/>
            <a:ext cx="1192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grpSp>
        <p:nvGrpSpPr>
          <p:cNvPr id="35" name="Group 61">
            <a:extLst>
              <a:ext uri="{FF2B5EF4-FFF2-40B4-BE49-F238E27FC236}">
                <a16:creationId xmlns:a16="http://schemas.microsoft.com/office/drawing/2014/main" id="{3EF49496-0CFC-4BC7-85EC-21F113D14E39}"/>
              </a:ext>
            </a:extLst>
          </p:cNvPr>
          <p:cNvGrpSpPr>
            <a:grpSpLocks/>
          </p:cNvGrpSpPr>
          <p:nvPr/>
        </p:nvGrpSpPr>
        <p:grpSpPr bwMode="auto">
          <a:xfrm>
            <a:off x="1668463" y="3500438"/>
            <a:ext cx="1530350" cy="525462"/>
            <a:chOff x="1305" y="2659"/>
            <a:chExt cx="964" cy="331"/>
          </a:xfrm>
        </p:grpSpPr>
        <p:sp>
          <p:nvSpPr>
            <p:cNvPr id="36" name="Text Box 62">
              <a:extLst>
                <a:ext uri="{FF2B5EF4-FFF2-40B4-BE49-F238E27FC236}">
                  <a16:creationId xmlns:a16="http://schemas.microsoft.com/office/drawing/2014/main" id="{CE3D70C4-7D46-4446-A748-A3D52177CE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5" y="2659"/>
              <a:ext cx="1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FF3300"/>
                  </a:solidFill>
                  <a:latin typeface="+mn-lt"/>
                </a:rPr>
                <a:t>1</a:t>
              </a:r>
              <a:endParaRPr lang="en-GB" sz="1400" b="1">
                <a:solidFill>
                  <a:srgbClr val="FF3300"/>
                </a:solidFill>
                <a:latin typeface="+mn-lt"/>
              </a:endParaRPr>
            </a:p>
          </p:txBody>
        </p:sp>
        <p:sp>
          <p:nvSpPr>
            <p:cNvPr id="39" name="Line 63">
              <a:extLst>
                <a:ext uri="{FF2B5EF4-FFF2-40B4-BE49-F238E27FC236}">
                  <a16:creationId xmlns:a16="http://schemas.microsoft.com/office/drawing/2014/main" id="{8DA1779E-55EF-4F7B-9D7E-560533DDE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6" y="2824"/>
              <a:ext cx="1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40" name="Text Box 64">
              <a:extLst>
                <a:ext uri="{FF2B5EF4-FFF2-40B4-BE49-F238E27FC236}">
                  <a16:creationId xmlns:a16="http://schemas.microsoft.com/office/drawing/2014/main" id="{6C5FA012-AC49-4A61-A86D-231BD6DA57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5" y="2796"/>
              <a:ext cx="1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FF3300"/>
                  </a:solidFill>
                  <a:latin typeface="+mn-lt"/>
                </a:rPr>
                <a:t>2</a:t>
              </a:r>
              <a:endParaRPr lang="en-GB" sz="1400" b="1">
                <a:solidFill>
                  <a:srgbClr val="FF3300"/>
                </a:solidFill>
                <a:latin typeface="+mn-lt"/>
              </a:endParaRPr>
            </a:p>
          </p:txBody>
        </p:sp>
        <p:sp>
          <p:nvSpPr>
            <p:cNvPr id="41" name="Text Box 65">
              <a:extLst>
                <a:ext uri="{FF2B5EF4-FFF2-40B4-BE49-F238E27FC236}">
                  <a16:creationId xmlns:a16="http://schemas.microsoft.com/office/drawing/2014/main" id="{C8F659A8-6BA5-4639-80DB-C8E9542FEC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5" y="2679"/>
              <a:ext cx="8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FF3300"/>
                  </a:solidFill>
                  <a:latin typeface="+mn-lt"/>
                  <a:cs typeface="Arial" charset="0"/>
                </a:rPr>
                <a:t>× </a:t>
              </a:r>
              <a:r>
                <a:rPr lang="el-GR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π</a:t>
              </a:r>
              <a:r>
                <a:rPr lang="en-US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dirty="0">
                  <a:solidFill>
                    <a:srgbClr val="FF3300"/>
                  </a:solidFill>
                  <a:latin typeface="+mn-lt"/>
                  <a:cs typeface="Arial" charset="0"/>
                </a:rPr>
                <a:t>× 3</a:t>
              </a:r>
              <a:r>
                <a:rPr lang="en-US" baseline="30000" dirty="0">
                  <a:solidFill>
                    <a:srgbClr val="FF3300"/>
                  </a:solidFill>
                  <a:latin typeface="+mn-lt"/>
                  <a:cs typeface="Arial" charset="0"/>
                </a:rPr>
                <a:t>2</a:t>
              </a:r>
              <a:endParaRPr lang="en-US" dirty="0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42" name="Text Box 66">
            <a:extLst>
              <a:ext uri="{FF2B5EF4-FFF2-40B4-BE49-F238E27FC236}">
                <a16:creationId xmlns:a16="http://schemas.microsoft.com/office/drawing/2014/main" id="{9028A6E7-F77A-4625-8104-2372BD2A7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0785" y="4882108"/>
            <a:ext cx="1180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3</a:t>
            </a:r>
            <a:r>
              <a:rPr lang="el-GR" dirty="0">
                <a:latin typeface="+mn-lt"/>
                <a:cs typeface="Times New Roman" pitchFamily="18" charset="0"/>
              </a:rPr>
              <a:t>π</a:t>
            </a:r>
            <a:r>
              <a:rPr lang="en-US" dirty="0">
                <a:latin typeface="+mn-lt"/>
                <a:cs typeface="Times New Roman" pitchFamily="18" charset="0"/>
              </a:rPr>
              <a:t> cm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endParaRPr lang="el-GR" baseline="30000" dirty="0">
              <a:latin typeface="+mn-lt"/>
              <a:cs typeface="Times New Roman" pitchFamily="18" charset="0"/>
            </a:endParaRPr>
          </a:p>
        </p:txBody>
      </p:sp>
      <p:sp>
        <p:nvSpPr>
          <p:cNvPr id="43" name="Text Box 67">
            <a:extLst>
              <a:ext uri="{FF2B5EF4-FFF2-40B4-BE49-F238E27FC236}">
                <a16:creationId xmlns:a16="http://schemas.microsoft.com/office/drawing/2014/main" id="{BBD0C662-F04D-4C38-99EC-7BA5A250C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185" y="5661078"/>
            <a:ext cx="2736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9.42</a:t>
            </a:r>
            <a:r>
              <a:rPr lang="en-US" dirty="0">
                <a:latin typeface="+mn-lt"/>
                <a:cs typeface="Times New Roman" pitchFamily="18" charset="0"/>
              </a:rPr>
              <a:t> cm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(to 3 sf)</a:t>
            </a:r>
            <a:endParaRPr lang="el-GR" dirty="0">
              <a:latin typeface="+mn-lt"/>
              <a:cs typeface="Times New Roman" pitchFamily="18" charset="0"/>
            </a:endParaRPr>
          </a:p>
        </p:txBody>
      </p:sp>
      <p:sp>
        <p:nvSpPr>
          <p:cNvPr id="61" name="PubPieSlice">
            <a:extLst>
              <a:ext uri="{FF2B5EF4-FFF2-40B4-BE49-F238E27FC236}">
                <a16:creationId xmlns:a16="http://schemas.microsoft.com/office/drawing/2014/main" id="{99DFBFDB-2061-4BFA-9BFC-9666617F03F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154252" y="1757315"/>
            <a:ext cx="1958975" cy="1973263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62" name="PubPieSlice">
            <a:extLst>
              <a:ext uri="{FF2B5EF4-FFF2-40B4-BE49-F238E27FC236}">
                <a16:creationId xmlns:a16="http://schemas.microsoft.com/office/drawing/2014/main" id="{28F76C37-6FBD-47DA-923C-958CED91813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157380" y="2064117"/>
            <a:ext cx="1344613" cy="1362075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11796480"/>
              <a:gd name="G4" fmla="cos 10800 11796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AA72D4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63" name="PubPieSlice">
            <a:extLst>
              <a:ext uri="{FF2B5EF4-FFF2-40B4-BE49-F238E27FC236}">
                <a16:creationId xmlns:a16="http://schemas.microsoft.com/office/drawing/2014/main" id="{DD03017A-C4DB-4102-9B46-D074B692E87C}"/>
              </a:ext>
            </a:extLst>
          </p:cNvPr>
          <p:cNvSpPr>
            <a:spLocks noEditPoints="1" noChangeArrowheads="1"/>
          </p:cNvSpPr>
          <p:nvPr/>
        </p:nvSpPr>
        <p:spPr bwMode="auto">
          <a:xfrm flipV="1">
            <a:off x="4492515" y="2440734"/>
            <a:ext cx="625475" cy="641350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-11796124"/>
              <a:gd name="G4" fmla="cos 10800 -11796124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0 w 21600"/>
              <a:gd name="T5" fmla="*/ 10798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4835"/>
                  <a:pt x="16764" y="0"/>
                  <a:pt x="10800" y="0"/>
                </a:cubicBezTo>
                <a:cubicBezTo>
                  <a:pt x="4836" y="-1"/>
                  <a:pt x="1" y="4834"/>
                  <a:pt x="0" y="10798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67" name="Arc 103">
            <a:extLst>
              <a:ext uri="{FF2B5EF4-FFF2-40B4-BE49-F238E27FC236}">
                <a16:creationId xmlns:a16="http://schemas.microsoft.com/office/drawing/2014/main" id="{4686B61C-A193-45F1-B665-911537075D64}"/>
              </a:ext>
            </a:extLst>
          </p:cNvPr>
          <p:cNvSpPr>
            <a:spLocks/>
          </p:cNvSpPr>
          <p:nvPr/>
        </p:nvSpPr>
        <p:spPr bwMode="auto">
          <a:xfrm>
            <a:off x="3149491" y="2053384"/>
            <a:ext cx="1331912" cy="6889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3 w 43200"/>
              <a:gd name="T1" fmla="*/ 22354 h 22354"/>
              <a:gd name="T2" fmla="*/ 43190 w 43200"/>
              <a:gd name="T3" fmla="*/ 22262 h 22354"/>
              <a:gd name="T4" fmla="*/ 21600 w 43200"/>
              <a:gd name="T5" fmla="*/ 21600 h 22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354" fill="none" extrusionOk="0">
                <a:moveTo>
                  <a:pt x="13" y="22353"/>
                </a:moveTo>
                <a:cubicBezTo>
                  <a:pt x="4" y="22102"/>
                  <a:pt x="0" y="2185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20"/>
                  <a:pt x="43196" y="22041"/>
                  <a:pt x="43189" y="22261"/>
                </a:cubicBezTo>
              </a:path>
              <a:path w="43200" h="22354" stroke="0" extrusionOk="0">
                <a:moveTo>
                  <a:pt x="13" y="22353"/>
                </a:moveTo>
                <a:cubicBezTo>
                  <a:pt x="4" y="22102"/>
                  <a:pt x="0" y="2185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20"/>
                  <a:pt x="43196" y="22041"/>
                  <a:pt x="43189" y="2226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grpSp>
        <p:nvGrpSpPr>
          <p:cNvPr id="75" name="Group 105">
            <a:extLst>
              <a:ext uri="{FF2B5EF4-FFF2-40B4-BE49-F238E27FC236}">
                <a16:creationId xmlns:a16="http://schemas.microsoft.com/office/drawing/2014/main" id="{69F6F641-2612-486A-87D3-BC9F5747E687}"/>
              </a:ext>
            </a:extLst>
          </p:cNvPr>
          <p:cNvGrpSpPr>
            <a:grpSpLocks/>
          </p:cNvGrpSpPr>
          <p:nvPr/>
        </p:nvGrpSpPr>
        <p:grpSpPr bwMode="auto">
          <a:xfrm>
            <a:off x="3709194" y="3477833"/>
            <a:ext cx="1481138" cy="525463"/>
            <a:chOff x="1305" y="2965"/>
            <a:chExt cx="933" cy="331"/>
          </a:xfrm>
        </p:grpSpPr>
        <p:sp>
          <p:nvSpPr>
            <p:cNvPr id="77" name="Text Box 106">
              <a:extLst>
                <a:ext uri="{FF2B5EF4-FFF2-40B4-BE49-F238E27FC236}">
                  <a16:creationId xmlns:a16="http://schemas.microsoft.com/office/drawing/2014/main" id="{806AE88E-D9B7-4475-AAD7-981109BD6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5" y="2965"/>
              <a:ext cx="1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66FF"/>
                  </a:solidFill>
                  <a:latin typeface="+mn-lt"/>
                </a:rPr>
                <a:t>1</a:t>
              </a:r>
              <a:endParaRPr lang="en-GB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8" name="Line 107">
              <a:extLst>
                <a:ext uri="{FF2B5EF4-FFF2-40B4-BE49-F238E27FC236}">
                  <a16:creationId xmlns:a16="http://schemas.microsoft.com/office/drawing/2014/main" id="{C69735CA-D4DD-4F99-BB66-93365154E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6" y="3130"/>
              <a:ext cx="136" cy="0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79" name="Text Box 108">
              <a:extLst>
                <a:ext uri="{FF2B5EF4-FFF2-40B4-BE49-F238E27FC236}">
                  <a16:creationId xmlns:a16="http://schemas.microsoft.com/office/drawing/2014/main" id="{AA3B7BFB-E793-4767-8606-7A659309D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5" y="3102"/>
              <a:ext cx="1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66FF"/>
                  </a:solidFill>
                  <a:latin typeface="+mn-lt"/>
                </a:rPr>
                <a:t>2</a:t>
              </a:r>
              <a:endParaRPr lang="en-GB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80" name="Text Box 109">
              <a:extLst>
                <a:ext uri="{FF2B5EF4-FFF2-40B4-BE49-F238E27FC236}">
                  <a16:creationId xmlns:a16="http://schemas.microsoft.com/office/drawing/2014/main" id="{FF322049-47B3-4B13-ABA9-4213413C6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5" y="2985"/>
              <a:ext cx="8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66FF"/>
                  </a:solidFill>
                  <a:latin typeface="+mn-lt"/>
                  <a:cs typeface="Arial" charset="0"/>
                </a:rPr>
                <a:t>× </a:t>
              </a:r>
              <a:r>
                <a:rPr lang="el-GR" dirty="0">
                  <a:solidFill>
                    <a:srgbClr val="0066FF"/>
                  </a:solidFill>
                  <a:latin typeface="+mn-lt"/>
                  <a:cs typeface="Times New Roman" pitchFamily="18" charset="0"/>
                </a:rPr>
                <a:t>π</a:t>
              </a:r>
              <a:r>
                <a:rPr lang="en-US" dirty="0">
                  <a:solidFill>
                    <a:srgbClr val="0066FF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dirty="0">
                  <a:solidFill>
                    <a:srgbClr val="0066FF"/>
                  </a:solidFill>
                  <a:latin typeface="+mn-lt"/>
                  <a:cs typeface="Arial" charset="0"/>
                </a:rPr>
                <a:t>× 1</a:t>
              </a:r>
              <a:r>
                <a:rPr lang="en-US" baseline="30000" dirty="0">
                  <a:solidFill>
                    <a:srgbClr val="0066FF"/>
                  </a:solidFill>
                  <a:latin typeface="+mn-lt"/>
                  <a:cs typeface="Arial" charset="0"/>
                </a:rPr>
                <a:t>2</a:t>
              </a:r>
              <a:endParaRPr lang="en-US" dirty="0">
                <a:solidFill>
                  <a:srgbClr val="0066FF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76" name="Text Box 110">
            <a:extLst>
              <a:ext uri="{FF2B5EF4-FFF2-40B4-BE49-F238E27FC236}">
                <a16:creationId xmlns:a16="http://schemas.microsoft.com/office/drawing/2014/main" id="{A2A0CF33-3012-44A5-A151-55B0E0248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3509584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66FF"/>
                </a:solidFill>
                <a:latin typeface="+mn-lt"/>
              </a:rPr>
              <a:t>+</a:t>
            </a:r>
          </a:p>
        </p:txBody>
      </p:sp>
      <p:grpSp>
        <p:nvGrpSpPr>
          <p:cNvPr id="82" name="Group 112">
            <a:extLst>
              <a:ext uri="{FF2B5EF4-FFF2-40B4-BE49-F238E27FC236}">
                <a16:creationId xmlns:a16="http://schemas.microsoft.com/office/drawing/2014/main" id="{28008D4F-B9F1-4561-9803-9905FAD042FD}"/>
              </a:ext>
            </a:extLst>
          </p:cNvPr>
          <p:cNvGrpSpPr>
            <a:grpSpLocks/>
          </p:cNvGrpSpPr>
          <p:nvPr/>
        </p:nvGrpSpPr>
        <p:grpSpPr bwMode="auto">
          <a:xfrm>
            <a:off x="5589716" y="3498057"/>
            <a:ext cx="1530350" cy="525462"/>
            <a:chOff x="1305" y="3282"/>
            <a:chExt cx="964" cy="331"/>
          </a:xfrm>
        </p:grpSpPr>
        <p:sp>
          <p:nvSpPr>
            <p:cNvPr id="84" name="Text Box 113">
              <a:extLst>
                <a:ext uri="{FF2B5EF4-FFF2-40B4-BE49-F238E27FC236}">
                  <a16:creationId xmlns:a16="http://schemas.microsoft.com/office/drawing/2014/main" id="{77CC9191-B3DA-4622-AC22-5FC6C0084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5" y="3282"/>
              <a:ext cx="1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814BD1"/>
                  </a:solidFill>
                  <a:latin typeface="+mn-lt"/>
                </a:rPr>
                <a:t>1</a:t>
              </a:r>
              <a:endParaRPr lang="en-GB" sz="1400" b="1">
                <a:solidFill>
                  <a:srgbClr val="814BD1"/>
                </a:solidFill>
                <a:latin typeface="+mn-lt"/>
              </a:endParaRPr>
            </a:p>
          </p:txBody>
        </p:sp>
        <p:sp>
          <p:nvSpPr>
            <p:cNvPr id="85" name="Line 114">
              <a:extLst>
                <a:ext uri="{FF2B5EF4-FFF2-40B4-BE49-F238E27FC236}">
                  <a16:creationId xmlns:a16="http://schemas.microsoft.com/office/drawing/2014/main" id="{3A2BFD03-BC15-4308-8830-ADB55244B2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6" y="3447"/>
              <a:ext cx="136" cy="0"/>
            </a:xfrm>
            <a:prstGeom prst="line">
              <a:avLst/>
            </a:prstGeom>
            <a:noFill/>
            <a:ln w="19050">
              <a:solidFill>
                <a:srgbClr val="814BD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86" name="Text Box 115">
              <a:extLst>
                <a:ext uri="{FF2B5EF4-FFF2-40B4-BE49-F238E27FC236}">
                  <a16:creationId xmlns:a16="http://schemas.microsoft.com/office/drawing/2014/main" id="{58AADA60-1514-4551-A8EF-0A1559A44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5" y="3419"/>
              <a:ext cx="1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814BD1"/>
                  </a:solidFill>
                  <a:latin typeface="+mn-lt"/>
                </a:rPr>
                <a:t>2</a:t>
              </a:r>
              <a:endParaRPr lang="en-GB" sz="1400" b="1">
                <a:solidFill>
                  <a:srgbClr val="814BD1"/>
                </a:solidFill>
                <a:latin typeface="+mn-lt"/>
              </a:endParaRPr>
            </a:p>
          </p:txBody>
        </p:sp>
        <p:sp>
          <p:nvSpPr>
            <p:cNvPr id="87" name="Text Box 116">
              <a:extLst>
                <a:ext uri="{FF2B5EF4-FFF2-40B4-BE49-F238E27FC236}">
                  <a16:creationId xmlns:a16="http://schemas.microsoft.com/office/drawing/2014/main" id="{93A9CE5C-BAB1-499F-8451-4166CFF6FB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5" y="3302"/>
              <a:ext cx="8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814BD1"/>
                  </a:solidFill>
                  <a:latin typeface="+mn-lt"/>
                  <a:cs typeface="Arial" charset="0"/>
                </a:rPr>
                <a:t>× </a:t>
              </a:r>
              <a:r>
                <a:rPr lang="el-GR" dirty="0">
                  <a:solidFill>
                    <a:srgbClr val="814BD1"/>
                  </a:solidFill>
                  <a:latin typeface="+mn-lt"/>
                  <a:cs typeface="Times New Roman" pitchFamily="18" charset="0"/>
                </a:rPr>
                <a:t>π</a:t>
              </a:r>
              <a:r>
                <a:rPr lang="en-US" dirty="0">
                  <a:solidFill>
                    <a:srgbClr val="814BD1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dirty="0">
                  <a:solidFill>
                    <a:srgbClr val="814BD1"/>
                  </a:solidFill>
                  <a:latin typeface="+mn-lt"/>
                  <a:cs typeface="Arial" charset="0"/>
                </a:rPr>
                <a:t>× 2</a:t>
              </a:r>
              <a:r>
                <a:rPr lang="en-US" baseline="30000" dirty="0">
                  <a:solidFill>
                    <a:srgbClr val="814BD1"/>
                  </a:solidFill>
                  <a:latin typeface="+mn-lt"/>
                  <a:cs typeface="Arial" charset="0"/>
                </a:rPr>
                <a:t>2</a:t>
              </a:r>
            </a:p>
          </p:txBody>
        </p:sp>
      </p:grpSp>
      <p:sp>
        <p:nvSpPr>
          <p:cNvPr id="83" name="Text Box 117">
            <a:extLst>
              <a:ext uri="{FF2B5EF4-FFF2-40B4-BE49-F238E27FC236}">
                <a16:creationId xmlns:a16="http://schemas.microsoft.com/office/drawing/2014/main" id="{D386B991-9F18-42F2-A16D-7B8F0E10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341" y="3521266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814BD1"/>
                </a:solidFill>
                <a:latin typeface="+mn-lt"/>
                <a:cs typeface="Arial" charset="0"/>
              </a:rPr>
              <a:t>–</a:t>
            </a:r>
          </a:p>
        </p:txBody>
      </p:sp>
      <p:sp>
        <p:nvSpPr>
          <p:cNvPr id="95" name="Rectangle 9">
            <a:extLst>
              <a:ext uri="{FF2B5EF4-FFF2-40B4-BE49-F238E27FC236}">
                <a16:creationId xmlns:a16="http://schemas.microsoft.com/office/drawing/2014/main" id="{1C18F1AC-09E9-49BF-B246-68EA47FE6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466" y="1737472"/>
            <a:ext cx="334962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96" name="Rectangle 12">
            <a:extLst>
              <a:ext uri="{FF2B5EF4-FFF2-40B4-BE49-F238E27FC236}">
                <a16:creationId xmlns:a16="http://schemas.microsoft.com/office/drawing/2014/main" id="{7F781A22-1F0A-4A4C-86B5-BD0158FC6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941" y="1737472"/>
            <a:ext cx="336550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97" name="Rectangle 14">
            <a:extLst>
              <a:ext uri="{FF2B5EF4-FFF2-40B4-BE49-F238E27FC236}">
                <a16:creationId xmlns:a16="http://schemas.microsoft.com/office/drawing/2014/main" id="{373D5BB1-275A-4B68-A518-139787F70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466" y="2072434"/>
            <a:ext cx="334962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98" name="Rectangle 15">
            <a:extLst>
              <a:ext uri="{FF2B5EF4-FFF2-40B4-BE49-F238E27FC236}">
                <a16:creationId xmlns:a16="http://schemas.microsoft.com/office/drawing/2014/main" id="{B268A5FF-A431-4199-ABDC-0320ECA9A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428" y="2072434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0DCB3422-8755-4C88-987A-2FD917251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978" y="2072434"/>
            <a:ext cx="334963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0" name="Rectangle 17">
            <a:extLst>
              <a:ext uri="{FF2B5EF4-FFF2-40B4-BE49-F238E27FC236}">
                <a16:creationId xmlns:a16="http://schemas.microsoft.com/office/drawing/2014/main" id="{728EFD18-BE9D-4DC8-A6E5-4FCA6B60C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941" y="2072434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1" name="Rectangle 19">
            <a:extLst>
              <a:ext uri="{FF2B5EF4-FFF2-40B4-BE49-F238E27FC236}">
                <a16:creationId xmlns:a16="http://schemas.microsoft.com/office/drawing/2014/main" id="{28FC3226-9F4D-48FB-AE21-2DA166727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491" y="2072434"/>
            <a:ext cx="334962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2" name="Rectangle 22">
            <a:extLst>
              <a:ext uri="{FF2B5EF4-FFF2-40B4-BE49-F238E27FC236}">
                <a16:creationId xmlns:a16="http://schemas.microsoft.com/office/drawing/2014/main" id="{AE2F87B4-B3B7-43B8-BC4F-D1E83EDFF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466" y="2408984"/>
            <a:ext cx="334962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3" name="Rectangle 23">
            <a:extLst>
              <a:ext uri="{FF2B5EF4-FFF2-40B4-BE49-F238E27FC236}">
                <a16:creationId xmlns:a16="http://schemas.microsoft.com/office/drawing/2014/main" id="{4CE9FB53-00E2-41C3-8E4D-4C2D217D3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428" y="2408984"/>
            <a:ext cx="336550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4" name="Rectangle 26">
            <a:extLst>
              <a:ext uri="{FF2B5EF4-FFF2-40B4-BE49-F238E27FC236}">
                <a16:creationId xmlns:a16="http://schemas.microsoft.com/office/drawing/2014/main" id="{FE7A3216-DCD7-4748-8A6E-1FECBFA54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978" y="2408984"/>
            <a:ext cx="334963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5" name="Rectangle 27">
            <a:extLst>
              <a:ext uri="{FF2B5EF4-FFF2-40B4-BE49-F238E27FC236}">
                <a16:creationId xmlns:a16="http://schemas.microsoft.com/office/drawing/2014/main" id="{A0A8E12C-286D-4E88-AF71-85C4C1F98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941" y="2408984"/>
            <a:ext cx="336550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6" name="Rectangle 30">
            <a:extLst>
              <a:ext uri="{FF2B5EF4-FFF2-40B4-BE49-F238E27FC236}">
                <a16:creationId xmlns:a16="http://schemas.microsoft.com/office/drawing/2014/main" id="{0A63F949-0E1D-4B57-8945-A5B62662F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491" y="2408984"/>
            <a:ext cx="334962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7" name="Rectangle 25">
            <a:extLst>
              <a:ext uri="{FF2B5EF4-FFF2-40B4-BE49-F238E27FC236}">
                <a16:creationId xmlns:a16="http://schemas.microsoft.com/office/drawing/2014/main" id="{FE9F73E2-84BA-4D19-A9F0-3AC8C6CAE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280" y="2406722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8" name="Rectangle 20">
            <a:extLst>
              <a:ext uri="{FF2B5EF4-FFF2-40B4-BE49-F238E27FC236}">
                <a16:creationId xmlns:a16="http://schemas.microsoft.com/office/drawing/2014/main" id="{9B4F6E5B-1355-4521-BC27-183ED481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916" y="2408984"/>
            <a:ext cx="336550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09" name="Rectangle 13">
            <a:extLst>
              <a:ext uri="{FF2B5EF4-FFF2-40B4-BE49-F238E27FC236}">
                <a16:creationId xmlns:a16="http://schemas.microsoft.com/office/drawing/2014/main" id="{B2E258F2-46E7-4AF5-A11C-27897D415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916" y="2072434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0" name="Rectangle 10">
            <a:extLst>
              <a:ext uri="{FF2B5EF4-FFF2-40B4-BE49-F238E27FC236}">
                <a16:creationId xmlns:a16="http://schemas.microsoft.com/office/drawing/2014/main" id="{ECF970FD-4FCF-4F9F-9D67-D77E4F356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428" y="1737472"/>
            <a:ext cx="336550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1" name="Rectangle 11">
            <a:extLst>
              <a:ext uri="{FF2B5EF4-FFF2-40B4-BE49-F238E27FC236}">
                <a16:creationId xmlns:a16="http://schemas.microsoft.com/office/drawing/2014/main" id="{76D4E19F-9B9C-4D42-B0F2-7915264F0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978" y="1737472"/>
            <a:ext cx="334963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2" name="Rectangle 29">
            <a:extLst>
              <a:ext uri="{FF2B5EF4-FFF2-40B4-BE49-F238E27FC236}">
                <a16:creationId xmlns:a16="http://schemas.microsoft.com/office/drawing/2014/main" id="{9D1CD10E-32C7-496A-A546-E4323F1FA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941" y="2743947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3" name="Rectangle 31">
            <a:extLst>
              <a:ext uri="{FF2B5EF4-FFF2-40B4-BE49-F238E27FC236}">
                <a16:creationId xmlns:a16="http://schemas.microsoft.com/office/drawing/2014/main" id="{4E34953E-2494-4B94-AADC-00DB3C1BC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491" y="2743947"/>
            <a:ext cx="334962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4" name="Arc 33">
            <a:extLst>
              <a:ext uri="{FF2B5EF4-FFF2-40B4-BE49-F238E27FC236}">
                <a16:creationId xmlns:a16="http://schemas.microsoft.com/office/drawing/2014/main" id="{4EA1E73A-874E-4EF1-819A-2222525F6AE5}"/>
              </a:ext>
            </a:extLst>
          </p:cNvPr>
          <p:cNvSpPr>
            <a:spLocks/>
          </p:cNvSpPr>
          <p:nvPr/>
        </p:nvSpPr>
        <p:spPr bwMode="auto">
          <a:xfrm flipV="1">
            <a:off x="4481403" y="2726484"/>
            <a:ext cx="635000" cy="3508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30 w 43200"/>
              <a:gd name="T1" fmla="*/ 23967 h 23967"/>
              <a:gd name="T2" fmla="*/ 43190 w 43200"/>
              <a:gd name="T3" fmla="*/ 22262 h 23967"/>
              <a:gd name="T4" fmla="*/ 21600 w 43200"/>
              <a:gd name="T5" fmla="*/ 21600 h 23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967" fill="none" extrusionOk="0">
                <a:moveTo>
                  <a:pt x="130" y="23966"/>
                </a:moveTo>
                <a:cubicBezTo>
                  <a:pt x="43" y="23180"/>
                  <a:pt x="0" y="2239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20"/>
                  <a:pt x="43196" y="22041"/>
                  <a:pt x="43189" y="22261"/>
                </a:cubicBezTo>
              </a:path>
              <a:path w="43200" h="23967" stroke="0" extrusionOk="0">
                <a:moveTo>
                  <a:pt x="130" y="23966"/>
                </a:moveTo>
                <a:cubicBezTo>
                  <a:pt x="43" y="23180"/>
                  <a:pt x="0" y="2239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20"/>
                  <a:pt x="43196" y="22041"/>
                  <a:pt x="43189" y="2226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64" name="Text Box 60">
            <a:extLst>
              <a:ext uri="{FF2B5EF4-FFF2-40B4-BE49-F238E27FC236}">
                <a16:creationId xmlns:a16="http://schemas.microsoft.com/office/drawing/2014/main" id="{277B6D5B-9FA7-4386-BAA4-1BF651E90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95" y="4179590"/>
            <a:ext cx="1192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sp>
        <p:nvSpPr>
          <p:cNvPr id="66" name="Text Box 65">
            <a:extLst>
              <a:ext uri="{FF2B5EF4-FFF2-40B4-BE49-F238E27FC236}">
                <a16:creationId xmlns:a16="http://schemas.microsoft.com/office/drawing/2014/main" id="{9E1584F5-3BE2-4681-92E3-FADA4AE73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0283" y="4116936"/>
            <a:ext cx="10134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FF3300"/>
                </a:solidFill>
                <a:latin typeface="+mn-lt"/>
                <a:cs typeface="Arial" charset="0"/>
              </a:rPr>
              <a:t>4.5 </a:t>
            </a:r>
            <a:r>
              <a:rPr lang="el-GR" dirty="0">
                <a:solidFill>
                  <a:srgbClr val="FF3300"/>
                </a:solidFill>
                <a:latin typeface="+mn-lt"/>
                <a:cs typeface="Times New Roman" pitchFamily="18" charset="0"/>
              </a:rPr>
              <a:t>π</a:t>
            </a:r>
            <a:r>
              <a:rPr lang="en-US" dirty="0">
                <a:solidFill>
                  <a:srgbClr val="FF3300"/>
                </a:solidFill>
                <a:latin typeface="+mn-lt"/>
                <a:cs typeface="Times New Roman" pitchFamily="18" charset="0"/>
              </a:rPr>
              <a:t> </a:t>
            </a:r>
            <a:endParaRPr lang="en-US" dirty="0">
              <a:solidFill>
                <a:srgbClr val="FF3300"/>
              </a:solidFill>
              <a:latin typeface="+mn-lt"/>
              <a:cs typeface="Arial" charset="0"/>
            </a:endParaRPr>
          </a:p>
        </p:txBody>
      </p:sp>
      <p:sp>
        <p:nvSpPr>
          <p:cNvPr id="68" name="Text Box 109">
            <a:extLst>
              <a:ext uri="{FF2B5EF4-FFF2-40B4-BE49-F238E27FC236}">
                <a16:creationId xmlns:a16="http://schemas.microsoft.com/office/drawing/2014/main" id="{CBA0E012-031D-4A99-927D-1591A90C5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66" y="4116936"/>
            <a:ext cx="10134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66FF"/>
                </a:solidFill>
                <a:latin typeface="+mn-lt"/>
                <a:cs typeface="Arial" charset="0"/>
              </a:rPr>
              <a:t>0.5 </a:t>
            </a:r>
            <a:r>
              <a:rPr lang="el-GR" dirty="0">
                <a:solidFill>
                  <a:srgbClr val="0066FF"/>
                </a:solidFill>
                <a:latin typeface="+mn-lt"/>
                <a:cs typeface="Times New Roman" pitchFamily="18" charset="0"/>
              </a:rPr>
              <a:t>π</a:t>
            </a:r>
            <a:r>
              <a:rPr lang="en-US" dirty="0">
                <a:solidFill>
                  <a:srgbClr val="0066FF"/>
                </a:solidFill>
                <a:latin typeface="+mn-lt"/>
                <a:cs typeface="Times New Roman" pitchFamily="18" charset="0"/>
              </a:rPr>
              <a:t> </a:t>
            </a:r>
            <a:endParaRPr lang="en-US" dirty="0">
              <a:solidFill>
                <a:srgbClr val="0066FF"/>
              </a:solidFill>
              <a:latin typeface="+mn-lt"/>
              <a:cs typeface="Arial" charset="0"/>
            </a:endParaRPr>
          </a:p>
        </p:txBody>
      </p:sp>
      <p:sp>
        <p:nvSpPr>
          <p:cNvPr id="73" name="Text Box 116">
            <a:extLst>
              <a:ext uri="{FF2B5EF4-FFF2-40B4-BE49-F238E27FC236}">
                <a16:creationId xmlns:a16="http://schemas.microsoft.com/office/drawing/2014/main" id="{E8278250-F00F-4403-A25D-54968872D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2748" y="4076203"/>
            <a:ext cx="6575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814BD1"/>
                </a:solidFill>
                <a:latin typeface="+mn-lt"/>
                <a:cs typeface="Arial" charset="0"/>
              </a:rPr>
              <a:t>2 </a:t>
            </a:r>
            <a:r>
              <a:rPr lang="el-GR" dirty="0">
                <a:solidFill>
                  <a:srgbClr val="814BD1"/>
                </a:solidFill>
                <a:latin typeface="+mn-lt"/>
                <a:cs typeface="Times New Roman" pitchFamily="18" charset="0"/>
              </a:rPr>
              <a:t>π</a:t>
            </a:r>
            <a:endParaRPr lang="en-US" baseline="30000" dirty="0">
              <a:solidFill>
                <a:srgbClr val="814BD1"/>
              </a:solidFill>
              <a:latin typeface="+mn-lt"/>
              <a:cs typeface="Arial" charset="0"/>
            </a:endParaRPr>
          </a:p>
        </p:txBody>
      </p:sp>
      <p:sp>
        <p:nvSpPr>
          <p:cNvPr id="88" name="Text Box 110">
            <a:extLst>
              <a:ext uri="{FF2B5EF4-FFF2-40B4-BE49-F238E27FC236}">
                <a16:creationId xmlns:a16="http://schemas.microsoft.com/office/drawing/2014/main" id="{F33B613A-C3EA-47DA-802E-94526F1B9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086" y="4097337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66FF"/>
                </a:solidFill>
                <a:latin typeface="+mn-lt"/>
              </a:rPr>
              <a:t>+</a:t>
            </a:r>
          </a:p>
        </p:txBody>
      </p:sp>
      <p:sp>
        <p:nvSpPr>
          <p:cNvPr id="89" name="Text Box 117">
            <a:extLst>
              <a:ext uri="{FF2B5EF4-FFF2-40B4-BE49-F238E27FC236}">
                <a16:creationId xmlns:a16="http://schemas.microsoft.com/office/drawing/2014/main" id="{4118F69D-6D6D-4BF1-A061-8889C8E8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019" y="4096657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814BD1"/>
                </a:solidFill>
                <a:latin typeface="+mn-lt"/>
                <a:cs typeface="Arial" charset="0"/>
              </a:rPr>
              <a:t>–</a:t>
            </a:r>
          </a:p>
        </p:txBody>
      </p:sp>
      <p:sp>
        <p:nvSpPr>
          <p:cNvPr id="90" name="Text Box 60">
            <a:extLst>
              <a:ext uri="{FF2B5EF4-FFF2-40B4-BE49-F238E27FC236}">
                <a16:creationId xmlns:a16="http://schemas.microsoft.com/office/drawing/2014/main" id="{06F99B01-23B8-4839-A9C9-E35859F79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275" y="4893352"/>
            <a:ext cx="1192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sp>
        <p:nvSpPr>
          <p:cNvPr id="91" name="Text Box 60">
            <a:extLst>
              <a:ext uri="{FF2B5EF4-FFF2-40B4-BE49-F238E27FC236}">
                <a16:creationId xmlns:a16="http://schemas.microsoft.com/office/drawing/2014/main" id="{52A9E174-A789-4859-8B43-E7D6B914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504" y="5661078"/>
            <a:ext cx="1192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sp>
        <p:nvSpPr>
          <p:cNvPr id="92" name="Text Box 6">
            <a:extLst>
              <a:ext uri="{FF2B5EF4-FFF2-40B4-BE49-F238E27FC236}">
                <a16:creationId xmlns:a16="http://schemas.microsoft.com/office/drawing/2014/main" id="{E9D11311-552B-4F9C-8AAE-09B850861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878" y="4934753"/>
            <a:ext cx="25462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sz="1800" dirty="0">
                <a:solidFill>
                  <a:srgbClr val="FF3300"/>
                </a:solidFill>
              </a:rPr>
              <a:t>Exact answer</a:t>
            </a:r>
          </a:p>
        </p:txBody>
      </p:sp>
      <p:sp>
        <p:nvSpPr>
          <p:cNvPr id="93" name="Text Box 6">
            <a:extLst>
              <a:ext uri="{FF2B5EF4-FFF2-40B4-BE49-F238E27FC236}">
                <a16:creationId xmlns:a16="http://schemas.microsoft.com/office/drawing/2014/main" id="{299B5ACD-EC4C-4298-A3DD-7D2B7432A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491" y="5706145"/>
            <a:ext cx="45149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sz="1800" dirty="0">
                <a:solidFill>
                  <a:srgbClr val="FF3300"/>
                </a:solidFill>
              </a:rPr>
              <a:t>Approximate answer rounded to 3 sf</a:t>
            </a:r>
          </a:p>
        </p:txBody>
      </p:sp>
    </p:spTree>
    <p:extLst>
      <p:ext uri="{BB962C8B-B14F-4D97-AF65-F5344CB8AC3E}">
        <p14:creationId xmlns:p14="http://schemas.microsoft.com/office/powerpoint/2010/main" val="67556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43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76" grpId="0"/>
      <p:bldP spid="64" grpId="0"/>
      <p:bldP spid="66" grpId="0"/>
      <p:bldP spid="68" grpId="0"/>
      <p:bldP spid="73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6242056" y="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25EAC0F6-5AA6-4E55-B342-0A316656619A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805737" cy="633412"/>
          </a:xfrm>
          <a:prstGeom prst="rect">
            <a:avLst/>
          </a:prstGeom>
          <a:noFill/>
          <a:ln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/>
              <a:t>The area of shapes made from sectors </a:t>
            </a:r>
            <a:endParaRPr lang="en-GB" sz="2800" dirty="0"/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BD9CDC9A-971C-4B24-8241-0DD659115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1052513"/>
            <a:ext cx="785018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+mn-lt"/>
              </a:rPr>
              <a:t>Find the area of this shape on a cm square grid: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32" name="PubPieSlice">
            <a:extLst>
              <a:ext uri="{FF2B5EF4-FFF2-40B4-BE49-F238E27FC236}">
                <a16:creationId xmlns:a16="http://schemas.microsoft.com/office/drawing/2014/main" id="{EA6910FB-E11E-4AB4-82D1-DC0F1A4486D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619078" y="1031752"/>
            <a:ext cx="3998913" cy="3998912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-2768171"/>
              <a:gd name="G4" fmla="cos 10800 -27681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18795 w 21600"/>
              <a:gd name="T5" fmla="*/ 3539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8115"/>
                  <a:pt x="20599" y="5526"/>
                  <a:pt x="18794" y="3539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A1DD5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33" name="PubPieSlice">
            <a:extLst>
              <a:ext uri="{FF2B5EF4-FFF2-40B4-BE49-F238E27FC236}">
                <a16:creationId xmlns:a16="http://schemas.microsoft.com/office/drawing/2014/main" id="{1E2ADF45-23DD-4C08-9D8D-44EB4E475653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284241" y="1687389"/>
            <a:ext cx="2663825" cy="2663825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-2768171"/>
              <a:gd name="G4" fmla="cos 10800 -27681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18795 w 21600"/>
              <a:gd name="T5" fmla="*/ 3539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8115"/>
                  <a:pt x="20599" y="5526"/>
                  <a:pt x="18794" y="3539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44" name="Text Box 68">
            <a:extLst>
              <a:ext uri="{FF2B5EF4-FFF2-40B4-BE49-F238E27FC236}">
                <a16:creationId xmlns:a16="http://schemas.microsoft.com/office/drawing/2014/main" id="{05ED3FAB-A7A1-43C7-B4C9-399D9F2E5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034" y="3540069"/>
            <a:ext cx="14251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grpSp>
        <p:nvGrpSpPr>
          <p:cNvPr id="45" name="Group 69">
            <a:extLst>
              <a:ext uri="{FF2B5EF4-FFF2-40B4-BE49-F238E27FC236}">
                <a16:creationId xmlns:a16="http://schemas.microsoft.com/office/drawing/2014/main" id="{88B6A53D-AF60-4A85-B83C-9C263EC0DCFC}"/>
              </a:ext>
            </a:extLst>
          </p:cNvPr>
          <p:cNvGrpSpPr>
            <a:grpSpLocks/>
          </p:cNvGrpSpPr>
          <p:nvPr/>
        </p:nvGrpSpPr>
        <p:grpSpPr bwMode="auto">
          <a:xfrm>
            <a:off x="2681055" y="3388013"/>
            <a:ext cx="1765301" cy="877888"/>
            <a:chOff x="1274" y="2565"/>
            <a:chExt cx="1112" cy="553"/>
          </a:xfrm>
        </p:grpSpPr>
        <p:sp>
          <p:nvSpPr>
            <p:cNvPr id="46" name="Text Box 70">
              <a:extLst>
                <a:ext uri="{FF2B5EF4-FFF2-40B4-BE49-F238E27FC236}">
                  <a16:creationId xmlns:a16="http://schemas.microsoft.com/office/drawing/2014/main" id="{9AFB8CCB-5307-4CB1-96A5-72EE377842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4" y="2568"/>
              <a:ext cx="3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FF3300"/>
                  </a:solidFill>
                  <a:latin typeface="+mn-lt"/>
                </a:rPr>
                <a:t>36</a:t>
              </a:r>
              <a:endParaRPr lang="en-GB" dirty="0">
                <a:solidFill>
                  <a:srgbClr val="FF3300"/>
                </a:solidFill>
                <a:latin typeface="+mn-lt"/>
              </a:endParaRPr>
            </a:p>
          </p:txBody>
        </p:sp>
        <p:sp>
          <p:nvSpPr>
            <p:cNvPr id="47" name="Line 71">
              <a:extLst>
                <a:ext uri="{FF2B5EF4-FFF2-40B4-BE49-F238E27FC236}">
                  <a16:creationId xmlns:a16="http://schemas.microsoft.com/office/drawing/2014/main" id="{81FC5220-ED6B-4618-B2CA-6091D42EE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6" y="2824"/>
              <a:ext cx="1037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48" name="Text Box 72">
              <a:extLst>
                <a:ext uri="{FF2B5EF4-FFF2-40B4-BE49-F238E27FC236}">
                  <a16:creationId xmlns:a16="http://schemas.microsoft.com/office/drawing/2014/main" id="{ECA02416-4850-4507-8A5E-CA6C6DE6A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7" y="2827"/>
              <a:ext cx="47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FF3300"/>
                  </a:solidFill>
                  <a:latin typeface="+mn-lt"/>
                </a:rPr>
                <a:t>360</a:t>
              </a:r>
              <a:endParaRPr lang="en-GB" b="1" dirty="0">
                <a:solidFill>
                  <a:srgbClr val="FF3300"/>
                </a:solidFill>
                <a:latin typeface="+mn-lt"/>
              </a:endParaRPr>
            </a:p>
          </p:txBody>
        </p:sp>
        <p:sp>
          <p:nvSpPr>
            <p:cNvPr id="49" name="Text Box 73">
              <a:extLst>
                <a:ext uri="{FF2B5EF4-FFF2-40B4-BE49-F238E27FC236}">
                  <a16:creationId xmlns:a16="http://schemas.microsoft.com/office/drawing/2014/main" id="{639D1FF5-337E-4216-8D73-EFEE6FBF8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2565"/>
              <a:ext cx="8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FF3300"/>
                  </a:solidFill>
                  <a:latin typeface="+mn-lt"/>
                  <a:cs typeface="Arial" charset="0"/>
                </a:rPr>
                <a:t>× </a:t>
              </a:r>
              <a:r>
                <a:rPr lang="el-GR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π</a:t>
              </a:r>
              <a:r>
                <a:rPr lang="en-US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dirty="0">
                  <a:solidFill>
                    <a:srgbClr val="FF3300"/>
                  </a:solidFill>
                  <a:latin typeface="+mn-lt"/>
                  <a:cs typeface="Arial" charset="0"/>
                </a:rPr>
                <a:t>× 6</a:t>
              </a:r>
              <a:r>
                <a:rPr lang="en-US" baseline="30000" dirty="0">
                  <a:solidFill>
                    <a:srgbClr val="FF3300"/>
                  </a:solidFill>
                  <a:latin typeface="+mn-lt"/>
                  <a:cs typeface="Arial" charset="0"/>
                </a:rPr>
                <a:t>2</a:t>
              </a:r>
              <a:endParaRPr lang="en-US" dirty="0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50" name="Text Box 74">
            <a:extLst>
              <a:ext uri="{FF2B5EF4-FFF2-40B4-BE49-F238E27FC236}">
                <a16:creationId xmlns:a16="http://schemas.microsoft.com/office/drawing/2014/main" id="{AF691ADC-2A5B-45CE-9709-AA5A08EE2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902" y="5372436"/>
            <a:ext cx="1180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2</a:t>
            </a:r>
            <a:r>
              <a:rPr lang="el-GR" dirty="0">
                <a:latin typeface="+mn-lt"/>
                <a:cs typeface="Times New Roman" pitchFamily="18" charset="0"/>
              </a:rPr>
              <a:t>π</a:t>
            </a:r>
            <a:r>
              <a:rPr lang="en-US" dirty="0">
                <a:latin typeface="+mn-lt"/>
                <a:cs typeface="Times New Roman" pitchFamily="18" charset="0"/>
              </a:rPr>
              <a:t> cm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endParaRPr lang="el-GR" dirty="0">
              <a:latin typeface="+mn-lt"/>
              <a:cs typeface="Times New Roman" pitchFamily="18" charset="0"/>
            </a:endParaRPr>
          </a:p>
        </p:txBody>
      </p:sp>
      <p:sp>
        <p:nvSpPr>
          <p:cNvPr id="64" name="PubPieSlice">
            <a:extLst>
              <a:ext uri="{FF2B5EF4-FFF2-40B4-BE49-F238E27FC236}">
                <a16:creationId xmlns:a16="http://schemas.microsoft.com/office/drawing/2014/main" id="{8736487D-6E21-49BA-937F-D2FE4B27900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619078" y="1031752"/>
            <a:ext cx="3998913" cy="3998912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-2768171"/>
              <a:gd name="G4" fmla="cos 10800 -27681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18795 w 21600"/>
              <a:gd name="T5" fmla="*/ 3539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8115"/>
                  <a:pt x="20599" y="5526"/>
                  <a:pt x="18794" y="3539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65" name="PubPieSlice">
            <a:extLst>
              <a:ext uri="{FF2B5EF4-FFF2-40B4-BE49-F238E27FC236}">
                <a16:creationId xmlns:a16="http://schemas.microsoft.com/office/drawing/2014/main" id="{5625DFFB-7AC4-4360-89B0-B53CB72CF41D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284241" y="1687389"/>
            <a:ext cx="2663825" cy="2663825"/>
          </a:xfrm>
          <a:custGeom>
            <a:avLst/>
            <a:gdLst>
              <a:gd name="G0" fmla="+- 0 0 0"/>
              <a:gd name="G1" fmla="sin 10800 0"/>
              <a:gd name="G2" fmla="cos 10800 0"/>
              <a:gd name="G3" fmla="sin 10800 -2768171"/>
              <a:gd name="G4" fmla="cos 10800 -27681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1600 w 21600"/>
              <a:gd name="T1" fmla="*/ 10800 h 21600"/>
              <a:gd name="T2" fmla="*/ 10800 w 21600"/>
              <a:gd name="T3" fmla="*/ 10800 h 21600"/>
              <a:gd name="T4" fmla="*/ 18795 w 21600"/>
              <a:gd name="T5" fmla="*/ 3539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1600" y="10800"/>
                </a:moveTo>
                <a:cubicBezTo>
                  <a:pt x="21600" y="8115"/>
                  <a:pt x="20599" y="5526"/>
                  <a:pt x="18794" y="3539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66" name="Text Box 90">
            <a:extLst>
              <a:ext uri="{FF2B5EF4-FFF2-40B4-BE49-F238E27FC236}">
                <a16:creationId xmlns:a16="http://schemas.microsoft.com/office/drawing/2014/main" id="{A3EA4B8A-5B07-4767-8196-2CDD33F4E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766" y="2617664"/>
            <a:ext cx="68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36</a:t>
            </a:r>
            <a:r>
              <a:rPr lang="en-US" dirty="0">
                <a:latin typeface="+mn-lt"/>
                <a:cs typeface="Arial" charset="0"/>
              </a:rPr>
              <a:t>°</a:t>
            </a:r>
          </a:p>
        </p:txBody>
      </p:sp>
      <p:grpSp>
        <p:nvGrpSpPr>
          <p:cNvPr id="68" name="Group 97">
            <a:extLst>
              <a:ext uri="{FF2B5EF4-FFF2-40B4-BE49-F238E27FC236}">
                <a16:creationId xmlns:a16="http://schemas.microsoft.com/office/drawing/2014/main" id="{FC07368C-A4B1-4434-A0F6-17DB3FF20776}"/>
              </a:ext>
            </a:extLst>
          </p:cNvPr>
          <p:cNvGrpSpPr>
            <a:grpSpLocks/>
          </p:cNvGrpSpPr>
          <p:nvPr/>
        </p:nvGrpSpPr>
        <p:grpSpPr bwMode="auto">
          <a:xfrm>
            <a:off x="3359041" y="4254665"/>
            <a:ext cx="774700" cy="938211"/>
            <a:chOff x="3569" y="3095"/>
            <a:chExt cx="488" cy="591"/>
          </a:xfrm>
        </p:grpSpPr>
        <p:sp>
          <p:nvSpPr>
            <p:cNvPr id="70" name="Text Box 99">
              <a:extLst>
                <a:ext uri="{FF2B5EF4-FFF2-40B4-BE49-F238E27FC236}">
                  <a16:creationId xmlns:a16="http://schemas.microsoft.com/office/drawing/2014/main" id="{31B6B8C2-D67E-4214-BB52-3A69E37109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9" y="3109"/>
              <a:ext cx="3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FF3300"/>
                  </a:solidFill>
                  <a:latin typeface="+mn-lt"/>
                </a:rPr>
                <a:t>18</a:t>
              </a:r>
              <a:endParaRPr lang="en-GB" b="1" dirty="0">
                <a:solidFill>
                  <a:srgbClr val="FF3300"/>
                </a:solidFill>
                <a:latin typeface="+mn-lt"/>
              </a:endParaRPr>
            </a:p>
          </p:txBody>
        </p:sp>
        <p:sp>
          <p:nvSpPr>
            <p:cNvPr id="71" name="Line 100">
              <a:extLst>
                <a:ext uri="{FF2B5EF4-FFF2-40B4-BE49-F238E27FC236}">
                  <a16:creationId xmlns:a16="http://schemas.microsoft.com/office/drawing/2014/main" id="{56E7688A-17A5-439E-820F-BBDE69487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7" y="3399"/>
              <a:ext cx="34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72" name="Text Box 101">
              <a:extLst>
                <a:ext uri="{FF2B5EF4-FFF2-40B4-BE49-F238E27FC236}">
                  <a16:creationId xmlns:a16="http://schemas.microsoft.com/office/drawing/2014/main" id="{7BF17B10-24DF-4E53-AB6A-F8579DC91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3395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FF3300"/>
                  </a:solidFill>
                  <a:latin typeface="+mn-lt"/>
                </a:rPr>
                <a:t>5</a:t>
              </a:r>
              <a:endParaRPr lang="en-GB" b="1" dirty="0">
                <a:solidFill>
                  <a:srgbClr val="FF3300"/>
                </a:solidFill>
                <a:latin typeface="+mn-lt"/>
              </a:endParaRPr>
            </a:p>
          </p:txBody>
        </p:sp>
        <p:sp>
          <p:nvSpPr>
            <p:cNvPr id="73" name="Text Box 102">
              <a:extLst>
                <a:ext uri="{FF2B5EF4-FFF2-40B4-BE49-F238E27FC236}">
                  <a16:creationId xmlns:a16="http://schemas.microsoft.com/office/drawing/2014/main" id="{7489EFE5-1F51-4D74-A3F8-B9298CED4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" y="3095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l-GR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π</a:t>
              </a:r>
              <a:endParaRPr lang="en-US" dirty="0">
                <a:solidFill>
                  <a:srgbClr val="FF3300"/>
                </a:solidFill>
                <a:latin typeface="+mn-lt"/>
                <a:cs typeface="Arial" charset="0"/>
              </a:endParaRPr>
            </a:p>
          </p:txBody>
        </p:sp>
      </p:grpSp>
      <p:grpSp>
        <p:nvGrpSpPr>
          <p:cNvPr id="89" name="Group 119">
            <a:extLst>
              <a:ext uri="{FF2B5EF4-FFF2-40B4-BE49-F238E27FC236}">
                <a16:creationId xmlns:a16="http://schemas.microsoft.com/office/drawing/2014/main" id="{A7018D07-D948-4A29-B49C-7FA48AA09B5A}"/>
              </a:ext>
            </a:extLst>
          </p:cNvPr>
          <p:cNvGrpSpPr>
            <a:grpSpLocks/>
          </p:cNvGrpSpPr>
          <p:nvPr/>
        </p:nvGrpSpPr>
        <p:grpSpPr bwMode="auto">
          <a:xfrm>
            <a:off x="5026419" y="3386904"/>
            <a:ext cx="1793876" cy="933452"/>
            <a:chOff x="1296" y="2804"/>
            <a:chExt cx="1130" cy="588"/>
          </a:xfrm>
        </p:grpSpPr>
        <p:sp>
          <p:nvSpPr>
            <p:cNvPr id="91" name="Text Box 120">
              <a:extLst>
                <a:ext uri="{FF2B5EF4-FFF2-40B4-BE49-F238E27FC236}">
                  <a16:creationId xmlns:a16="http://schemas.microsoft.com/office/drawing/2014/main" id="{53ACF57E-0397-43D3-9F1B-AF8BDF632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805"/>
              <a:ext cx="3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0066FF"/>
                  </a:solidFill>
                  <a:latin typeface="+mn-lt"/>
                </a:rPr>
                <a:t>36</a:t>
              </a:r>
              <a:endParaRPr lang="en-GB" b="1" dirty="0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92" name="Line 121">
              <a:extLst>
                <a:ext uri="{FF2B5EF4-FFF2-40B4-BE49-F238E27FC236}">
                  <a16:creationId xmlns:a16="http://schemas.microsoft.com/office/drawing/2014/main" id="{630415DA-040D-4686-B919-9AD2A7663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2" y="3077"/>
              <a:ext cx="1037" cy="0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93" name="Text Box 122">
              <a:extLst>
                <a:ext uri="{FF2B5EF4-FFF2-40B4-BE49-F238E27FC236}">
                  <a16:creationId xmlns:a16="http://schemas.microsoft.com/office/drawing/2014/main" id="{3BF3E78C-1E81-419E-B78D-123D36B4BA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5" y="3101"/>
              <a:ext cx="5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0066FF"/>
                  </a:solidFill>
                  <a:latin typeface="+mn-lt"/>
                </a:rPr>
                <a:t>360</a:t>
              </a:r>
              <a:endParaRPr lang="en-GB" b="1" dirty="0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94" name="Text Box 123">
              <a:extLst>
                <a:ext uri="{FF2B5EF4-FFF2-40B4-BE49-F238E27FC236}">
                  <a16:creationId xmlns:a16="http://schemas.microsoft.com/office/drawing/2014/main" id="{44C352C4-8B4B-4A2A-9DAF-3520A4C756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2" y="2804"/>
              <a:ext cx="8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66FF"/>
                  </a:solidFill>
                  <a:latin typeface="+mn-lt"/>
                  <a:cs typeface="Arial" charset="0"/>
                </a:rPr>
                <a:t>× </a:t>
              </a:r>
              <a:r>
                <a:rPr lang="el-GR" dirty="0">
                  <a:solidFill>
                    <a:srgbClr val="0066FF"/>
                  </a:solidFill>
                  <a:latin typeface="+mn-lt"/>
                  <a:cs typeface="Times New Roman" pitchFamily="18" charset="0"/>
                </a:rPr>
                <a:t>π</a:t>
              </a:r>
              <a:r>
                <a:rPr lang="en-US" dirty="0">
                  <a:solidFill>
                    <a:srgbClr val="0066FF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dirty="0">
                  <a:solidFill>
                    <a:srgbClr val="0066FF"/>
                  </a:solidFill>
                  <a:latin typeface="+mn-lt"/>
                  <a:cs typeface="Arial" charset="0"/>
                </a:rPr>
                <a:t>× 4</a:t>
              </a:r>
              <a:r>
                <a:rPr lang="en-US" baseline="30000" dirty="0">
                  <a:solidFill>
                    <a:srgbClr val="0066FF"/>
                  </a:solidFill>
                  <a:latin typeface="+mn-lt"/>
                  <a:cs typeface="Arial" charset="0"/>
                </a:rPr>
                <a:t>2</a:t>
              </a:r>
              <a:endParaRPr lang="en-US" dirty="0">
                <a:solidFill>
                  <a:srgbClr val="0066FF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90" name="Rectangle 124">
            <a:extLst>
              <a:ext uri="{FF2B5EF4-FFF2-40B4-BE49-F238E27FC236}">
                <a16:creationId xmlns:a16="http://schemas.microsoft.com/office/drawing/2014/main" id="{6D876C0D-4227-4132-9BFB-9964F3984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280" y="358931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66FF"/>
                </a:solidFill>
                <a:latin typeface="+mn-lt"/>
              </a:rPr>
              <a:t>–</a:t>
            </a:r>
          </a:p>
        </p:txBody>
      </p:sp>
      <p:sp>
        <p:nvSpPr>
          <p:cNvPr id="115" name="Rectangle 36">
            <a:extLst>
              <a:ext uri="{FF2B5EF4-FFF2-40B4-BE49-F238E27FC236}">
                <a16:creationId xmlns:a16="http://schemas.microsoft.com/office/drawing/2014/main" id="{8C830B99-4E59-452A-A6A6-9C757EB54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628" y="1685802"/>
            <a:ext cx="334963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6" name="Rectangle 37">
            <a:extLst>
              <a:ext uri="{FF2B5EF4-FFF2-40B4-BE49-F238E27FC236}">
                <a16:creationId xmlns:a16="http://schemas.microsoft.com/office/drawing/2014/main" id="{28F987A2-869A-4CDA-A884-B90F2CC6B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591" y="1685802"/>
            <a:ext cx="336550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7" name="Rectangle 38">
            <a:extLst>
              <a:ext uri="{FF2B5EF4-FFF2-40B4-BE49-F238E27FC236}">
                <a16:creationId xmlns:a16="http://schemas.microsoft.com/office/drawing/2014/main" id="{F8AAF4B1-0473-4771-B981-73AD1A8AD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141" y="1685802"/>
            <a:ext cx="334962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8" name="Rectangle 39">
            <a:extLst>
              <a:ext uri="{FF2B5EF4-FFF2-40B4-BE49-F238E27FC236}">
                <a16:creationId xmlns:a16="http://schemas.microsoft.com/office/drawing/2014/main" id="{481F8759-9A10-4180-AC22-5A6C346D8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103" y="1685802"/>
            <a:ext cx="336550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19" name="Rectangle 40">
            <a:extLst>
              <a:ext uri="{FF2B5EF4-FFF2-40B4-BE49-F238E27FC236}">
                <a16:creationId xmlns:a16="http://schemas.microsoft.com/office/drawing/2014/main" id="{5EF4D848-EF5F-426F-A960-602AF56B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653" y="1685802"/>
            <a:ext cx="334963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0" name="Rectangle 41">
            <a:extLst>
              <a:ext uri="{FF2B5EF4-FFF2-40B4-BE49-F238E27FC236}">
                <a16:creationId xmlns:a16="http://schemas.microsoft.com/office/drawing/2014/main" id="{9AC50942-377D-469A-BA79-B32658752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616" y="1685802"/>
            <a:ext cx="336550" cy="334962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1" name="Rectangle 42">
            <a:extLst>
              <a:ext uri="{FF2B5EF4-FFF2-40B4-BE49-F238E27FC236}">
                <a16:creationId xmlns:a16="http://schemas.microsoft.com/office/drawing/2014/main" id="{555FB787-5102-4325-9F1D-6722A4085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628" y="2020764"/>
            <a:ext cx="334963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2" name="Rectangle 43">
            <a:extLst>
              <a:ext uri="{FF2B5EF4-FFF2-40B4-BE49-F238E27FC236}">
                <a16:creationId xmlns:a16="http://schemas.microsoft.com/office/drawing/2014/main" id="{B4E38C38-FD1E-4F9B-B83E-8DF62BB86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591" y="2020764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3" name="Rectangle 44">
            <a:extLst>
              <a:ext uri="{FF2B5EF4-FFF2-40B4-BE49-F238E27FC236}">
                <a16:creationId xmlns:a16="http://schemas.microsoft.com/office/drawing/2014/main" id="{5D08DEAD-2373-4CE9-B0C8-9639D5305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141" y="2020764"/>
            <a:ext cx="334962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4" name="Rectangle 45">
            <a:extLst>
              <a:ext uri="{FF2B5EF4-FFF2-40B4-BE49-F238E27FC236}">
                <a16:creationId xmlns:a16="http://schemas.microsoft.com/office/drawing/2014/main" id="{4976369E-6525-4301-ADC7-85D418FE5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103" y="2020764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5" name="Rectangle 46">
            <a:extLst>
              <a:ext uri="{FF2B5EF4-FFF2-40B4-BE49-F238E27FC236}">
                <a16:creationId xmlns:a16="http://schemas.microsoft.com/office/drawing/2014/main" id="{EFF95F3F-6AA3-438A-8148-5B3A05166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653" y="2020764"/>
            <a:ext cx="334963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6" name="Rectangle 47">
            <a:extLst>
              <a:ext uri="{FF2B5EF4-FFF2-40B4-BE49-F238E27FC236}">
                <a16:creationId xmlns:a16="http://schemas.microsoft.com/office/drawing/2014/main" id="{9BA3F822-F862-4948-B939-4C8A159BB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616" y="2020764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7" name="Rectangle 48">
            <a:extLst>
              <a:ext uri="{FF2B5EF4-FFF2-40B4-BE49-F238E27FC236}">
                <a16:creationId xmlns:a16="http://schemas.microsoft.com/office/drawing/2014/main" id="{8D370F94-1DB8-408F-B646-30EA1971A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628" y="2357314"/>
            <a:ext cx="334963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8" name="Rectangle 49">
            <a:extLst>
              <a:ext uri="{FF2B5EF4-FFF2-40B4-BE49-F238E27FC236}">
                <a16:creationId xmlns:a16="http://schemas.microsoft.com/office/drawing/2014/main" id="{DC809444-FACB-4B7A-8C33-B22B21FE1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628" y="2692277"/>
            <a:ext cx="334963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29" name="Rectangle 50">
            <a:extLst>
              <a:ext uri="{FF2B5EF4-FFF2-40B4-BE49-F238E27FC236}">
                <a16:creationId xmlns:a16="http://schemas.microsoft.com/office/drawing/2014/main" id="{36936C36-CE0E-4423-BE6A-D1AA803DD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591" y="2357314"/>
            <a:ext cx="336550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0" name="Rectangle 51">
            <a:extLst>
              <a:ext uri="{FF2B5EF4-FFF2-40B4-BE49-F238E27FC236}">
                <a16:creationId xmlns:a16="http://schemas.microsoft.com/office/drawing/2014/main" id="{5813D955-863E-4C50-A57E-6CC0CFE9B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141" y="2357314"/>
            <a:ext cx="334962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1" name="Rectangle 52">
            <a:extLst>
              <a:ext uri="{FF2B5EF4-FFF2-40B4-BE49-F238E27FC236}">
                <a16:creationId xmlns:a16="http://schemas.microsoft.com/office/drawing/2014/main" id="{443A4E55-9CFD-4E4E-BF0B-533EE6BB5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591" y="2692277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2" name="Rectangle 53">
            <a:extLst>
              <a:ext uri="{FF2B5EF4-FFF2-40B4-BE49-F238E27FC236}">
                <a16:creationId xmlns:a16="http://schemas.microsoft.com/office/drawing/2014/main" id="{C76C4F89-A653-4002-A817-A4E9AD7BE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141" y="2692277"/>
            <a:ext cx="334962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3" name="Rectangle 54">
            <a:extLst>
              <a:ext uri="{FF2B5EF4-FFF2-40B4-BE49-F238E27FC236}">
                <a16:creationId xmlns:a16="http://schemas.microsoft.com/office/drawing/2014/main" id="{E5B00E6F-6166-4D66-8CB4-79759886B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103" y="2357314"/>
            <a:ext cx="336550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4" name="Rectangle 55">
            <a:extLst>
              <a:ext uri="{FF2B5EF4-FFF2-40B4-BE49-F238E27FC236}">
                <a16:creationId xmlns:a16="http://schemas.microsoft.com/office/drawing/2014/main" id="{07251140-D71B-4C15-8F56-7DD3FCAE0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653" y="2357314"/>
            <a:ext cx="334963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5" name="Rectangle 56">
            <a:extLst>
              <a:ext uri="{FF2B5EF4-FFF2-40B4-BE49-F238E27FC236}">
                <a16:creationId xmlns:a16="http://schemas.microsoft.com/office/drawing/2014/main" id="{6E76B973-105E-4A65-A21A-2209E0477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103" y="2692277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6" name="Rectangle 57">
            <a:extLst>
              <a:ext uri="{FF2B5EF4-FFF2-40B4-BE49-F238E27FC236}">
                <a16:creationId xmlns:a16="http://schemas.microsoft.com/office/drawing/2014/main" id="{D83C2CE0-48F0-44ED-AAA7-93576C44E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653" y="2692277"/>
            <a:ext cx="334963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7" name="Rectangle 58">
            <a:extLst>
              <a:ext uri="{FF2B5EF4-FFF2-40B4-BE49-F238E27FC236}">
                <a16:creationId xmlns:a16="http://schemas.microsoft.com/office/drawing/2014/main" id="{95A78E96-5A59-41F6-87D1-882B8CFC8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616" y="2357314"/>
            <a:ext cx="336550" cy="334963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8" name="Rectangle 59">
            <a:extLst>
              <a:ext uri="{FF2B5EF4-FFF2-40B4-BE49-F238E27FC236}">
                <a16:creationId xmlns:a16="http://schemas.microsoft.com/office/drawing/2014/main" id="{DCA33627-B8B4-457F-B68B-BEE2ADE87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616" y="2692277"/>
            <a:ext cx="336550" cy="336550"/>
          </a:xfrm>
          <a:prstGeom prst="rect">
            <a:avLst/>
          </a:prstGeom>
          <a:noFill/>
          <a:ln w="9525">
            <a:solidFill>
              <a:srgbClr val="89C4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39" name="Line 91">
            <a:extLst>
              <a:ext uri="{FF2B5EF4-FFF2-40B4-BE49-F238E27FC236}">
                <a16:creationId xmlns:a16="http://schemas.microsoft.com/office/drawing/2014/main" id="{054FE814-8E7C-4CC0-9E43-53756BD0A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8066" y="3017714"/>
            <a:ext cx="669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140" name="Line 92">
            <a:extLst>
              <a:ext uri="{FF2B5EF4-FFF2-40B4-BE49-F238E27FC236}">
                <a16:creationId xmlns:a16="http://schemas.microsoft.com/office/drawing/2014/main" id="{6F962A3C-3951-4610-8F6E-F52A0F247E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8216" y="3017714"/>
            <a:ext cx="132397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141" name="Line 93">
            <a:extLst>
              <a:ext uri="{FF2B5EF4-FFF2-40B4-BE49-F238E27FC236}">
                <a16:creationId xmlns:a16="http://schemas.microsoft.com/office/drawing/2014/main" id="{F9DB9F48-036E-42A8-ADA4-95DC437D5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5641" y="1685802"/>
            <a:ext cx="515937" cy="455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142" name="Arc 94">
            <a:extLst>
              <a:ext uri="{FF2B5EF4-FFF2-40B4-BE49-F238E27FC236}">
                <a16:creationId xmlns:a16="http://schemas.microsoft.com/office/drawing/2014/main" id="{6BD6C218-BE66-412E-8457-076611ABA4A7}"/>
              </a:ext>
            </a:extLst>
          </p:cNvPr>
          <p:cNvSpPr>
            <a:spLocks/>
          </p:cNvSpPr>
          <p:nvPr/>
        </p:nvSpPr>
        <p:spPr bwMode="auto">
          <a:xfrm>
            <a:off x="3620916" y="1698502"/>
            <a:ext cx="2000250" cy="1338262"/>
          </a:xfrm>
          <a:custGeom>
            <a:avLst/>
            <a:gdLst>
              <a:gd name="G0" fmla="+- 0 0 0"/>
              <a:gd name="G1" fmla="+- 14436 0 0"/>
              <a:gd name="G2" fmla="+- 21600 0 0"/>
              <a:gd name="T0" fmla="*/ 16068 w 21600"/>
              <a:gd name="T1" fmla="*/ 0 h 14459"/>
              <a:gd name="T2" fmla="*/ 21600 w 21600"/>
              <a:gd name="T3" fmla="*/ 14459 h 14459"/>
              <a:gd name="T4" fmla="*/ 0 w 21600"/>
              <a:gd name="T5" fmla="*/ 14436 h 14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4459" fill="none" extrusionOk="0">
                <a:moveTo>
                  <a:pt x="16067" y="0"/>
                </a:moveTo>
                <a:cubicBezTo>
                  <a:pt x="19629" y="3964"/>
                  <a:pt x="21600" y="9106"/>
                  <a:pt x="21600" y="14436"/>
                </a:cubicBezTo>
                <a:cubicBezTo>
                  <a:pt x="21600" y="14443"/>
                  <a:pt x="21599" y="14451"/>
                  <a:pt x="21599" y="14458"/>
                </a:cubicBezTo>
              </a:path>
              <a:path w="21600" h="14459" stroke="0" extrusionOk="0">
                <a:moveTo>
                  <a:pt x="16067" y="0"/>
                </a:moveTo>
                <a:cubicBezTo>
                  <a:pt x="19629" y="3964"/>
                  <a:pt x="21600" y="9106"/>
                  <a:pt x="21600" y="14436"/>
                </a:cubicBezTo>
                <a:cubicBezTo>
                  <a:pt x="21600" y="14443"/>
                  <a:pt x="21599" y="14451"/>
                  <a:pt x="21599" y="14458"/>
                </a:cubicBezTo>
                <a:lnTo>
                  <a:pt x="0" y="1443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43" name="Arc 95">
            <a:extLst>
              <a:ext uri="{FF2B5EF4-FFF2-40B4-BE49-F238E27FC236}">
                <a16:creationId xmlns:a16="http://schemas.microsoft.com/office/drawing/2014/main" id="{BD76C491-2732-4C6C-8676-DEF6D74BEF80}"/>
              </a:ext>
            </a:extLst>
          </p:cNvPr>
          <p:cNvSpPr>
            <a:spLocks/>
          </p:cNvSpPr>
          <p:nvPr/>
        </p:nvSpPr>
        <p:spPr bwMode="auto">
          <a:xfrm>
            <a:off x="3620916" y="2139827"/>
            <a:ext cx="1331912" cy="895350"/>
          </a:xfrm>
          <a:custGeom>
            <a:avLst/>
            <a:gdLst>
              <a:gd name="G0" fmla="+- 0 0 0"/>
              <a:gd name="G1" fmla="+- 14496 0 0"/>
              <a:gd name="G2" fmla="+- 21600 0 0"/>
              <a:gd name="T0" fmla="*/ 16013 w 21600"/>
              <a:gd name="T1" fmla="*/ 0 h 14522"/>
              <a:gd name="T2" fmla="*/ 21600 w 21600"/>
              <a:gd name="T3" fmla="*/ 14522 h 14522"/>
              <a:gd name="T4" fmla="*/ 0 w 21600"/>
              <a:gd name="T5" fmla="*/ 14496 h 14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4522" fill="none" extrusionOk="0">
                <a:moveTo>
                  <a:pt x="16013" y="-1"/>
                </a:moveTo>
                <a:cubicBezTo>
                  <a:pt x="19608" y="3971"/>
                  <a:pt x="21600" y="9138"/>
                  <a:pt x="21600" y="14496"/>
                </a:cubicBezTo>
                <a:cubicBezTo>
                  <a:pt x="21600" y="14504"/>
                  <a:pt x="21599" y="14513"/>
                  <a:pt x="21599" y="14521"/>
                </a:cubicBezTo>
              </a:path>
              <a:path w="21600" h="14522" stroke="0" extrusionOk="0">
                <a:moveTo>
                  <a:pt x="16013" y="-1"/>
                </a:moveTo>
                <a:cubicBezTo>
                  <a:pt x="19608" y="3971"/>
                  <a:pt x="21600" y="9138"/>
                  <a:pt x="21600" y="14496"/>
                </a:cubicBezTo>
                <a:cubicBezTo>
                  <a:pt x="21600" y="14504"/>
                  <a:pt x="21599" y="14513"/>
                  <a:pt x="21599" y="14521"/>
                </a:cubicBezTo>
                <a:lnTo>
                  <a:pt x="0" y="1449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n-lt"/>
            </a:endParaRPr>
          </a:p>
        </p:txBody>
      </p:sp>
      <p:sp>
        <p:nvSpPr>
          <p:cNvPr id="144" name="Line 96">
            <a:extLst>
              <a:ext uri="{FF2B5EF4-FFF2-40B4-BE49-F238E27FC236}">
                <a16:creationId xmlns:a16="http://schemas.microsoft.com/office/drawing/2014/main" id="{3759AD34-58C5-49A3-9418-72B934195C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9803" y="2143002"/>
            <a:ext cx="97631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AFD29BD-3061-472D-B2D6-D691FB4183A3}"/>
                  </a:ext>
                </a:extLst>
              </p:cNvPr>
              <p:cNvSpPr txBox="1"/>
              <p:nvPr/>
            </p:nvSpPr>
            <p:spPr>
              <a:xfrm>
                <a:off x="366958" y="2024656"/>
                <a:ext cx="2753895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𝒔𝒆𝒄𝒕𝒐𝒓</m:t>
                      </m:r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AFD29BD-3061-472D-B2D6-D691FB418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58" y="2024656"/>
                <a:ext cx="2753895" cy="5628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 Box 68">
            <a:extLst>
              <a:ext uri="{FF2B5EF4-FFF2-40B4-BE49-F238E27FC236}">
                <a16:creationId xmlns:a16="http://schemas.microsoft.com/office/drawing/2014/main" id="{88EF6E27-1AB5-4C5A-9C4A-BF7B63AD6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978" y="4444103"/>
            <a:ext cx="14251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grpSp>
        <p:nvGrpSpPr>
          <p:cNvPr id="76" name="Group 97">
            <a:extLst>
              <a:ext uri="{FF2B5EF4-FFF2-40B4-BE49-F238E27FC236}">
                <a16:creationId xmlns:a16="http://schemas.microsoft.com/office/drawing/2014/main" id="{912F425A-5251-40C1-8D04-82774AEB9D59}"/>
              </a:ext>
            </a:extLst>
          </p:cNvPr>
          <p:cNvGrpSpPr>
            <a:grpSpLocks/>
          </p:cNvGrpSpPr>
          <p:nvPr/>
        </p:nvGrpSpPr>
        <p:grpSpPr bwMode="auto">
          <a:xfrm>
            <a:off x="5425629" y="4265901"/>
            <a:ext cx="635000" cy="954085"/>
            <a:chOff x="3627" y="3095"/>
            <a:chExt cx="400" cy="601"/>
          </a:xfrm>
        </p:grpSpPr>
        <p:sp>
          <p:nvSpPr>
            <p:cNvPr id="78" name="Text Box 99">
              <a:extLst>
                <a:ext uri="{FF2B5EF4-FFF2-40B4-BE49-F238E27FC236}">
                  <a16:creationId xmlns:a16="http://schemas.microsoft.com/office/drawing/2014/main" id="{6CE1D5B1-4829-4B49-907F-D9D40BF98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" y="3119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0070C0"/>
                  </a:solidFill>
                  <a:latin typeface="+mn-lt"/>
                </a:rPr>
                <a:t>8</a:t>
              </a:r>
              <a:endParaRPr lang="en-GB" b="1" dirty="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79" name="Line 100">
              <a:extLst>
                <a:ext uri="{FF2B5EF4-FFF2-40B4-BE49-F238E27FC236}">
                  <a16:creationId xmlns:a16="http://schemas.microsoft.com/office/drawing/2014/main" id="{04B42DE2-7C33-405C-A0E6-B49B10C8E1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7" y="3399"/>
              <a:ext cx="346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80" name="Text Box 101">
              <a:extLst>
                <a:ext uri="{FF2B5EF4-FFF2-40B4-BE49-F238E27FC236}">
                  <a16:creationId xmlns:a16="http://schemas.microsoft.com/office/drawing/2014/main" id="{579918B7-A050-41E4-93F4-00DF9E447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0" y="3405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0070C0"/>
                  </a:solidFill>
                  <a:latin typeface="+mn-lt"/>
                </a:rPr>
                <a:t>5</a:t>
              </a:r>
              <a:endParaRPr lang="en-GB" b="1" dirty="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81" name="Text Box 102">
              <a:extLst>
                <a:ext uri="{FF2B5EF4-FFF2-40B4-BE49-F238E27FC236}">
                  <a16:creationId xmlns:a16="http://schemas.microsoft.com/office/drawing/2014/main" id="{67556064-D25D-4283-9320-B25AFD5BB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095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l-GR" dirty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π</a:t>
              </a:r>
              <a:endParaRPr lang="en-US" dirty="0">
                <a:solidFill>
                  <a:srgbClr val="0070C0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82" name="Rectangle 124">
            <a:extLst>
              <a:ext uri="{FF2B5EF4-FFF2-40B4-BE49-F238E27FC236}">
                <a16:creationId xmlns:a16="http://schemas.microsoft.com/office/drawing/2014/main" id="{DC8B1101-AC80-4EFF-9E21-34083452E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577" y="4492444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66FF"/>
                </a:solidFill>
                <a:latin typeface="+mn-lt"/>
              </a:rPr>
              <a:t>–</a:t>
            </a:r>
          </a:p>
        </p:txBody>
      </p:sp>
      <p:sp>
        <p:nvSpPr>
          <p:cNvPr id="83" name="Text Box 68">
            <a:extLst>
              <a:ext uri="{FF2B5EF4-FFF2-40B4-BE49-F238E27FC236}">
                <a16:creationId xmlns:a16="http://schemas.microsoft.com/office/drawing/2014/main" id="{98C17F5C-25F4-429D-909D-B95A66C7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972" y="5409790"/>
            <a:ext cx="14251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= </a:t>
            </a:r>
            <a:endParaRPr lang="en-GB" dirty="0">
              <a:latin typeface="+mn-lt"/>
            </a:endParaRPr>
          </a:p>
        </p:txBody>
      </p:sp>
      <p:sp>
        <p:nvSpPr>
          <p:cNvPr id="84" name="Text Box 74">
            <a:extLst>
              <a:ext uri="{FF2B5EF4-FFF2-40B4-BE49-F238E27FC236}">
                <a16:creationId xmlns:a16="http://schemas.microsoft.com/office/drawing/2014/main" id="{9853F5EB-8161-4B61-BB18-44AD31645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352" y="5945877"/>
            <a:ext cx="1438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6.28</a:t>
            </a:r>
            <a:r>
              <a:rPr lang="en-US" dirty="0">
                <a:latin typeface="+mn-lt"/>
                <a:cs typeface="Times New Roman" pitchFamily="18" charset="0"/>
              </a:rPr>
              <a:t> cm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endParaRPr lang="el-GR" dirty="0">
              <a:latin typeface="+mn-lt"/>
              <a:cs typeface="Times New Roman" pitchFamily="18" charset="0"/>
            </a:endParaRPr>
          </a:p>
        </p:txBody>
      </p:sp>
      <p:sp>
        <p:nvSpPr>
          <p:cNvPr id="85" name="Text Box 68">
            <a:extLst>
              <a:ext uri="{FF2B5EF4-FFF2-40B4-BE49-F238E27FC236}">
                <a16:creationId xmlns:a16="http://schemas.microsoft.com/office/drawing/2014/main" id="{798B72D2-1BC2-49D8-A499-A53348BE9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422" y="5983231"/>
            <a:ext cx="14251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Area </a:t>
            </a:r>
            <a:r>
              <a:rPr lang="en-US" dirty="0">
                <a:cs typeface="Times New Roman" panose="02020603050405020304" pitchFamily="18" charset="0"/>
              </a:rPr>
              <a:t>≈</a:t>
            </a:r>
            <a:r>
              <a:rPr lang="en-US" dirty="0">
                <a:latin typeface="+mn-lt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86" name="Text Box 6">
            <a:extLst>
              <a:ext uri="{FF2B5EF4-FFF2-40B4-BE49-F238E27FC236}">
                <a16:creationId xmlns:a16="http://schemas.microsoft.com/office/drawing/2014/main" id="{9AAA68FA-39BD-4702-9045-66402F87C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165" y="5413586"/>
            <a:ext cx="25462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sz="1800" dirty="0">
                <a:solidFill>
                  <a:srgbClr val="FF3300"/>
                </a:solidFill>
              </a:rPr>
              <a:t>Exact answer</a:t>
            </a:r>
          </a:p>
        </p:txBody>
      </p:sp>
      <p:sp>
        <p:nvSpPr>
          <p:cNvPr id="87" name="Text Box 6">
            <a:extLst>
              <a:ext uri="{FF2B5EF4-FFF2-40B4-BE49-F238E27FC236}">
                <a16:creationId xmlns:a16="http://schemas.microsoft.com/office/drawing/2014/main" id="{2D15F8A8-063E-41F2-BD82-8CB30C25B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622" y="6027165"/>
            <a:ext cx="45149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sz="1800" dirty="0">
                <a:solidFill>
                  <a:srgbClr val="FF3300"/>
                </a:solidFill>
              </a:rPr>
              <a:t>Approximate answer rounded to 3 sf</a:t>
            </a:r>
          </a:p>
        </p:txBody>
      </p:sp>
    </p:spTree>
    <p:extLst>
      <p:ext uri="{BB962C8B-B14F-4D97-AF65-F5344CB8AC3E}">
        <p14:creationId xmlns:p14="http://schemas.microsoft.com/office/powerpoint/2010/main" val="45811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0" grpId="0"/>
      <p:bldP spid="64" grpId="0" animBg="1"/>
      <p:bldP spid="65" grpId="0" animBg="1"/>
      <p:bldP spid="65" grpId="2" animBg="1"/>
      <p:bldP spid="90" grpId="0"/>
      <p:bldP spid="74" grpId="0"/>
      <p:bldP spid="75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CC22FC52-87B3-412B-9B42-97935E1267BD}"/>
              </a:ext>
            </a:extLst>
          </p:cNvPr>
          <p:cNvSpPr/>
          <p:nvPr/>
        </p:nvSpPr>
        <p:spPr>
          <a:xfrm>
            <a:off x="2514601" y="5073406"/>
            <a:ext cx="2360916" cy="1237528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FFE0C1"/>
              </a:gs>
            </a:gsLst>
            <a:lin ang="18900000" scaled="1"/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87BDD85B-C2B7-43B6-9E6A-B5D3CCE62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51445"/>
            <a:ext cx="8321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The </a:t>
            </a:r>
            <a:r>
              <a:rPr lang="en-GB" altLang="en-US" b="1" dirty="0">
                <a:solidFill>
                  <a:srgbClr val="FF3300"/>
                </a:solidFill>
              </a:rPr>
              <a:t>area</a:t>
            </a:r>
            <a:r>
              <a:rPr lang="en-GB" altLang="en-US" dirty="0"/>
              <a:t> of a region is the amount of </a:t>
            </a:r>
            <a:r>
              <a:rPr lang="en-GB" altLang="en-US" b="1" dirty="0">
                <a:solidFill>
                  <a:srgbClr val="FF3300"/>
                </a:solidFill>
              </a:rPr>
              <a:t>surface</a:t>
            </a:r>
            <a:r>
              <a:rPr lang="en-GB" altLang="en-US" dirty="0"/>
              <a:t> within its boundaries.</a:t>
            </a:r>
          </a:p>
        </p:txBody>
      </p:sp>
      <p:sp>
        <p:nvSpPr>
          <p:cNvPr id="9" name="Rectangle 1028">
            <a:extLst>
              <a:ext uri="{FF2B5EF4-FFF2-40B4-BE49-F238E27FC236}">
                <a16:creationId xmlns:a16="http://schemas.microsoft.com/office/drawing/2014/main" id="{5F01D099-E249-45B2-B726-CFFF46687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 dirty="0">
                <a:solidFill>
                  <a:srgbClr val="0070C0"/>
                </a:solidFill>
              </a:rPr>
              <a:t>Area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A02FB89A-2825-4E2E-8B8D-BAD30A14C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11049"/>
            <a:ext cx="8321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The area of surface of a close figure is measured in terms of the number of square units it encloses.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F1ED81-B129-4E59-8653-4AEE3211E10B}"/>
              </a:ext>
            </a:extLst>
          </p:cNvPr>
          <p:cNvSpPr txBox="1"/>
          <p:nvPr/>
        </p:nvSpPr>
        <p:spPr>
          <a:xfrm>
            <a:off x="335191" y="3356239"/>
            <a:ext cx="16084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Square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E51002-2B93-4379-99BD-D585629B16A0}"/>
              </a:ext>
            </a:extLst>
          </p:cNvPr>
          <p:cNvSpPr txBox="1"/>
          <p:nvPr/>
        </p:nvSpPr>
        <p:spPr>
          <a:xfrm>
            <a:off x="8069455" y="5390095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width</a:t>
            </a:r>
            <a:endParaRPr lang="en-GB" i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2D04F9-915F-4011-9FE9-3B76AF14AB64}"/>
              </a:ext>
            </a:extLst>
          </p:cNvPr>
          <p:cNvSpPr txBox="1"/>
          <p:nvPr/>
        </p:nvSpPr>
        <p:spPr>
          <a:xfrm>
            <a:off x="6969271" y="3736867"/>
            <a:ext cx="6160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kern="500" spc="140" dirty="0"/>
              <a:t>l</a:t>
            </a:r>
            <a:r>
              <a:rPr lang="en-GB" altLang="en-US" kern="500" spc="140" baseline="30000" dirty="0"/>
              <a:t>2</a:t>
            </a:r>
            <a:endParaRPr lang="en-GB" i="1" kern="500" spc="140" baseline="30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03829A-20E4-47FB-A2D4-0C53D4F5DAF9}"/>
              </a:ext>
            </a:extLst>
          </p:cNvPr>
          <p:cNvSpPr txBox="1"/>
          <p:nvPr/>
        </p:nvSpPr>
        <p:spPr>
          <a:xfrm>
            <a:off x="3204489" y="4467992"/>
            <a:ext cx="3868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l</a:t>
            </a:r>
            <a:endParaRPr lang="en-GB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7672B2-A3E1-40B4-90A7-69992789882E}"/>
              </a:ext>
            </a:extLst>
          </p:cNvPr>
          <p:cNvSpPr txBox="1"/>
          <p:nvPr/>
        </p:nvSpPr>
        <p:spPr>
          <a:xfrm>
            <a:off x="6885909" y="5383945"/>
            <a:ext cx="11988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length</a:t>
            </a:r>
            <a:endParaRPr lang="en-GB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D43C7C-C3A5-49C2-81D9-08D13DAEE17D}"/>
              </a:ext>
            </a:extLst>
          </p:cNvPr>
          <p:cNvSpPr txBox="1"/>
          <p:nvPr/>
        </p:nvSpPr>
        <p:spPr>
          <a:xfrm>
            <a:off x="5780551" y="3753340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EF11C9-13FD-473E-BEF7-C6E26A6F5BF3}"/>
              </a:ext>
            </a:extLst>
          </p:cNvPr>
          <p:cNvSpPr txBox="1"/>
          <p:nvPr/>
        </p:nvSpPr>
        <p:spPr>
          <a:xfrm>
            <a:off x="304800" y="2336311"/>
            <a:ext cx="80942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should remember from previous years how to calculate the area of the following figures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37EE97-384C-47B9-A0FB-1A715B618E77}"/>
              </a:ext>
            </a:extLst>
          </p:cNvPr>
          <p:cNvSpPr/>
          <p:nvPr/>
        </p:nvSpPr>
        <p:spPr>
          <a:xfrm>
            <a:off x="2610129" y="3361048"/>
            <a:ext cx="1188720" cy="1184316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Line 25">
            <a:extLst>
              <a:ext uri="{FF2B5EF4-FFF2-40B4-BE49-F238E27FC236}">
                <a16:creationId xmlns:a16="http://schemas.microsoft.com/office/drawing/2014/main" id="{24249CA3-74A9-40B4-93CD-CDB4CB7F3B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81374" y="3947637"/>
            <a:ext cx="23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75D3CDFD-4402-4504-BBBD-228F3B8AE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707" y="3947637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1153F392-F3B8-405B-9CEF-FAD9715E21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2431" y="4426492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4BF2680F-1C72-4DD5-9B41-A97242901C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2431" y="3256188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3F2E00-8FF3-4567-B8F4-251DAE42A949}"/>
              </a:ext>
            </a:extLst>
          </p:cNvPr>
          <p:cNvSpPr txBox="1"/>
          <p:nvPr/>
        </p:nvSpPr>
        <p:spPr>
          <a:xfrm>
            <a:off x="3816615" y="3506035"/>
            <a:ext cx="3868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l</a:t>
            </a:r>
            <a:endParaRPr lang="en-GB" i="1" dirty="0"/>
          </a:p>
        </p:txBody>
      </p:sp>
      <p:sp>
        <p:nvSpPr>
          <p:cNvPr id="29" name="Line 25">
            <a:extLst>
              <a:ext uri="{FF2B5EF4-FFF2-40B4-BE49-F238E27FC236}">
                <a16:creationId xmlns:a16="http://schemas.microsoft.com/office/drawing/2014/main" id="{419A9024-4B19-4DB1-9F2C-B6A335799A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8567" y="5660045"/>
            <a:ext cx="23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26">
            <a:extLst>
              <a:ext uri="{FF2B5EF4-FFF2-40B4-BE49-F238E27FC236}">
                <a16:creationId xmlns:a16="http://schemas.microsoft.com/office/drawing/2014/main" id="{9E52BB84-F7D0-4271-9463-FCE34970D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5728" y="5716317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044AFDE6-5657-40F2-8527-64A767765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49" y="6319994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length</a:t>
            </a:r>
          </a:p>
        </p:txBody>
      </p:sp>
      <p:sp>
        <p:nvSpPr>
          <p:cNvPr id="36" name="Line 25">
            <a:extLst>
              <a:ext uri="{FF2B5EF4-FFF2-40B4-BE49-F238E27FC236}">
                <a16:creationId xmlns:a16="http://schemas.microsoft.com/office/drawing/2014/main" id="{1C2D8919-796F-4464-9EDF-E7DCFCC985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0560" y="6206798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25">
            <a:extLst>
              <a:ext uri="{FF2B5EF4-FFF2-40B4-BE49-F238E27FC236}">
                <a16:creationId xmlns:a16="http://schemas.microsoft.com/office/drawing/2014/main" id="{B28BEE7A-64F3-412D-9492-4457CBC62C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8459" y="6210814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Line 25">
            <a:extLst>
              <a:ext uri="{FF2B5EF4-FFF2-40B4-BE49-F238E27FC236}">
                <a16:creationId xmlns:a16="http://schemas.microsoft.com/office/drawing/2014/main" id="{90DAAB87-E1CF-427A-87D5-60C783EB9D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6155" y="4954533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25">
            <a:extLst>
              <a:ext uri="{FF2B5EF4-FFF2-40B4-BE49-F238E27FC236}">
                <a16:creationId xmlns:a16="http://schemas.microsoft.com/office/drawing/2014/main" id="{DFFD5073-62DB-4DE4-9B79-A181D2D406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67295" y="4954533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5839106-D6ED-4665-907B-4C853E4D9DAE}"/>
              </a:ext>
            </a:extLst>
          </p:cNvPr>
          <p:cNvSpPr txBox="1"/>
          <p:nvPr/>
        </p:nvSpPr>
        <p:spPr>
          <a:xfrm>
            <a:off x="329165" y="5421474"/>
            <a:ext cx="1714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Rectangle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8">
            <a:extLst>
              <a:ext uri="{FF2B5EF4-FFF2-40B4-BE49-F238E27FC236}">
                <a16:creationId xmlns:a16="http://schemas.microsoft.com/office/drawing/2014/main" id="{98065D3D-4C74-44B3-9E2E-548A5E2DE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1396" y="5660045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width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30D4E6-7DFD-41A0-A90B-F014A0736B3C}"/>
              </a:ext>
            </a:extLst>
          </p:cNvPr>
          <p:cNvSpPr txBox="1"/>
          <p:nvPr/>
        </p:nvSpPr>
        <p:spPr>
          <a:xfrm>
            <a:off x="5907727" y="5390095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8A8456-5E0F-4539-9967-6FAAF602732B}"/>
              </a:ext>
            </a:extLst>
          </p:cNvPr>
          <p:cNvSpPr txBox="1"/>
          <p:nvPr/>
        </p:nvSpPr>
        <p:spPr>
          <a:xfrm>
            <a:off x="7741794" y="5396245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0" grpId="0"/>
      <p:bldP spid="12" grpId="0"/>
      <p:bldP spid="15" grpId="0"/>
      <p:bldP spid="16" grpId="0"/>
      <p:bldP spid="17" grpId="0"/>
      <p:bldP spid="18" grpId="0"/>
      <p:bldP spid="22" grpId="0"/>
      <p:bldP spid="23" grpId="0"/>
      <p:bldP spid="2" grpId="0" animBg="1"/>
      <p:bldP spid="21" grpId="0" animBg="1"/>
      <p:bldP spid="24" grpId="0" animBg="1"/>
      <p:bldP spid="25" grpId="0" animBg="1"/>
      <p:bldP spid="26" grpId="0" animBg="1"/>
      <p:bldP spid="27" grpId="0"/>
      <p:bldP spid="29" grpId="0" animBg="1"/>
      <p:bldP spid="30" grpId="0" animBg="1"/>
      <p:bldP spid="31" grpId="0"/>
      <p:bldP spid="36" grpId="0" animBg="1"/>
      <p:bldP spid="39" grpId="0" animBg="1"/>
      <p:bldP spid="40" grpId="0" animBg="1"/>
      <p:bldP spid="41" grpId="0" animBg="1"/>
      <p:bldP spid="43" grpId="0"/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31521330-4057-41B1-8433-E6693E2B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 dirty="0">
                <a:solidFill>
                  <a:srgbClr val="0070C0"/>
                </a:solidFill>
              </a:rPr>
              <a:t>Area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CF1377E-EEEB-4AFF-807C-FD9DA96FA4AE}"/>
              </a:ext>
            </a:extLst>
          </p:cNvPr>
          <p:cNvSpPr txBox="1"/>
          <p:nvPr/>
        </p:nvSpPr>
        <p:spPr>
          <a:xfrm>
            <a:off x="8112391" y="1398215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height</a:t>
            </a:r>
            <a:endParaRPr lang="en-GB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1AC052-101E-4551-BD95-F2075905E98D}"/>
              </a:ext>
            </a:extLst>
          </p:cNvPr>
          <p:cNvSpPr txBox="1"/>
          <p:nvPr/>
        </p:nvSpPr>
        <p:spPr>
          <a:xfrm>
            <a:off x="7256506" y="1408601"/>
            <a:ext cx="855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base</a:t>
            </a:r>
            <a:endParaRPr lang="en-GB" i="1" dirty="0"/>
          </a:p>
        </p:txBody>
      </p:sp>
      <p:sp>
        <p:nvSpPr>
          <p:cNvPr id="34" name="Text Box 8">
            <a:extLst>
              <a:ext uri="{FF2B5EF4-FFF2-40B4-BE49-F238E27FC236}">
                <a16:creationId xmlns:a16="http://schemas.microsoft.com/office/drawing/2014/main" id="{65F7766A-4F3B-4FAE-AD85-A71CE02DF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748" y="2118113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base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B8AF83-026F-45B6-8784-A0A4C4DA0EAF}"/>
              </a:ext>
            </a:extLst>
          </p:cNvPr>
          <p:cNvSpPr txBox="1"/>
          <p:nvPr/>
        </p:nvSpPr>
        <p:spPr>
          <a:xfrm>
            <a:off x="302163" y="1429594"/>
            <a:ext cx="1714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Triangle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D1725504-14F5-450F-8F29-49403CF56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989" y="1340029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height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7CA042-D764-4787-A99F-46612EA6704C}"/>
              </a:ext>
            </a:extLst>
          </p:cNvPr>
          <p:cNvSpPr txBox="1"/>
          <p:nvPr/>
        </p:nvSpPr>
        <p:spPr>
          <a:xfrm>
            <a:off x="5796317" y="1398215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67D3BA4-D24A-42DD-8128-024C1326A849}"/>
              </a:ext>
            </a:extLst>
          </p:cNvPr>
          <p:cNvSpPr txBox="1"/>
          <p:nvPr/>
        </p:nvSpPr>
        <p:spPr>
          <a:xfrm>
            <a:off x="7891957" y="1408600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9ABCB964-CB0A-454C-B0E2-39756C331F93}"/>
              </a:ext>
            </a:extLst>
          </p:cNvPr>
          <p:cNvSpPr/>
          <p:nvPr/>
        </p:nvSpPr>
        <p:spPr>
          <a:xfrm flipH="1">
            <a:off x="2645137" y="994219"/>
            <a:ext cx="2069852" cy="1091730"/>
          </a:xfrm>
          <a:prstGeom prst="rtTriangle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4AACCC-076A-4A74-B1BE-F451379B829B}"/>
                  </a:ext>
                </a:extLst>
              </p:cNvPr>
              <p:cNvSpPr txBox="1"/>
              <p:nvPr/>
            </p:nvSpPr>
            <p:spPr>
              <a:xfrm>
                <a:off x="6888671" y="1314690"/>
                <a:ext cx="24686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4AACCC-076A-4A74-B1BE-F451379B8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671" y="1314690"/>
                <a:ext cx="246862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60AD7824-51E5-40F3-9B86-5720A71C8881}"/>
              </a:ext>
            </a:extLst>
          </p:cNvPr>
          <p:cNvSpPr txBox="1"/>
          <p:nvPr/>
        </p:nvSpPr>
        <p:spPr>
          <a:xfrm>
            <a:off x="7028616" y="1384287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F0CFC2E-EED7-4C70-BF75-DC0FC95F5E6C}"/>
              </a:ext>
            </a:extLst>
          </p:cNvPr>
          <p:cNvSpPr txBox="1"/>
          <p:nvPr/>
        </p:nvSpPr>
        <p:spPr>
          <a:xfrm>
            <a:off x="7754306" y="3121631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height</a:t>
            </a:r>
            <a:endParaRPr lang="en-GB" i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10E5A-BA71-4DB6-AF56-4214A82D7F8E}"/>
              </a:ext>
            </a:extLst>
          </p:cNvPr>
          <p:cNvSpPr txBox="1"/>
          <p:nvPr/>
        </p:nvSpPr>
        <p:spPr>
          <a:xfrm>
            <a:off x="6938201" y="3153010"/>
            <a:ext cx="855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base</a:t>
            </a:r>
            <a:endParaRPr lang="en-GB" i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751648-7167-43F0-941A-D919DE2E8EE4}"/>
              </a:ext>
            </a:extLst>
          </p:cNvPr>
          <p:cNvSpPr txBox="1"/>
          <p:nvPr/>
        </p:nvSpPr>
        <p:spPr>
          <a:xfrm>
            <a:off x="302162" y="3153010"/>
            <a:ext cx="221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4CC903-20B3-4118-999D-522A0DFDB944}"/>
              </a:ext>
            </a:extLst>
          </p:cNvPr>
          <p:cNvSpPr txBox="1"/>
          <p:nvPr/>
        </p:nvSpPr>
        <p:spPr>
          <a:xfrm>
            <a:off x="5796317" y="3121631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0BDC95F-DECB-4DC6-A8E1-5518E6C4BECA}"/>
              </a:ext>
            </a:extLst>
          </p:cNvPr>
          <p:cNvSpPr txBox="1"/>
          <p:nvPr/>
        </p:nvSpPr>
        <p:spPr>
          <a:xfrm>
            <a:off x="7533872" y="3132016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1B6CD7A7-62E5-44EE-AA94-99FAA986FF30}"/>
              </a:ext>
            </a:extLst>
          </p:cNvPr>
          <p:cNvSpPr/>
          <p:nvPr/>
        </p:nvSpPr>
        <p:spPr>
          <a:xfrm>
            <a:off x="2556738" y="2898088"/>
            <a:ext cx="2069852" cy="799875"/>
          </a:xfrm>
          <a:prstGeom prst="parallelogram">
            <a:avLst>
              <a:gd name="adj" fmla="val 54038"/>
            </a:avLst>
          </a:prstGeom>
          <a:gradFill flip="none" rotWithShape="1">
            <a:gsLst>
              <a:gs pos="0">
                <a:srgbClr val="FF0000"/>
              </a:gs>
              <a:gs pos="100000">
                <a:srgbClr val="FFE0C1"/>
              </a:gs>
            </a:gsLst>
            <a:lin ang="5400000" scaled="1"/>
            <a:tileRect/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8">
            <a:extLst>
              <a:ext uri="{FF2B5EF4-FFF2-40B4-BE49-F238E27FC236}">
                <a16:creationId xmlns:a16="http://schemas.microsoft.com/office/drawing/2014/main" id="{D0E944F5-5B97-47D5-8F5E-8B71C4E2E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324" y="3657600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base</a:t>
            </a:r>
          </a:p>
        </p:txBody>
      </p:sp>
      <p:sp>
        <p:nvSpPr>
          <p:cNvPr id="23" name="Line 26">
            <a:extLst>
              <a:ext uri="{FF2B5EF4-FFF2-40B4-BE49-F238E27FC236}">
                <a16:creationId xmlns:a16="http://schemas.microsoft.com/office/drawing/2014/main" id="{32B7C198-0C39-4199-BD3D-571D0208C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4734" y="2896807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7865C8E7-2DEA-4B12-A904-6787ED836F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5958" y="3697963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7B35DDD5-5A03-4105-BD7E-E8143AE6E5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4577" y="3153009"/>
            <a:ext cx="89676" cy="1854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728A1764-7E7B-4BDE-845E-B0187E4986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32215" y="3265764"/>
            <a:ext cx="89676" cy="1854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AA58C96C-CC7E-4E7A-AF2A-F092AF3A58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9769" y="3117566"/>
            <a:ext cx="89676" cy="1854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85CDDC53-947F-4BE3-966E-1EECB57051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445" y="3214565"/>
            <a:ext cx="89676" cy="1854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CF6994-2857-4D94-BB15-8E5D84987F1B}"/>
              </a:ext>
            </a:extLst>
          </p:cNvPr>
          <p:cNvCxnSpPr/>
          <p:nvPr/>
        </p:nvCxnSpPr>
        <p:spPr>
          <a:xfrm>
            <a:off x="4817662" y="2896807"/>
            <a:ext cx="0" cy="801156"/>
          </a:xfrm>
          <a:prstGeom prst="line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5C482E-813A-41F9-BF76-43BC6C861AD1}"/>
              </a:ext>
            </a:extLst>
          </p:cNvPr>
          <p:cNvCxnSpPr/>
          <p:nvPr/>
        </p:nvCxnSpPr>
        <p:spPr>
          <a:xfrm>
            <a:off x="4173564" y="3697963"/>
            <a:ext cx="73152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6287BEF-5367-45E3-AD1E-BFDA623DE08C}"/>
              </a:ext>
            </a:extLst>
          </p:cNvPr>
          <p:cNvSpPr txBox="1"/>
          <p:nvPr/>
        </p:nvSpPr>
        <p:spPr>
          <a:xfrm>
            <a:off x="7794086" y="4522839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height</a:t>
            </a:r>
            <a:endParaRPr lang="en-GB" i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E3287B6-4E72-4ACF-963F-AEADEFA892CE}"/>
              </a:ext>
            </a:extLst>
          </p:cNvPr>
          <p:cNvSpPr txBox="1"/>
          <p:nvPr/>
        </p:nvSpPr>
        <p:spPr>
          <a:xfrm>
            <a:off x="5699951" y="4536456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5EF91B-65A1-4216-A0F0-693D5955E25C}"/>
              </a:ext>
            </a:extLst>
          </p:cNvPr>
          <p:cNvSpPr txBox="1"/>
          <p:nvPr/>
        </p:nvSpPr>
        <p:spPr>
          <a:xfrm>
            <a:off x="7573652" y="4533224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9A3BB22-4F3A-48DC-8ACE-0493B7523D0C}"/>
                  </a:ext>
                </a:extLst>
              </p:cNvPr>
              <p:cNvSpPr txBox="1"/>
              <p:nvPr/>
            </p:nvSpPr>
            <p:spPr>
              <a:xfrm>
                <a:off x="6792305" y="4452931"/>
                <a:ext cx="795474" cy="698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9A3BB22-4F3A-48DC-8ACE-0493B7523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305" y="4452931"/>
                <a:ext cx="795474" cy="698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8D5E0E19-A2BC-4D09-A069-029EB0CD0231}"/>
              </a:ext>
            </a:extLst>
          </p:cNvPr>
          <p:cNvSpPr txBox="1"/>
          <p:nvPr/>
        </p:nvSpPr>
        <p:spPr>
          <a:xfrm>
            <a:off x="302162" y="4522839"/>
            <a:ext cx="221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Trapezium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ADCB69F4-515F-4F58-BC66-D5255DAC86C0}"/>
              </a:ext>
            </a:extLst>
          </p:cNvPr>
          <p:cNvSpPr/>
          <p:nvPr/>
        </p:nvSpPr>
        <p:spPr>
          <a:xfrm>
            <a:off x="3046869" y="4546841"/>
            <a:ext cx="1776288" cy="971128"/>
          </a:xfrm>
          <a:prstGeom prst="trapezoid">
            <a:avLst>
              <a:gd name="adj" fmla="val 47232"/>
            </a:avLst>
          </a:prstGeom>
          <a:gradFill flip="none" rotWithShape="1">
            <a:gsLst>
              <a:gs pos="0">
                <a:srgbClr val="C9A6E4"/>
              </a:gs>
              <a:gs pos="46000">
                <a:srgbClr val="AA72D4"/>
              </a:gs>
              <a:gs pos="100000">
                <a:srgbClr val="7030A0"/>
              </a:gs>
            </a:gsLst>
            <a:path path="circle">
              <a:fillToRect l="50000" t="130000" r="50000" b="-30000"/>
            </a:path>
            <a:tileRect/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Line 26">
            <a:extLst>
              <a:ext uri="{FF2B5EF4-FFF2-40B4-BE49-F238E27FC236}">
                <a16:creationId xmlns:a16="http://schemas.microsoft.com/office/drawing/2014/main" id="{89C11CBF-D364-49A2-8719-EC5791019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718" y="4546841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26">
            <a:extLst>
              <a:ext uri="{FF2B5EF4-FFF2-40B4-BE49-F238E27FC236}">
                <a16:creationId xmlns:a16="http://schemas.microsoft.com/office/drawing/2014/main" id="{6971C704-D331-44B3-B300-7142F1A80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030" y="5517969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2E71211-501B-4FC7-885F-8C918CCE5510}"/>
              </a:ext>
            </a:extLst>
          </p:cNvPr>
          <p:cNvCxnSpPr/>
          <p:nvPr/>
        </p:nvCxnSpPr>
        <p:spPr>
          <a:xfrm>
            <a:off x="4621079" y="2896807"/>
            <a:ext cx="36576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8">
            <a:extLst>
              <a:ext uri="{FF2B5EF4-FFF2-40B4-BE49-F238E27FC236}">
                <a16:creationId xmlns:a16="http://schemas.microsoft.com/office/drawing/2014/main" id="{F699B346-F617-41E7-A733-C94EDF82A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138" y="3142587"/>
            <a:ext cx="998735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height 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89C5ECC-7CE9-4BDC-9A4C-6073A78403C4}"/>
              </a:ext>
            </a:extLst>
          </p:cNvPr>
          <p:cNvCxnSpPr/>
          <p:nvPr/>
        </p:nvCxnSpPr>
        <p:spPr>
          <a:xfrm>
            <a:off x="5088401" y="4583615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B89A7F2-2CF4-480B-A1BB-63DC8E31F065}"/>
              </a:ext>
            </a:extLst>
          </p:cNvPr>
          <p:cNvCxnSpPr/>
          <p:nvPr/>
        </p:nvCxnSpPr>
        <p:spPr>
          <a:xfrm>
            <a:off x="4803959" y="5517969"/>
            <a:ext cx="73152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62F34DC-DA4F-4E24-9570-22B5B6F99F52}"/>
              </a:ext>
            </a:extLst>
          </p:cNvPr>
          <p:cNvCxnSpPr/>
          <p:nvPr/>
        </p:nvCxnSpPr>
        <p:spPr>
          <a:xfrm>
            <a:off x="4350988" y="4568824"/>
            <a:ext cx="91440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8">
            <a:extLst>
              <a:ext uri="{FF2B5EF4-FFF2-40B4-BE49-F238E27FC236}">
                <a16:creationId xmlns:a16="http://schemas.microsoft.com/office/drawing/2014/main" id="{D6D07BE9-8A28-4841-A63A-B19608A05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260" y="4878516"/>
            <a:ext cx="998735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height </a:t>
            </a:r>
          </a:p>
        </p:txBody>
      </p:sp>
      <p:sp>
        <p:nvSpPr>
          <p:cNvPr id="65" name="Text Box 8">
            <a:extLst>
              <a:ext uri="{FF2B5EF4-FFF2-40B4-BE49-F238E27FC236}">
                <a16:creationId xmlns:a16="http://schemas.microsoft.com/office/drawing/2014/main" id="{B55A4545-12D6-4E74-86EE-BD3CEAC8C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548" y="5542138"/>
            <a:ext cx="3460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66" name="Text Box 8">
            <a:extLst>
              <a:ext uri="{FF2B5EF4-FFF2-40B4-BE49-F238E27FC236}">
                <a16:creationId xmlns:a16="http://schemas.microsoft.com/office/drawing/2014/main" id="{FD4C9C9A-0ADA-41A4-ABFE-81119B218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478" y="4122562"/>
            <a:ext cx="405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6863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9" grpId="0"/>
      <p:bldP spid="40" grpId="0"/>
      <p:bldP spid="2" grpId="0" animBg="1"/>
      <p:bldP spid="3" grpId="0"/>
      <p:bldP spid="41" grpId="0"/>
      <p:bldP spid="42" grpId="0"/>
      <p:bldP spid="43" grpId="0"/>
      <p:bldP spid="44" grpId="0"/>
      <p:bldP spid="45" grpId="0"/>
      <p:bldP spid="46" grpId="0"/>
      <p:bldP spid="4" grpId="0" animBg="1"/>
      <p:bldP spid="47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49" grpId="0"/>
      <p:bldP spid="51" grpId="0"/>
      <p:bldP spid="52" grpId="0"/>
      <p:bldP spid="53" grpId="0"/>
      <p:bldP spid="55" grpId="0"/>
      <p:bldP spid="11" grpId="0" animBg="1"/>
      <p:bldP spid="56" grpId="0" animBg="1"/>
      <p:bldP spid="57" grpId="0" animBg="1"/>
      <p:bldP spid="48" grpId="0" animBg="1"/>
      <p:bldP spid="64" grpId="0" animBg="1"/>
      <p:bldP spid="65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AD4A7D-61F2-4468-B4E1-1257C248B6E2}"/>
              </a:ext>
            </a:extLst>
          </p:cNvPr>
          <p:cNvSpPr/>
          <p:nvPr/>
        </p:nvSpPr>
        <p:spPr>
          <a:xfrm>
            <a:off x="3175293" y="1617539"/>
            <a:ext cx="2930085" cy="149543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A2ECB29-C189-4B78-8AAD-E69A378A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1" y="863989"/>
            <a:ext cx="536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Find the area of this figure</a:t>
            </a:r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31521330-4057-41B1-8433-E6693E2B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 dirty="0">
                <a:solidFill>
                  <a:srgbClr val="0070C0"/>
                </a:solidFill>
              </a:rPr>
              <a:t>Area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1031D5E5-12E9-41FD-B4F4-C39518EDB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931" y="2301569"/>
            <a:ext cx="9996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4.2cm</a:t>
            </a:r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66272D51-9076-4470-BC80-4D33F0E3F1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7903" y="2372995"/>
            <a:ext cx="23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26">
            <a:extLst>
              <a:ext uri="{FF2B5EF4-FFF2-40B4-BE49-F238E27FC236}">
                <a16:creationId xmlns:a16="http://schemas.microsoft.com/office/drawing/2014/main" id="{494EFE47-76DC-4B29-82E4-A6405106F0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6421" y="2372995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50952B5A-0EE4-4704-8E55-9BE8DD2C2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39" y="3085900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8.4cm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D818B6E4-EE96-466D-A298-601A06E44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251" y="3026130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B18EDBF2-240C-43D7-9167-A5C708A3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826" y="3051606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CD41857A-4357-4F38-9F4A-27E99AFBB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062" y="1293549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5398FAD6-D008-4108-82D8-B251EACAC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44" y="3519712"/>
            <a:ext cx="26520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It is a rectangle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8A233A-8954-498B-962A-6996A6E05BC0}"/>
              </a:ext>
            </a:extLst>
          </p:cNvPr>
          <p:cNvSpPr txBox="1"/>
          <p:nvPr/>
        </p:nvSpPr>
        <p:spPr>
          <a:xfrm>
            <a:off x="1957134" y="4043122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8.4m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0F69BE-0195-4BF1-91AB-393690077BC9}"/>
              </a:ext>
            </a:extLst>
          </p:cNvPr>
          <p:cNvSpPr txBox="1"/>
          <p:nvPr/>
        </p:nvSpPr>
        <p:spPr>
          <a:xfrm>
            <a:off x="1551852" y="4041648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C66A2D-9C4E-4DE7-AD50-D25E60EAA159}"/>
              </a:ext>
            </a:extLst>
          </p:cNvPr>
          <p:cNvSpPr txBox="1"/>
          <p:nvPr/>
        </p:nvSpPr>
        <p:spPr>
          <a:xfrm>
            <a:off x="541144" y="4043123"/>
            <a:ext cx="11415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505BA92-19F5-4ACA-AFF7-23A2E570C9E3}"/>
              </a:ext>
            </a:extLst>
          </p:cNvPr>
          <p:cNvSpPr txBox="1"/>
          <p:nvPr/>
        </p:nvSpPr>
        <p:spPr>
          <a:xfrm>
            <a:off x="4294210" y="4937760"/>
            <a:ext cx="658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8.4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A6FC60-FE7F-4B19-AA65-F1B36AD51D10}"/>
              </a:ext>
            </a:extLst>
          </p:cNvPr>
          <p:cNvSpPr txBox="1"/>
          <p:nvPr/>
        </p:nvSpPr>
        <p:spPr>
          <a:xfrm>
            <a:off x="4882478" y="4937760"/>
            <a:ext cx="4963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74F4CE-ABF2-41F3-9A03-C49909EAB9C4}"/>
              </a:ext>
            </a:extLst>
          </p:cNvPr>
          <p:cNvSpPr txBox="1"/>
          <p:nvPr/>
        </p:nvSpPr>
        <p:spPr>
          <a:xfrm>
            <a:off x="4308034" y="5486400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35.28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0391381-547C-4E48-8358-93905517C45C}"/>
              </a:ext>
            </a:extLst>
          </p:cNvPr>
          <p:cNvSpPr txBox="1"/>
          <p:nvPr/>
        </p:nvSpPr>
        <p:spPr>
          <a:xfrm>
            <a:off x="5212805" y="4937760"/>
            <a:ext cx="7077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4.2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65A75B-EC4F-49D1-B732-616B6BDB789C}"/>
              </a:ext>
            </a:extLst>
          </p:cNvPr>
          <p:cNvSpPr txBox="1"/>
          <p:nvPr/>
        </p:nvSpPr>
        <p:spPr>
          <a:xfrm>
            <a:off x="3295673" y="4937760"/>
            <a:ext cx="11608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20C300-9923-4BB9-97A8-19851ED11E86}"/>
              </a:ext>
            </a:extLst>
          </p:cNvPr>
          <p:cNvSpPr txBox="1"/>
          <p:nvPr/>
        </p:nvSpPr>
        <p:spPr>
          <a:xfrm>
            <a:off x="3294165" y="5486400"/>
            <a:ext cx="1160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Line 25">
            <a:extLst>
              <a:ext uri="{FF2B5EF4-FFF2-40B4-BE49-F238E27FC236}">
                <a16:creationId xmlns:a16="http://schemas.microsoft.com/office/drawing/2014/main" id="{4DD1A846-2CA4-45EC-B65B-C607D0FFD8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0405" y="2990088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25">
            <a:extLst>
              <a:ext uri="{FF2B5EF4-FFF2-40B4-BE49-F238E27FC236}">
                <a16:creationId xmlns:a16="http://schemas.microsoft.com/office/drawing/2014/main" id="{3EDF891B-3013-4544-B2DC-BD3D897397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8304" y="2994104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25">
            <a:extLst>
              <a:ext uri="{FF2B5EF4-FFF2-40B4-BE49-F238E27FC236}">
                <a16:creationId xmlns:a16="http://schemas.microsoft.com/office/drawing/2014/main" id="{4BF96BF5-C343-48B4-86D9-83AFF0BCF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8204" y="1498667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BDCEF480-7FB8-4B9A-B05C-4617837F76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09344" y="1498667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 Box 25">
            <a:extLst>
              <a:ext uri="{FF2B5EF4-FFF2-40B4-BE49-F238E27FC236}">
                <a16:creationId xmlns:a16="http://schemas.microsoft.com/office/drawing/2014/main" id="{9F842B73-75D1-42ED-8ABF-1350D00FE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393" y="1342994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EAFDD2A-5F15-40F0-8825-BD03DC82585D}"/>
              </a:ext>
            </a:extLst>
          </p:cNvPr>
          <p:cNvSpPr txBox="1"/>
          <p:nvPr/>
        </p:nvSpPr>
        <p:spPr>
          <a:xfrm>
            <a:off x="1920575" y="4470195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D8818D-D9EB-4BEE-AFBF-7563DF6B0109}"/>
              </a:ext>
            </a:extLst>
          </p:cNvPr>
          <p:cNvSpPr txBox="1"/>
          <p:nvPr/>
        </p:nvSpPr>
        <p:spPr>
          <a:xfrm>
            <a:off x="1515293" y="4471416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3127DCD-207B-41A2-836B-05945E0B094D}"/>
              </a:ext>
            </a:extLst>
          </p:cNvPr>
          <p:cNvSpPr txBox="1"/>
          <p:nvPr/>
        </p:nvSpPr>
        <p:spPr>
          <a:xfrm>
            <a:off x="595979" y="4470196"/>
            <a:ext cx="10501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Width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ED1A2D-4918-4018-8BA1-BA56780A3CB7}"/>
              </a:ext>
            </a:extLst>
          </p:cNvPr>
          <p:cNvSpPr txBox="1"/>
          <p:nvPr/>
        </p:nvSpPr>
        <p:spPr>
          <a:xfrm>
            <a:off x="5116506" y="5486400"/>
            <a:ext cx="13666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GB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759643B-6A56-43A6-AEEE-AF29782780B3}"/>
              </a:ext>
            </a:extLst>
          </p:cNvPr>
          <p:cNvSpPr txBox="1"/>
          <p:nvPr/>
        </p:nvSpPr>
        <p:spPr>
          <a:xfrm>
            <a:off x="5492603" y="4339784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width</a:t>
            </a:r>
            <a:endParaRPr lang="en-GB" i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A7BCCB2-9796-4C11-9893-F06EEAF40259}"/>
              </a:ext>
            </a:extLst>
          </p:cNvPr>
          <p:cNvSpPr txBox="1"/>
          <p:nvPr/>
        </p:nvSpPr>
        <p:spPr>
          <a:xfrm>
            <a:off x="4309057" y="4333634"/>
            <a:ext cx="11988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length</a:t>
            </a:r>
            <a:endParaRPr lang="en-GB" i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50F20F3-68BF-45D4-8D84-DAC52DB30599}"/>
              </a:ext>
            </a:extLst>
          </p:cNvPr>
          <p:cNvSpPr txBox="1"/>
          <p:nvPr/>
        </p:nvSpPr>
        <p:spPr>
          <a:xfrm>
            <a:off x="3330875" y="4339784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AE7925D-B149-4723-A5CB-A3E57D5DB167}"/>
              </a:ext>
            </a:extLst>
          </p:cNvPr>
          <p:cNvSpPr txBox="1"/>
          <p:nvPr/>
        </p:nvSpPr>
        <p:spPr>
          <a:xfrm>
            <a:off x="5164942" y="4345934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</p:spTree>
    <p:extLst>
      <p:ext uri="{BB962C8B-B14F-4D97-AF65-F5344CB8AC3E}">
        <p14:creationId xmlns:p14="http://schemas.microsoft.com/office/powerpoint/2010/main" val="30411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24" grpId="0"/>
      <p:bldP spid="26" grpId="0"/>
      <p:bldP spid="28" grpId="0"/>
      <p:bldP spid="29" grpId="0"/>
      <p:bldP spid="30" grpId="0"/>
      <p:bldP spid="31" grpId="0"/>
      <p:bldP spid="41" grpId="0"/>
      <p:bldP spid="42" grpId="0"/>
      <p:bldP spid="43" grpId="0"/>
      <p:bldP spid="45" grpId="0"/>
      <p:bldP spid="48" grpId="0"/>
      <p:bldP spid="49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A2ECB29-C189-4B78-8AAD-E69A378A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1" y="863989"/>
            <a:ext cx="536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Find the area of this figure</a:t>
            </a:r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31521330-4057-41B1-8433-E6693E2B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 dirty="0">
                <a:solidFill>
                  <a:srgbClr val="0070C0"/>
                </a:solidFill>
              </a:rPr>
              <a:t>Area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50952B5A-0EE4-4704-8E55-9BE8DD2C2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39" y="3085900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6.2m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D818B6E4-EE96-466D-A298-601A06E44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433" y="3025137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B18EDBF2-240C-43D7-9167-A5C708A3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267" y="3025137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CD41857A-4357-4F38-9F4A-27E99AFBB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8502" y="1275982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5398FAD6-D008-4108-82D8-B251EACAC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12" y="3478637"/>
            <a:ext cx="2250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It is a triangle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8A233A-8954-498B-962A-6996A6E05BC0}"/>
              </a:ext>
            </a:extLst>
          </p:cNvPr>
          <p:cNvSpPr txBox="1"/>
          <p:nvPr/>
        </p:nvSpPr>
        <p:spPr>
          <a:xfrm>
            <a:off x="1913131" y="3994881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0F69BE-0195-4BF1-91AB-393690077BC9}"/>
              </a:ext>
            </a:extLst>
          </p:cNvPr>
          <p:cNvSpPr txBox="1"/>
          <p:nvPr/>
        </p:nvSpPr>
        <p:spPr>
          <a:xfrm>
            <a:off x="1426595" y="3994883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C66A2D-9C4E-4DE7-AD50-D25E60EAA159}"/>
              </a:ext>
            </a:extLst>
          </p:cNvPr>
          <p:cNvSpPr txBox="1"/>
          <p:nvPr/>
        </p:nvSpPr>
        <p:spPr>
          <a:xfrm>
            <a:off x="748769" y="3994881"/>
            <a:ext cx="75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AD4A7D-61F2-4468-B4E1-1257C248B6E2}"/>
              </a:ext>
            </a:extLst>
          </p:cNvPr>
          <p:cNvSpPr/>
          <p:nvPr/>
        </p:nvSpPr>
        <p:spPr>
          <a:xfrm>
            <a:off x="3175293" y="1617539"/>
            <a:ext cx="3653417" cy="1509085"/>
          </a:xfrm>
          <a:custGeom>
            <a:avLst/>
            <a:gdLst>
              <a:gd name="connsiteX0" fmla="*/ 0 w 2930085"/>
              <a:gd name="connsiteY0" fmla="*/ 0 h 1495437"/>
              <a:gd name="connsiteX1" fmla="*/ 2930085 w 2930085"/>
              <a:gd name="connsiteY1" fmla="*/ 0 h 1495437"/>
              <a:gd name="connsiteX2" fmla="*/ 2930085 w 2930085"/>
              <a:gd name="connsiteY2" fmla="*/ 1495437 h 1495437"/>
              <a:gd name="connsiteX3" fmla="*/ 0 w 2930085"/>
              <a:gd name="connsiteY3" fmla="*/ 1495437 h 1495437"/>
              <a:gd name="connsiteX4" fmla="*/ 0 w 2930085"/>
              <a:gd name="connsiteY4" fmla="*/ 0 h 1495437"/>
              <a:gd name="connsiteX0" fmla="*/ 0 w 2930085"/>
              <a:gd name="connsiteY0" fmla="*/ 0 h 1495437"/>
              <a:gd name="connsiteX1" fmla="*/ 2930085 w 2930085"/>
              <a:gd name="connsiteY1" fmla="*/ 1495437 h 1495437"/>
              <a:gd name="connsiteX2" fmla="*/ 0 w 2930085"/>
              <a:gd name="connsiteY2" fmla="*/ 1495437 h 1495437"/>
              <a:gd name="connsiteX3" fmla="*/ 0 w 2930085"/>
              <a:gd name="connsiteY3" fmla="*/ 0 h 1495437"/>
              <a:gd name="connsiteX0" fmla="*/ 0 w 2930085"/>
              <a:gd name="connsiteY0" fmla="*/ 0 h 1495437"/>
              <a:gd name="connsiteX1" fmla="*/ 2930085 w 2930085"/>
              <a:gd name="connsiteY1" fmla="*/ 1495437 h 1495437"/>
              <a:gd name="connsiteX2" fmla="*/ 627797 w 2930085"/>
              <a:gd name="connsiteY2" fmla="*/ 1495437 h 1495437"/>
              <a:gd name="connsiteX3" fmla="*/ 0 w 2930085"/>
              <a:gd name="connsiteY3" fmla="*/ 0 h 1495437"/>
              <a:gd name="connsiteX0" fmla="*/ 0 w 3653417"/>
              <a:gd name="connsiteY0" fmla="*/ 0 h 1509085"/>
              <a:gd name="connsiteX1" fmla="*/ 3653417 w 3653417"/>
              <a:gd name="connsiteY1" fmla="*/ 1509085 h 1509085"/>
              <a:gd name="connsiteX2" fmla="*/ 627797 w 3653417"/>
              <a:gd name="connsiteY2" fmla="*/ 1495437 h 1509085"/>
              <a:gd name="connsiteX3" fmla="*/ 0 w 3653417"/>
              <a:gd name="connsiteY3" fmla="*/ 0 h 1509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3417" h="1509085">
                <a:moveTo>
                  <a:pt x="0" y="0"/>
                </a:moveTo>
                <a:lnTo>
                  <a:pt x="3653417" y="1509085"/>
                </a:lnTo>
                <a:lnTo>
                  <a:pt x="627797" y="149543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3C9"/>
              </a:gs>
              <a:gs pos="46000">
                <a:srgbClr val="FF7171"/>
              </a:gs>
              <a:gs pos="100000">
                <a:srgbClr val="FF3300"/>
              </a:gs>
            </a:gsLst>
            <a:path path="circle">
              <a:fillToRect l="50000" t="130000" r="50000" b="-30000"/>
            </a:path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EAFDD2A-5F15-40F0-8825-BD03DC82585D}"/>
              </a:ext>
            </a:extLst>
          </p:cNvPr>
          <p:cNvSpPr txBox="1"/>
          <p:nvPr/>
        </p:nvSpPr>
        <p:spPr>
          <a:xfrm>
            <a:off x="1876572" y="4421954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D8818D-D9EB-4BEE-AFBF-7563DF6B0109}"/>
              </a:ext>
            </a:extLst>
          </p:cNvPr>
          <p:cNvSpPr txBox="1"/>
          <p:nvPr/>
        </p:nvSpPr>
        <p:spPr>
          <a:xfrm>
            <a:off x="1390036" y="4421956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3127DCD-207B-41A2-836B-05945E0B094D}"/>
              </a:ext>
            </a:extLst>
          </p:cNvPr>
          <p:cNvSpPr txBox="1"/>
          <p:nvPr/>
        </p:nvSpPr>
        <p:spPr>
          <a:xfrm>
            <a:off x="432326" y="4421955"/>
            <a:ext cx="11697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height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69B565-B1ED-41F4-A18B-6C26A49B3860}"/>
              </a:ext>
            </a:extLst>
          </p:cNvPr>
          <p:cNvSpPr txBox="1"/>
          <p:nvPr/>
        </p:nvSpPr>
        <p:spPr>
          <a:xfrm>
            <a:off x="4251686" y="6026684"/>
            <a:ext cx="13183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12.71m</a:t>
            </a:r>
            <a:r>
              <a:rPr lang="en-GB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9DC3D2-A283-492A-BB49-F0F2CCF71230}"/>
              </a:ext>
            </a:extLst>
          </p:cNvPr>
          <p:cNvSpPr txBox="1"/>
          <p:nvPr/>
        </p:nvSpPr>
        <p:spPr>
          <a:xfrm>
            <a:off x="3067831" y="6032346"/>
            <a:ext cx="1183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B28EA09-B932-4744-BF19-18AC178C2CDA}"/>
              </a:ext>
            </a:extLst>
          </p:cNvPr>
          <p:cNvCxnSpPr/>
          <p:nvPr/>
        </p:nvCxnSpPr>
        <p:spPr>
          <a:xfrm>
            <a:off x="3040221" y="1627636"/>
            <a:ext cx="0" cy="1463040"/>
          </a:xfrm>
          <a:prstGeom prst="line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1CAF680-6909-4C27-94D9-435B28E1FA11}"/>
              </a:ext>
            </a:extLst>
          </p:cNvPr>
          <p:cNvCxnSpPr/>
          <p:nvPr/>
        </p:nvCxnSpPr>
        <p:spPr>
          <a:xfrm>
            <a:off x="2781697" y="3126624"/>
            <a:ext cx="100584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0B3A79E-E38C-468D-99C3-6E10367D38D2}"/>
              </a:ext>
            </a:extLst>
          </p:cNvPr>
          <p:cNvCxnSpPr/>
          <p:nvPr/>
        </p:nvCxnSpPr>
        <p:spPr>
          <a:xfrm>
            <a:off x="2843638" y="1627636"/>
            <a:ext cx="36576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8">
            <a:extLst>
              <a:ext uri="{FF2B5EF4-FFF2-40B4-BE49-F238E27FC236}">
                <a16:creationId xmlns:a16="http://schemas.microsoft.com/office/drawing/2014/main" id="{9957BF2E-400B-4C79-ABAE-FDD474BEE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009" y="2227035"/>
            <a:ext cx="657985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4.1m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36C2B51-71D1-42C6-9D8F-A7FB3796821E}"/>
              </a:ext>
            </a:extLst>
          </p:cNvPr>
          <p:cNvSpPr txBox="1"/>
          <p:nvPr/>
        </p:nvSpPr>
        <p:spPr>
          <a:xfrm>
            <a:off x="5379040" y="4267709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height</a:t>
            </a:r>
            <a:endParaRPr lang="en-GB" i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9F7E6A6-0CD4-4C46-B4AB-27EA19256E38}"/>
              </a:ext>
            </a:extLst>
          </p:cNvPr>
          <p:cNvSpPr txBox="1"/>
          <p:nvPr/>
        </p:nvSpPr>
        <p:spPr>
          <a:xfrm>
            <a:off x="4523155" y="4278095"/>
            <a:ext cx="855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base</a:t>
            </a:r>
            <a:endParaRPr lang="en-GB" i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4921BE-A645-47C0-9DB8-C2C8A8C02357}"/>
              </a:ext>
            </a:extLst>
          </p:cNvPr>
          <p:cNvSpPr txBox="1"/>
          <p:nvPr/>
        </p:nvSpPr>
        <p:spPr>
          <a:xfrm>
            <a:off x="3062966" y="4267709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6C617AC-66B0-4C8E-BE73-CA902E87DA25}"/>
              </a:ext>
            </a:extLst>
          </p:cNvPr>
          <p:cNvSpPr txBox="1"/>
          <p:nvPr/>
        </p:nvSpPr>
        <p:spPr>
          <a:xfrm>
            <a:off x="5158606" y="4278094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D3F4398-C280-4219-A599-2DB3CBF0151C}"/>
                  </a:ext>
                </a:extLst>
              </p:cNvPr>
              <p:cNvSpPr txBox="1"/>
              <p:nvPr/>
            </p:nvSpPr>
            <p:spPr>
              <a:xfrm>
                <a:off x="4155320" y="4184184"/>
                <a:ext cx="24686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D3F4398-C280-4219-A599-2DB3CBF01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320" y="4184184"/>
                <a:ext cx="246862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26DD549F-6DC1-4636-837A-7A488C3C52C0}"/>
              </a:ext>
            </a:extLst>
          </p:cNvPr>
          <p:cNvSpPr txBox="1"/>
          <p:nvPr/>
        </p:nvSpPr>
        <p:spPr>
          <a:xfrm>
            <a:off x="4295265" y="4253781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E755AD-BFD4-42D7-963B-80A9EE924AF7}"/>
              </a:ext>
            </a:extLst>
          </p:cNvPr>
          <p:cNvSpPr txBox="1"/>
          <p:nvPr/>
        </p:nvSpPr>
        <p:spPr>
          <a:xfrm>
            <a:off x="5242219" y="5116969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4.1</a:t>
            </a:r>
            <a:endParaRPr lang="en-GB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4A48CCB-79A3-46CC-A7E1-218419CA31A8}"/>
              </a:ext>
            </a:extLst>
          </p:cNvPr>
          <p:cNvSpPr txBox="1"/>
          <p:nvPr/>
        </p:nvSpPr>
        <p:spPr>
          <a:xfrm>
            <a:off x="4523155" y="5141283"/>
            <a:ext cx="855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6.2</a:t>
            </a:r>
            <a:endParaRPr lang="en-GB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953B5E0-0C1F-4E57-AA31-E6F16A0C35C9}"/>
              </a:ext>
            </a:extLst>
          </p:cNvPr>
          <p:cNvSpPr txBox="1"/>
          <p:nvPr/>
        </p:nvSpPr>
        <p:spPr>
          <a:xfrm>
            <a:off x="3062966" y="5130897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1AA5DB3-C858-46BD-BD68-7CBE65DFA6BE}"/>
              </a:ext>
            </a:extLst>
          </p:cNvPr>
          <p:cNvSpPr txBox="1"/>
          <p:nvPr/>
        </p:nvSpPr>
        <p:spPr>
          <a:xfrm>
            <a:off x="5021785" y="5127354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F00A04F-CF61-4193-8B82-7D7841CFF251}"/>
                  </a:ext>
                </a:extLst>
              </p:cNvPr>
              <p:cNvSpPr txBox="1"/>
              <p:nvPr/>
            </p:nvSpPr>
            <p:spPr>
              <a:xfrm>
                <a:off x="4155320" y="5047372"/>
                <a:ext cx="24686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F00A04F-CF61-4193-8B82-7D7841CFF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320" y="5047372"/>
                <a:ext cx="246862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16669CFA-BC21-40C0-B36B-41FAF6D0726F}"/>
              </a:ext>
            </a:extLst>
          </p:cNvPr>
          <p:cNvSpPr txBox="1"/>
          <p:nvPr/>
        </p:nvSpPr>
        <p:spPr>
          <a:xfrm>
            <a:off x="4295265" y="5116969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</p:spTree>
    <p:extLst>
      <p:ext uri="{BB962C8B-B14F-4D97-AF65-F5344CB8AC3E}">
        <p14:creationId xmlns:p14="http://schemas.microsoft.com/office/powerpoint/2010/main" val="160368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41" grpId="0"/>
      <p:bldP spid="42" grpId="0"/>
      <p:bldP spid="43" grpId="0"/>
      <p:bldP spid="46" grpId="0"/>
      <p:bldP spid="47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AD4A7D-61F2-4468-B4E1-1257C248B6E2}"/>
              </a:ext>
            </a:extLst>
          </p:cNvPr>
          <p:cNvSpPr/>
          <p:nvPr/>
        </p:nvSpPr>
        <p:spPr>
          <a:xfrm>
            <a:off x="2514601" y="1631187"/>
            <a:ext cx="4159154" cy="1481789"/>
          </a:xfrm>
          <a:custGeom>
            <a:avLst/>
            <a:gdLst>
              <a:gd name="connsiteX0" fmla="*/ 0 w 2930085"/>
              <a:gd name="connsiteY0" fmla="*/ 0 h 1495437"/>
              <a:gd name="connsiteX1" fmla="*/ 2930085 w 2930085"/>
              <a:gd name="connsiteY1" fmla="*/ 0 h 1495437"/>
              <a:gd name="connsiteX2" fmla="*/ 2930085 w 2930085"/>
              <a:gd name="connsiteY2" fmla="*/ 1495437 h 1495437"/>
              <a:gd name="connsiteX3" fmla="*/ 0 w 2930085"/>
              <a:gd name="connsiteY3" fmla="*/ 1495437 h 1495437"/>
              <a:gd name="connsiteX4" fmla="*/ 0 w 2930085"/>
              <a:gd name="connsiteY4" fmla="*/ 0 h 1495437"/>
              <a:gd name="connsiteX0" fmla="*/ 0 w 2930085"/>
              <a:gd name="connsiteY0" fmla="*/ 0 h 1495437"/>
              <a:gd name="connsiteX1" fmla="*/ 2930085 w 2930085"/>
              <a:gd name="connsiteY1" fmla="*/ 0 h 1495437"/>
              <a:gd name="connsiteX2" fmla="*/ 2097572 w 2930085"/>
              <a:gd name="connsiteY2" fmla="*/ 1495437 h 1495437"/>
              <a:gd name="connsiteX3" fmla="*/ 0 w 2930085"/>
              <a:gd name="connsiteY3" fmla="*/ 1495437 h 1495437"/>
              <a:gd name="connsiteX4" fmla="*/ 0 w 2930085"/>
              <a:gd name="connsiteY4" fmla="*/ 0 h 1495437"/>
              <a:gd name="connsiteX0" fmla="*/ 873457 w 2930085"/>
              <a:gd name="connsiteY0" fmla="*/ 13648 h 1495437"/>
              <a:gd name="connsiteX1" fmla="*/ 2930085 w 2930085"/>
              <a:gd name="connsiteY1" fmla="*/ 0 h 1495437"/>
              <a:gd name="connsiteX2" fmla="*/ 2097572 w 2930085"/>
              <a:gd name="connsiteY2" fmla="*/ 1495437 h 1495437"/>
              <a:gd name="connsiteX3" fmla="*/ 0 w 2930085"/>
              <a:gd name="connsiteY3" fmla="*/ 1495437 h 1495437"/>
              <a:gd name="connsiteX4" fmla="*/ 873457 w 2930085"/>
              <a:gd name="connsiteY4" fmla="*/ 13648 h 1495437"/>
              <a:gd name="connsiteX0" fmla="*/ 873457 w 2984676"/>
              <a:gd name="connsiteY0" fmla="*/ 13648 h 1495437"/>
              <a:gd name="connsiteX1" fmla="*/ 2984676 w 2984676"/>
              <a:gd name="connsiteY1" fmla="*/ 0 h 1495437"/>
              <a:gd name="connsiteX2" fmla="*/ 2097572 w 2984676"/>
              <a:gd name="connsiteY2" fmla="*/ 1495437 h 1495437"/>
              <a:gd name="connsiteX3" fmla="*/ 0 w 2984676"/>
              <a:gd name="connsiteY3" fmla="*/ 1495437 h 1495437"/>
              <a:gd name="connsiteX4" fmla="*/ 873457 w 2984676"/>
              <a:gd name="connsiteY4" fmla="*/ 13648 h 1495437"/>
              <a:gd name="connsiteX0" fmla="*/ 873457 w 2984676"/>
              <a:gd name="connsiteY0" fmla="*/ 0 h 1481789"/>
              <a:gd name="connsiteX1" fmla="*/ 2984676 w 2984676"/>
              <a:gd name="connsiteY1" fmla="*/ 13647 h 1481789"/>
              <a:gd name="connsiteX2" fmla="*/ 2097572 w 2984676"/>
              <a:gd name="connsiteY2" fmla="*/ 1481789 h 1481789"/>
              <a:gd name="connsiteX3" fmla="*/ 0 w 2984676"/>
              <a:gd name="connsiteY3" fmla="*/ 1481789 h 1481789"/>
              <a:gd name="connsiteX4" fmla="*/ 873457 w 2984676"/>
              <a:gd name="connsiteY4" fmla="*/ 0 h 1481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4676" h="1481789">
                <a:moveTo>
                  <a:pt x="873457" y="0"/>
                </a:moveTo>
                <a:lnTo>
                  <a:pt x="2984676" y="13647"/>
                </a:lnTo>
                <a:lnTo>
                  <a:pt x="2097572" y="1481789"/>
                </a:lnTo>
                <a:lnTo>
                  <a:pt x="0" y="1481789"/>
                </a:lnTo>
                <a:lnTo>
                  <a:pt x="873457" y="0"/>
                </a:lnTo>
                <a:close/>
              </a:path>
            </a:pathLst>
          </a:custGeom>
          <a:gradFill>
            <a:gsLst>
              <a:gs pos="0">
                <a:srgbClr val="FFC5FF"/>
              </a:gs>
              <a:gs pos="46000">
                <a:srgbClr val="FF47FF"/>
              </a:gs>
              <a:gs pos="100000">
                <a:srgbClr val="CC00CC"/>
              </a:gs>
            </a:gsLst>
            <a:path path="circle">
              <a:fillToRect l="50000" t="130000" r="50000" b="-30000"/>
            </a:path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A2ECB29-C189-4B78-8AAD-E69A378A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1" y="863989"/>
            <a:ext cx="536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Find the area of this figure</a:t>
            </a:r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31521330-4057-41B1-8433-E6693E2B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 dirty="0">
                <a:solidFill>
                  <a:srgbClr val="0070C0"/>
                </a:solidFill>
              </a:rPr>
              <a:t>Area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66272D51-9076-4470-BC80-4D33F0E3F1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0113" y="2449286"/>
            <a:ext cx="23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26">
            <a:extLst>
              <a:ext uri="{FF2B5EF4-FFF2-40B4-BE49-F238E27FC236}">
                <a16:creationId xmlns:a16="http://schemas.microsoft.com/office/drawing/2014/main" id="{494EFE47-76DC-4B29-82E4-A6405106F0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4287" y="2404168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50952B5A-0EE4-4704-8E55-9BE8DD2C2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581" y="3136356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9.3cm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D818B6E4-EE96-466D-A298-601A06E44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611" y="3024030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B18EDBF2-240C-43D7-9167-A5C708A3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81" y="3093685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CD41857A-4357-4F38-9F4A-27E99AFBB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735" y="1323258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5398FAD6-D008-4108-82D8-B251EACAC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206" y="3465506"/>
            <a:ext cx="34388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It is a parallelogram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F8CD5A-6D66-4A82-9CAD-77A7CEFE33E1}"/>
              </a:ext>
            </a:extLst>
          </p:cNvPr>
          <p:cNvSpPr txBox="1"/>
          <p:nvPr/>
        </p:nvSpPr>
        <p:spPr>
          <a:xfrm>
            <a:off x="348171" y="4020421"/>
            <a:ext cx="863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D01440-6DF6-46B9-AD32-75ADFC88395E}"/>
              </a:ext>
            </a:extLst>
          </p:cNvPr>
          <p:cNvSpPr txBox="1"/>
          <p:nvPr/>
        </p:nvSpPr>
        <p:spPr>
          <a:xfrm>
            <a:off x="1098609" y="4037685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8A233A-8954-498B-962A-6996A6E05BC0}"/>
              </a:ext>
            </a:extLst>
          </p:cNvPr>
          <p:cNvSpPr txBox="1"/>
          <p:nvPr/>
        </p:nvSpPr>
        <p:spPr>
          <a:xfrm>
            <a:off x="2514600" y="4019302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9.3cm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0F69BE-0195-4BF1-91AB-393690077BC9}"/>
              </a:ext>
            </a:extLst>
          </p:cNvPr>
          <p:cNvSpPr txBox="1"/>
          <p:nvPr/>
        </p:nvSpPr>
        <p:spPr>
          <a:xfrm>
            <a:off x="2028064" y="4019304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C66A2D-9C4E-4DE7-AD50-D25E60EAA159}"/>
              </a:ext>
            </a:extLst>
          </p:cNvPr>
          <p:cNvSpPr txBox="1"/>
          <p:nvPr/>
        </p:nvSpPr>
        <p:spPr>
          <a:xfrm>
            <a:off x="1486228" y="4019303"/>
            <a:ext cx="75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505BA92-19F5-4ACA-AFF7-23A2E570C9E3}"/>
              </a:ext>
            </a:extLst>
          </p:cNvPr>
          <p:cNvSpPr txBox="1"/>
          <p:nvPr/>
        </p:nvSpPr>
        <p:spPr>
          <a:xfrm>
            <a:off x="4919624" y="4937760"/>
            <a:ext cx="658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9.3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A6FC60-FE7F-4B19-AA65-F1B36AD51D10}"/>
              </a:ext>
            </a:extLst>
          </p:cNvPr>
          <p:cNvSpPr txBox="1"/>
          <p:nvPr/>
        </p:nvSpPr>
        <p:spPr>
          <a:xfrm>
            <a:off x="5411594" y="4936649"/>
            <a:ext cx="4963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0391381-547C-4E48-8358-93905517C45C}"/>
              </a:ext>
            </a:extLst>
          </p:cNvPr>
          <p:cNvSpPr txBox="1"/>
          <p:nvPr/>
        </p:nvSpPr>
        <p:spPr>
          <a:xfrm>
            <a:off x="5741921" y="4937760"/>
            <a:ext cx="6580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5.2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65A75B-EC4F-49D1-B732-616B6BDB789C}"/>
              </a:ext>
            </a:extLst>
          </p:cNvPr>
          <p:cNvSpPr txBox="1"/>
          <p:nvPr/>
        </p:nvSpPr>
        <p:spPr>
          <a:xfrm>
            <a:off x="3907587" y="4946290"/>
            <a:ext cx="1128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Line 25">
            <a:extLst>
              <a:ext uri="{FF2B5EF4-FFF2-40B4-BE49-F238E27FC236}">
                <a16:creationId xmlns:a16="http://schemas.microsoft.com/office/drawing/2014/main" id="{4DD1A846-2CA4-45EC-B65B-C607D0FFD8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6126" y="2990088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25">
            <a:extLst>
              <a:ext uri="{FF2B5EF4-FFF2-40B4-BE49-F238E27FC236}">
                <a16:creationId xmlns:a16="http://schemas.microsoft.com/office/drawing/2014/main" id="{3EDF891B-3013-4544-B2DC-BD3D897397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4025" y="2994104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25">
            <a:extLst>
              <a:ext uri="{FF2B5EF4-FFF2-40B4-BE49-F238E27FC236}">
                <a16:creationId xmlns:a16="http://schemas.microsoft.com/office/drawing/2014/main" id="{4BF96BF5-C343-48B4-86D9-83AFF0BCF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13991" y="1498667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BDCEF480-7FB8-4B9A-B05C-4617837F76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5131" y="1498667"/>
            <a:ext cx="0" cy="237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 Box 25">
            <a:extLst>
              <a:ext uri="{FF2B5EF4-FFF2-40B4-BE49-F238E27FC236}">
                <a16:creationId xmlns:a16="http://schemas.microsoft.com/office/drawing/2014/main" id="{9F842B73-75D1-42ED-8ABF-1350D00FE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809" y="1300229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BE0605C-A908-4FBD-81FB-CEB7584A1C31}"/>
              </a:ext>
            </a:extLst>
          </p:cNvPr>
          <p:cNvSpPr txBox="1"/>
          <p:nvPr/>
        </p:nvSpPr>
        <p:spPr>
          <a:xfrm>
            <a:off x="1072931" y="4490225"/>
            <a:ext cx="10501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heigth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BA1850-ECE1-4FC1-8CFB-837366364450}"/>
              </a:ext>
            </a:extLst>
          </p:cNvPr>
          <p:cNvSpPr txBox="1"/>
          <p:nvPr/>
        </p:nvSpPr>
        <p:spPr>
          <a:xfrm>
            <a:off x="2009908" y="4507489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EAFDD2A-5F15-40F0-8825-BD03DC82585D}"/>
              </a:ext>
            </a:extLst>
          </p:cNvPr>
          <p:cNvSpPr txBox="1"/>
          <p:nvPr/>
        </p:nvSpPr>
        <p:spPr>
          <a:xfrm>
            <a:off x="2464133" y="4501213"/>
            <a:ext cx="9546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5.2cm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69B565-B1ED-41F4-A18B-6C26A49B3860}"/>
              </a:ext>
            </a:extLst>
          </p:cNvPr>
          <p:cNvSpPr txBox="1"/>
          <p:nvPr/>
        </p:nvSpPr>
        <p:spPr>
          <a:xfrm>
            <a:off x="5008811" y="5542484"/>
            <a:ext cx="1547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48.36cm</a:t>
            </a:r>
            <a:r>
              <a:rPr lang="en-GB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9DC3D2-A283-492A-BB49-F0F2CCF71230}"/>
              </a:ext>
            </a:extLst>
          </p:cNvPr>
          <p:cNvSpPr txBox="1"/>
          <p:nvPr/>
        </p:nvSpPr>
        <p:spPr>
          <a:xfrm>
            <a:off x="3933284" y="5559127"/>
            <a:ext cx="1650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5349456-A7DC-4FB2-B2A2-E785F192C570}"/>
              </a:ext>
            </a:extLst>
          </p:cNvPr>
          <p:cNvCxnSpPr/>
          <p:nvPr/>
        </p:nvCxnSpPr>
        <p:spPr>
          <a:xfrm>
            <a:off x="6679370" y="1707718"/>
            <a:ext cx="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A99B75-E336-4A70-9FE8-C240EB64835D}"/>
              </a:ext>
            </a:extLst>
          </p:cNvPr>
          <p:cNvCxnSpPr/>
          <p:nvPr/>
        </p:nvCxnSpPr>
        <p:spPr>
          <a:xfrm>
            <a:off x="5484983" y="3112976"/>
            <a:ext cx="128016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8">
            <a:extLst>
              <a:ext uri="{FF2B5EF4-FFF2-40B4-BE49-F238E27FC236}">
                <a16:creationId xmlns:a16="http://schemas.microsoft.com/office/drawing/2014/main" id="{5BB8899B-F2AA-4BDC-A014-69677B02A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158" y="2307117"/>
            <a:ext cx="86112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5.2cm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1AD6F1-0F3C-4254-848B-EED23CE5D9BA}"/>
              </a:ext>
            </a:extLst>
          </p:cNvPr>
          <p:cNvSpPr txBox="1"/>
          <p:nvPr/>
        </p:nvSpPr>
        <p:spPr>
          <a:xfrm>
            <a:off x="5821474" y="4296351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height</a:t>
            </a:r>
            <a:endParaRPr lang="en-GB" i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DEA9C19-6FBC-4292-A1CA-7F12DA25F8D4}"/>
              </a:ext>
            </a:extLst>
          </p:cNvPr>
          <p:cNvSpPr txBox="1"/>
          <p:nvPr/>
        </p:nvSpPr>
        <p:spPr>
          <a:xfrm>
            <a:off x="5005369" y="4297680"/>
            <a:ext cx="855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/>
              <a:t>base</a:t>
            </a:r>
            <a:endParaRPr lang="en-GB" i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F4D692-A0DA-43D1-AC2E-96BEBB3C0BE5}"/>
              </a:ext>
            </a:extLst>
          </p:cNvPr>
          <p:cNvSpPr txBox="1"/>
          <p:nvPr/>
        </p:nvSpPr>
        <p:spPr>
          <a:xfrm>
            <a:off x="3944056" y="4297680"/>
            <a:ext cx="1091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99207D5-6C74-4582-B867-31E65593A097}"/>
              </a:ext>
            </a:extLst>
          </p:cNvPr>
          <p:cNvSpPr txBox="1"/>
          <p:nvPr/>
        </p:nvSpPr>
        <p:spPr>
          <a:xfrm>
            <a:off x="5601040" y="4297680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p:sp>
        <p:nvSpPr>
          <p:cNvPr id="67" name="Line 26">
            <a:extLst>
              <a:ext uri="{FF2B5EF4-FFF2-40B4-BE49-F238E27FC236}">
                <a16:creationId xmlns:a16="http://schemas.microsoft.com/office/drawing/2014/main" id="{1AB45A1C-0A74-4784-947A-5AE49377F1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880" y="1634669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Line 26">
            <a:extLst>
              <a:ext uri="{FF2B5EF4-FFF2-40B4-BE49-F238E27FC236}">
                <a16:creationId xmlns:a16="http://schemas.microsoft.com/office/drawing/2014/main" id="{53F163E8-4D55-455A-BCAD-41C25ECD0B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445" y="3113856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Line 26">
            <a:extLst>
              <a:ext uri="{FF2B5EF4-FFF2-40B4-BE49-F238E27FC236}">
                <a16:creationId xmlns:a16="http://schemas.microsoft.com/office/drawing/2014/main" id="{CB2671C6-DB2B-4ADA-86FE-D32DDEB395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0462" y="2065064"/>
            <a:ext cx="156696" cy="1794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26">
            <a:extLst>
              <a:ext uri="{FF2B5EF4-FFF2-40B4-BE49-F238E27FC236}">
                <a16:creationId xmlns:a16="http://schemas.microsoft.com/office/drawing/2014/main" id="{B64C4B3B-868B-4DAC-AA56-73F3B7B3FE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9074" y="2180486"/>
            <a:ext cx="137597" cy="1712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26">
            <a:extLst>
              <a:ext uri="{FF2B5EF4-FFF2-40B4-BE49-F238E27FC236}">
                <a16:creationId xmlns:a16="http://schemas.microsoft.com/office/drawing/2014/main" id="{2BB8DA12-6DC2-4D8F-8646-DA49CBD02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7616" y="2044285"/>
            <a:ext cx="160210" cy="1758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26">
            <a:extLst>
              <a:ext uri="{FF2B5EF4-FFF2-40B4-BE49-F238E27FC236}">
                <a16:creationId xmlns:a16="http://schemas.microsoft.com/office/drawing/2014/main" id="{4AC591FE-8838-47B2-8266-116A940A1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4292" y="2174060"/>
            <a:ext cx="108162" cy="1430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ext Box 8">
            <a:extLst>
              <a:ext uri="{FF2B5EF4-FFF2-40B4-BE49-F238E27FC236}">
                <a16:creationId xmlns:a16="http://schemas.microsoft.com/office/drawing/2014/main" id="{B1459C10-5ADB-4B5F-8F9D-3091B21D6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9154" y="2172309"/>
            <a:ext cx="861121" cy="307777"/>
          </a:xfrm>
          <a:prstGeom prst="rect">
            <a:avLst/>
          </a:prstGeom>
          <a:noFill/>
          <a:ln>
            <a:noFill/>
          </a:ln>
        </p:spPr>
        <p:txBody>
          <a:bodyPr wrap="squar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6cm</a:t>
            </a:r>
          </a:p>
        </p:txBody>
      </p:sp>
    </p:spTree>
    <p:extLst>
      <p:ext uri="{BB962C8B-B14F-4D97-AF65-F5344CB8AC3E}">
        <p14:creationId xmlns:p14="http://schemas.microsoft.com/office/powerpoint/2010/main" val="382251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9" grpId="0"/>
      <p:bldP spid="30" grpId="0"/>
      <p:bldP spid="39" grpId="0"/>
      <p:bldP spid="40" grpId="0"/>
      <p:bldP spid="41" grpId="0"/>
      <p:bldP spid="46" grpId="0"/>
      <p:bldP spid="47" grpId="0"/>
      <p:bldP spid="51" grpId="0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AD4A7D-61F2-4468-B4E1-1257C248B6E2}"/>
              </a:ext>
            </a:extLst>
          </p:cNvPr>
          <p:cNvSpPr/>
          <p:nvPr/>
        </p:nvSpPr>
        <p:spPr>
          <a:xfrm>
            <a:off x="2514601" y="1631187"/>
            <a:ext cx="2922972" cy="1481789"/>
          </a:xfrm>
          <a:custGeom>
            <a:avLst/>
            <a:gdLst>
              <a:gd name="connsiteX0" fmla="*/ 0 w 2930085"/>
              <a:gd name="connsiteY0" fmla="*/ 0 h 1495437"/>
              <a:gd name="connsiteX1" fmla="*/ 2930085 w 2930085"/>
              <a:gd name="connsiteY1" fmla="*/ 0 h 1495437"/>
              <a:gd name="connsiteX2" fmla="*/ 2930085 w 2930085"/>
              <a:gd name="connsiteY2" fmla="*/ 1495437 h 1495437"/>
              <a:gd name="connsiteX3" fmla="*/ 0 w 2930085"/>
              <a:gd name="connsiteY3" fmla="*/ 1495437 h 1495437"/>
              <a:gd name="connsiteX4" fmla="*/ 0 w 2930085"/>
              <a:gd name="connsiteY4" fmla="*/ 0 h 1495437"/>
              <a:gd name="connsiteX0" fmla="*/ 0 w 2930085"/>
              <a:gd name="connsiteY0" fmla="*/ 0 h 1495437"/>
              <a:gd name="connsiteX1" fmla="*/ 2930085 w 2930085"/>
              <a:gd name="connsiteY1" fmla="*/ 0 h 1495437"/>
              <a:gd name="connsiteX2" fmla="*/ 2097572 w 2930085"/>
              <a:gd name="connsiteY2" fmla="*/ 1495437 h 1495437"/>
              <a:gd name="connsiteX3" fmla="*/ 0 w 2930085"/>
              <a:gd name="connsiteY3" fmla="*/ 1495437 h 1495437"/>
              <a:gd name="connsiteX4" fmla="*/ 0 w 2930085"/>
              <a:gd name="connsiteY4" fmla="*/ 0 h 1495437"/>
              <a:gd name="connsiteX0" fmla="*/ 873457 w 2930085"/>
              <a:gd name="connsiteY0" fmla="*/ 13648 h 1495437"/>
              <a:gd name="connsiteX1" fmla="*/ 2930085 w 2930085"/>
              <a:gd name="connsiteY1" fmla="*/ 0 h 1495437"/>
              <a:gd name="connsiteX2" fmla="*/ 2097572 w 2930085"/>
              <a:gd name="connsiteY2" fmla="*/ 1495437 h 1495437"/>
              <a:gd name="connsiteX3" fmla="*/ 0 w 2930085"/>
              <a:gd name="connsiteY3" fmla="*/ 1495437 h 1495437"/>
              <a:gd name="connsiteX4" fmla="*/ 873457 w 2930085"/>
              <a:gd name="connsiteY4" fmla="*/ 13648 h 1495437"/>
              <a:gd name="connsiteX0" fmla="*/ 873457 w 2984676"/>
              <a:gd name="connsiteY0" fmla="*/ 13648 h 1495437"/>
              <a:gd name="connsiteX1" fmla="*/ 2984676 w 2984676"/>
              <a:gd name="connsiteY1" fmla="*/ 0 h 1495437"/>
              <a:gd name="connsiteX2" fmla="*/ 2097572 w 2984676"/>
              <a:gd name="connsiteY2" fmla="*/ 1495437 h 1495437"/>
              <a:gd name="connsiteX3" fmla="*/ 0 w 2984676"/>
              <a:gd name="connsiteY3" fmla="*/ 1495437 h 1495437"/>
              <a:gd name="connsiteX4" fmla="*/ 873457 w 2984676"/>
              <a:gd name="connsiteY4" fmla="*/ 13648 h 1495437"/>
              <a:gd name="connsiteX0" fmla="*/ 873457 w 2984676"/>
              <a:gd name="connsiteY0" fmla="*/ 0 h 1481789"/>
              <a:gd name="connsiteX1" fmla="*/ 2984676 w 2984676"/>
              <a:gd name="connsiteY1" fmla="*/ 13647 h 1481789"/>
              <a:gd name="connsiteX2" fmla="*/ 2097572 w 2984676"/>
              <a:gd name="connsiteY2" fmla="*/ 1481789 h 1481789"/>
              <a:gd name="connsiteX3" fmla="*/ 0 w 2984676"/>
              <a:gd name="connsiteY3" fmla="*/ 1481789 h 1481789"/>
              <a:gd name="connsiteX4" fmla="*/ 873457 w 2984676"/>
              <a:gd name="connsiteY4" fmla="*/ 0 h 1481789"/>
              <a:gd name="connsiteX0" fmla="*/ 873457 w 2097572"/>
              <a:gd name="connsiteY0" fmla="*/ 0 h 1481789"/>
              <a:gd name="connsiteX1" fmla="*/ 1966115 w 2097572"/>
              <a:gd name="connsiteY1" fmla="*/ 13647 h 1481789"/>
              <a:gd name="connsiteX2" fmla="*/ 2097572 w 2097572"/>
              <a:gd name="connsiteY2" fmla="*/ 1481789 h 1481789"/>
              <a:gd name="connsiteX3" fmla="*/ 0 w 2097572"/>
              <a:gd name="connsiteY3" fmla="*/ 1481789 h 1481789"/>
              <a:gd name="connsiteX4" fmla="*/ 873457 w 2097572"/>
              <a:gd name="connsiteY4" fmla="*/ 0 h 1481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7572" h="1481789">
                <a:moveTo>
                  <a:pt x="873457" y="0"/>
                </a:moveTo>
                <a:lnTo>
                  <a:pt x="1966115" y="13647"/>
                </a:lnTo>
                <a:lnTo>
                  <a:pt x="2097572" y="1481789"/>
                </a:lnTo>
                <a:lnTo>
                  <a:pt x="0" y="1481789"/>
                </a:lnTo>
                <a:lnTo>
                  <a:pt x="873457" y="0"/>
                </a:lnTo>
                <a:close/>
              </a:path>
            </a:pathLst>
          </a:custGeom>
          <a:gradFill>
            <a:gsLst>
              <a:gs pos="0">
                <a:srgbClr val="FFF3CD"/>
              </a:gs>
              <a:gs pos="46000">
                <a:srgbClr val="FFD85B"/>
              </a:gs>
              <a:gs pos="100000">
                <a:srgbClr val="FFC000"/>
              </a:gs>
            </a:gsLst>
            <a:path path="circle">
              <a:fillToRect l="50000" t="130000" r="50000" b="-30000"/>
            </a:path>
          </a:gra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A2ECB29-C189-4B78-8AAD-E69A378A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1" y="863989"/>
            <a:ext cx="536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Find the area of this figure</a:t>
            </a:r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31521330-4057-41B1-8433-E6693E2B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 dirty="0">
                <a:solidFill>
                  <a:srgbClr val="0070C0"/>
                </a:solidFill>
              </a:rPr>
              <a:t>Area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50952B5A-0EE4-4704-8E55-9BE8DD2C2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581" y="3136356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24mm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D818B6E4-EE96-466D-A298-601A06E44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611" y="3024030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B18EDBF2-240C-43D7-9167-A5C708A3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81" y="3093685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CD41857A-4357-4F38-9F4A-27E99AFBB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615" y="1360665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5398FAD6-D008-4108-82D8-B251EACAC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206" y="3465506"/>
            <a:ext cx="34388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/>
              <a:t>It is a trapezium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F8CD5A-6D66-4A82-9CAD-77A7CEFE33E1}"/>
              </a:ext>
            </a:extLst>
          </p:cNvPr>
          <p:cNvSpPr txBox="1"/>
          <p:nvPr/>
        </p:nvSpPr>
        <p:spPr>
          <a:xfrm>
            <a:off x="348171" y="4020421"/>
            <a:ext cx="863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cs typeface="Times New Roman" panose="02020603050405020304" pitchFamily="18" charset="0"/>
              </a:rPr>
              <a:t>AB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D01440-6DF6-46B9-AD32-75ADFC88395E}"/>
              </a:ext>
            </a:extLst>
          </p:cNvPr>
          <p:cNvSpPr txBox="1"/>
          <p:nvPr/>
        </p:nvSpPr>
        <p:spPr>
          <a:xfrm>
            <a:off x="1098609" y="4037685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8A233A-8954-498B-962A-6996A6E05BC0}"/>
              </a:ext>
            </a:extLst>
          </p:cNvPr>
          <p:cNvSpPr txBox="1"/>
          <p:nvPr/>
        </p:nvSpPr>
        <p:spPr>
          <a:xfrm>
            <a:off x="2274936" y="4045179"/>
            <a:ext cx="11096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24mm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0F69BE-0195-4BF1-91AB-393690077BC9}"/>
              </a:ext>
            </a:extLst>
          </p:cNvPr>
          <p:cNvSpPr txBox="1"/>
          <p:nvPr/>
        </p:nvSpPr>
        <p:spPr>
          <a:xfrm>
            <a:off x="1788400" y="4045181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C66A2D-9C4E-4DE7-AD50-D25E60EAA159}"/>
              </a:ext>
            </a:extLst>
          </p:cNvPr>
          <p:cNvSpPr txBox="1"/>
          <p:nvPr/>
        </p:nvSpPr>
        <p:spPr>
          <a:xfrm>
            <a:off x="1486228" y="4019303"/>
            <a:ext cx="75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505BA92-19F5-4ACA-AFF7-23A2E570C9E3}"/>
              </a:ext>
            </a:extLst>
          </p:cNvPr>
          <p:cNvSpPr txBox="1"/>
          <p:nvPr/>
        </p:nvSpPr>
        <p:spPr>
          <a:xfrm>
            <a:off x="4919624" y="5071310"/>
            <a:ext cx="658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A6FC60-FE7F-4B19-AA65-F1B36AD51D10}"/>
              </a:ext>
            </a:extLst>
          </p:cNvPr>
          <p:cNvSpPr txBox="1"/>
          <p:nvPr/>
        </p:nvSpPr>
        <p:spPr>
          <a:xfrm>
            <a:off x="5411594" y="5059481"/>
            <a:ext cx="4963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0391381-547C-4E48-8358-93905517C45C}"/>
              </a:ext>
            </a:extLst>
          </p:cNvPr>
          <p:cNvSpPr txBox="1"/>
          <p:nvPr/>
        </p:nvSpPr>
        <p:spPr>
          <a:xfrm>
            <a:off x="5741921" y="5045412"/>
            <a:ext cx="6580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15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65A75B-EC4F-49D1-B732-616B6BDB789C}"/>
              </a:ext>
            </a:extLst>
          </p:cNvPr>
          <p:cNvSpPr txBox="1"/>
          <p:nvPr/>
        </p:nvSpPr>
        <p:spPr>
          <a:xfrm>
            <a:off x="3907586" y="5069122"/>
            <a:ext cx="11887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25">
            <a:extLst>
              <a:ext uri="{FF2B5EF4-FFF2-40B4-BE49-F238E27FC236}">
                <a16:creationId xmlns:a16="http://schemas.microsoft.com/office/drawing/2014/main" id="{9F842B73-75D1-42ED-8ABF-1350D00FE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809" y="1300229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BE0605C-A908-4FBD-81FB-CEB7584A1C31}"/>
              </a:ext>
            </a:extLst>
          </p:cNvPr>
          <p:cNvSpPr txBox="1"/>
          <p:nvPr/>
        </p:nvSpPr>
        <p:spPr>
          <a:xfrm>
            <a:off x="1471576" y="4516614"/>
            <a:ext cx="5656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BA1850-ECE1-4FC1-8CFB-837366364450}"/>
              </a:ext>
            </a:extLst>
          </p:cNvPr>
          <p:cNvSpPr txBox="1"/>
          <p:nvPr/>
        </p:nvSpPr>
        <p:spPr>
          <a:xfrm>
            <a:off x="1770244" y="4533366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EAFDD2A-5F15-40F0-8825-BD03DC82585D}"/>
              </a:ext>
            </a:extLst>
          </p:cNvPr>
          <p:cNvSpPr txBox="1"/>
          <p:nvPr/>
        </p:nvSpPr>
        <p:spPr>
          <a:xfrm>
            <a:off x="2224469" y="4527090"/>
            <a:ext cx="10866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16mm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69B565-B1ED-41F4-A18B-6C26A49B3860}"/>
              </a:ext>
            </a:extLst>
          </p:cNvPr>
          <p:cNvSpPr txBox="1"/>
          <p:nvPr/>
        </p:nvSpPr>
        <p:spPr>
          <a:xfrm>
            <a:off x="5008811" y="5665316"/>
            <a:ext cx="1547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 mm</a:t>
            </a:r>
            <a:r>
              <a:rPr lang="en-GB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9DC3D2-A283-492A-BB49-F0F2CCF71230}"/>
              </a:ext>
            </a:extLst>
          </p:cNvPr>
          <p:cNvSpPr txBox="1"/>
          <p:nvPr/>
        </p:nvSpPr>
        <p:spPr>
          <a:xfrm>
            <a:off x="3933285" y="5681959"/>
            <a:ext cx="1221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5349456-A7DC-4FB2-B2A2-E785F192C570}"/>
              </a:ext>
            </a:extLst>
          </p:cNvPr>
          <p:cNvCxnSpPr/>
          <p:nvPr/>
        </p:nvCxnSpPr>
        <p:spPr>
          <a:xfrm>
            <a:off x="5953252" y="1693225"/>
            <a:ext cx="0" cy="1371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A99B75-E336-4A70-9FE8-C240EB64835D}"/>
              </a:ext>
            </a:extLst>
          </p:cNvPr>
          <p:cNvCxnSpPr/>
          <p:nvPr/>
        </p:nvCxnSpPr>
        <p:spPr>
          <a:xfrm>
            <a:off x="5495494" y="3136356"/>
            <a:ext cx="73152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8">
            <a:extLst>
              <a:ext uri="{FF2B5EF4-FFF2-40B4-BE49-F238E27FC236}">
                <a16:creationId xmlns:a16="http://schemas.microsoft.com/office/drawing/2014/main" id="{5BB8899B-F2AA-4BDC-A014-69677B02A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1040" y="2292624"/>
            <a:ext cx="86112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15mm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F4D692-A0DA-43D1-AC2E-96BEBB3C0BE5}"/>
              </a:ext>
            </a:extLst>
          </p:cNvPr>
          <p:cNvSpPr txBox="1"/>
          <p:nvPr/>
        </p:nvSpPr>
        <p:spPr>
          <a:xfrm>
            <a:off x="3944056" y="4432567"/>
            <a:ext cx="1091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42" name="Line 26">
            <a:extLst>
              <a:ext uri="{FF2B5EF4-FFF2-40B4-BE49-F238E27FC236}">
                <a16:creationId xmlns:a16="http://schemas.microsoft.com/office/drawing/2014/main" id="{2BDFFA2D-7553-4136-9973-04ED2759F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880" y="1634669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26">
            <a:extLst>
              <a:ext uri="{FF2B5EF4-FFF2-40B4-BE49-F238E27FC236}">
                <a16:creationId xmlns:a16="http://schemas.microsoft.com/office/drawing/2014/main" id="{BF6D1A41-BC19-4C0D-8B9A-057120194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445" y="3113856"/>
            <a:ext cx="237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A64955C-EF1A-4A35-A496-593519491D77}"/>
              </a:ext>
            </a:extLst>
          </p:cNvPr>
          <p:cNvCxnSpPr/>
          <p:nvPr/>
        </p:nvCxnSpPr>
        <p:spPr>
          <a:xfrm>
            <a:off x="5276575" y="1662044"/>
            <a:ext cx="1005840" cy="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8">
            <a:extLst>
              <a:ext uri="{FF2B5EF4-FFF2-40B4-BE49-F238E27FC236}">
                <a16:creationId xmlns:a16="http://schemas.microsoft.com/office/drawing/2014/main" id="{398B9D3A-9E71-4CD1-856B-53F01330E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445" y="1214434"/>
            <a:ext cx="1015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16mm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674E13-99A4-4432-864B-9A8280685A50}"/>
              </a:ext>
            </a:extLst>
          </p:cNvPr>
          <p:cNvSpPr txBox="1"/>
          <p:nvPr/>
        </p:nvSpPr>
        <p:spPr>
          <a:xfrm>
            <a:off x="351211" y="4498857"/>
            <a:ext cx="863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cs typeface="Times New Roman" panose="02020603050405020304" pitchFamily="18" charset="0"/>
              </a:rPr>
              <a:t>CD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3149A9E-9611-46C8-883C-552F10F43971}"/>
              </a:ext>
            </a:extLst>
          </p:cNvPr>
          <p:cNvSpPr txBox="1"/>
          <p:nvPr/>
        </p:nvSpPr>
        <p:spPr>
          <a:xfrm>
            <a:off x="1088539" y="4503478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E52B338-FCC5-45DB-A4E0-3F45C74D9904}"/>
              </a:ext>
            </a:extLst>
          </p:cNvPr>
          <p:cNvSpPr txBox="1"/>
          <p:nvPr/>
        </p:nvSpPr>
        <p:spPr>
          <a:xfrm>
            <a:off x="781803" y="4925994"/>
            <a:ext cx="10501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heigth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079F77F-251D-43B2-AE8E-E330FCA279E0}"/>
              </a:ext>
            </a:extLst>
          </p:cNvPr>
          <p:cNvSpPr txBox="1"/>
          <p:nvPr/>
        </p:nvSpPr>
        <p:spPr>
          <a:xfrm>
            <a:off x="1718780" y="4943258"/>
            <a:ext cx="3791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B3B3CAC-8556-48EF-BAC5-0AD1B344CA96}"/>
              </a:ext>
            </a:extLst>
          </p:cNvPr>
          <p:cNvSpPr txBox="1"/>
          <p:nvPr/>
        </p:nvSpPr>
        <p:spPr>
          <a:xfrm>
            <a:off x="2173004" y="4936982"/>
            <a:ext cx="10866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15mm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559BC0-A475-499D-8D35-6470E1A34DFD}"/>
              </a:ext>
            </a:extLst>
          </p:cNvPr>
          <p:cNvSpPr txBox="1"/>
          <p:nvPr/>
        </p:nvSpPr>
        <p:spPr>
          <a:xfrm>
            <a:off x="6060585" y="3620503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height</a:t>
            </a:r>
            <a:endParaRPr lang="en-GB" i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8F10C42-EB5A-4053-AB7E-5F49AA0FF0B1}"/>
              </a:ext>
            </a:extLst>
          </p:cNvPr>
          <p:cNvSpPr txBox="1"/>
          <p:nvPr/>
        </p:nvSpPr>
        <p:spPr>
          <a:xfrm>
            <a:off x="3966450" y="3634120"/>
            <a:ext cx="118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altLang="en-US" dirty="0"/>
              <a:t> = </a:t>
            </a:r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464AF62-E1AB-416D-920A-037EE8F5D068}"/>
              </a:ext>
            </a:extLst>
          </p:cNvPr>
          <p:cNvSpPr txBox="1"/>
          <p:nvPr/>
        </p:nvSpPr>
        <p:spPr>
          <a:xfrm>
            <a:off x="5840151" y="3630888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F8870BE-645A-4919-936F-7AE0FF2A70CB}"/>
                  </a:ext>
                </a:extLst>
              </p:cNvPr>
              <p:cNvSpPr txBox="1"/>
              <p:nvPr/>
            </p:nvSpPr>
            <p:spPr>
              <a:xfrm>
                <a:off x="5058804" y="3550595"/>
                <a:ext cx="795474" cy="698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F8870BE-645A-4919-936F-7AE0FF2A7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804" y="3550595"/>
                <a:ext cx="795474" cy="6988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808E1031-C696-4DD8-B4DC-47EAB507516D}"/>
              </a:ext>
            </a:extLst>
          </p:cNvPr>
          <p:cNvSpPr txBox="1"/>
          <p:nvPr/>
        </p:nvSpPr>
        <p:spPr>
          <a:xfrm>
            <a:off x="6512318" y="4456409"/>
            <a:ext cx="99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15</a:t>
            </a:r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51D564B-BC26-4A43-BA76-85B0BB3B6BDB}"/>
              </a:ext>
            </a:extLst>
          </p:cNvPr>
          <p:cNvSpPr txBox="1"/>
          <p:nvPr/>
        </p:nvSpPr>
        <p:spPr>
          <a:xfrm>
            <a:off x="6291884" y="4466794"/>
            <a:ext cx="386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ym typeface="Symbol" panose="05050102010706020507" pitchFamily="18" charset="2"/>
              </a:rPr>
              <a:t></a:t>
            </a:r>
            <a:endParaRPr lang="en-GB" kern="0" spc="1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6CB5AE0-1BA2-4428-A140-5524F3279497}"/>
                  </a:ext>
                </a:extLst>
              </p:cNvPr>
              <p:cNvSpPr txBox="1"/>
              <p:nvPr/>
            </p:nvSpPr>
            <p:spPr>
              <a:xfrm>
                <a:off x="5114205" y="4383769"/>
                <a:ext cx="112268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24+16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6CB5AE0-1BA2-4428-A140-5524F3279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205" y="4383769"/>
                <a:ext cx="1122680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82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9" grpId="0"/>
      <p:bldP spid="30" grpId="0"/>
      <p:bldP spid="39" grpId="0"/>
      <p:bldP spid="40" grpId="0"/>
      <p:bldP spid="41" grpId="0"/>
      <p:bldP spid="46" grpId="0"/>
      <p:bldP spid="47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2844208" y="476672"/>
            <a:ext cx="3600000" cy="360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8 Conector recto"/>
          <p:cNvCxnSpPr/>
          <p:nvPr/>
        </p:nvCxnSpPr>
        <p:spPr>
          <a:xfrm>
            <a:off x="4644208" y="476672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4643467" y="469557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900000">
            <a:off x="4635384" y="479779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1800000">
            <a:off x="4634379" y="467533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2700000">
            <a:off x="4630936" y="471293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3600000">
            <a:off x="4634163" y="474342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4500000">
            <a:off x="4633852" y="474341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-900000">
            <a:off x="4645936" y="475052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-1800000">
            <a:off x="4645023" y="480257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-2700000">
            <a:off x="4635830" y="476009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-3600000">
            <a:off x="4633852" y="475657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-4500000">
            <a:off x="4639853" y="473579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755575" y="4181294"/>
            <a:ext cx="80648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We are going to find the formula for the </a:t>
            </a:r>
            <a:r>
              <a:rPr lang="en-GB" sz="2400" b="1" dirty="0">
                <a:solidFill>
                  <a:srgbClr val="FF3300"/>
                </a:solidFill>
                <a:latin typeface="Comic Sans MS" pitchFamily="66" charset="0"/>
              </a:rPr>
              <a:t>area</a:t>
            </a:r>
            <a:r>
              <a:rPr lang="en-GB" sz="2400" b="1" dirty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of a</a:t>
            </a:r>
            <a:r>
              <a:rPr lang="en-GB" sz="2400" b="1" dirty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circle.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712122" y="5045390"/>
            <a:ext cx="5588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Split the circle into 18 equal sectors.</a:t>
            </a:r>
          </a:p>
        </p:txBody>
      </p:sp>
      <p:sp>
        <p:nvSpPr>
          <p:cNvPr id="21" name="22 Rectángulo"/>
          <p:cNvSpPr/>
          <p:nvPr/>
        </p:nvSpPr>
        <p:spPr>
          <a:xfrm>
            <a:off x="712122" y="5524735"/>
            <a:ext cx="8108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We already know that the circumference of a circle is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i="1" dirty="0"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2400" dirty="0">
                <a:latin typeface="Comic Sans MS" pitchFamily="66" charset="0"/>
              </a:rPr>
              <a:t> </a:t>
            </a:r>
          </a:p>
        </p:txBody>
      </p:sp>
      <p:sp>
        <p:nvSpPr>
          <p:cNvPr id="25" name="98 CuadroTexto"/>
          <p:cNvSpPr txBox="1"/>
          <p:nvPr/>
        </p:nvSpPr>
        <p:spPr>
          <a:xfrm>
            <a:off x="6372200" y="184482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i="1" dirty="0"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DFAF9CD9-002C-4E94-89C7-6E42D78CFBDF}"/>
              </a:ext>
            </a:extLst>
          </p:cNvPr>
          <p:cNvSpPr/>
          <p:nvPr/>
        </p:nvSpPr>
        <p:spPr>
          <a:xfrm>
            <a:off x="284812" y="6525344"/>
            <a:ext cx="1838915" cy="361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C41E7CCE-4727-4A74-9210-7EAA912C8BBA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23 Rectángulo">
            <a:extLst>
              <a:ext uri="{FF2B5EF4-FFF2-40B4-BE49-F238E27FC236}">
                <a16:creationId xmlns:a16="http://schemas.microsoft.com/office/drawing/2014/main" id="{24B3E6FB-3EF3-49CC-863D-78AEDE5061EE}"/>
              </a:ext>
            </a:extLst>
          </p:cNvPr>
          <p:cNvSpPr/>
          <p:nvPr/>
        </p:nvSpPr>
        <p:spPr>
          <a:xfrm>
            <a:off x="121185" y="-9734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The area of a circle</a:t>
            </a:r>
            <a:r>
              <a:rPr lang="en-GB" sz="2800" dirty="0">
                <a:latin typeface="Comic Sans MS" pitchFamily="66" charset="0"/>
              </a:rPr>
              <a:t>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1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694655" y="209346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8 Conector recto"/>
          <p:cNvCxnSpPr>
            <a:stCxn id="4" idx="0"/>
            <a:endCxn id="4" idx="4"/>
          </p:cNvCxnSpPr>
          <p:nvPr/>
        </p:nvCxnSpPr>
        <p:spPr>
          <a:xfrm>
            <a:off x="6494655" y="209346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cxnSpLocks/>
          </p:cNvCxnSpPr>
          <p:nvPr/>
        </p:nvCxnSpPr>
        <p:spPr>
          <a:xfrm rot="5400000">
            <a:off x="6497765" y="207522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900000">
            <a:off x="6490635" y="215005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1800000">
            <a:off x="6489630" y="207522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2700000">
            <a:off x="6481424" y="220808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3600000">
            <a:off x="6494177" y="214331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4500000">
            <a:off x="6493866" y="214330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-900000">
            <a:off x="6486557" y="200411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-1800000">
            <a:off x="6483092" y="198284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-2700000">
            <a:off x="6495844" y="215998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-3600000">
            <a:off x="6493866" y="215646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-4500000">
            <a:off x="6499867" y="213568"/>
            <a:ext cx="0" cy="360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ircular"/>
          <p:cNvSpPr/>
          <p:nvPr/>
        </p:nvSpPr>
        <p:spPr>
          <a:xfrm rot="900000">
            <a:off x="4694457" y="213357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31 Circular"/>
          <p:cNvSpPr/>
          <p:nvPr/>
        </p:nvSpPr>
        <p:spPr>
          <a:xfrm rot="1800000">
            <a:off x="4689744" y="2097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32 Circular"/>
          <p:cNvSpPr/>
          <p:nvPr/>
        </p:nvSpPr>
        <p:spPr>
          <a:xfrm rot="2700000">
            <a:off x="469044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33 Circular"/>
          <p:cNvSpPr/>
          <p:nvPr/>
        </p:nvSpPr>
        <p:spPr>
          <a:xfrm rot="3600000">
            <a:off x="469044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34 Circular"/>
          <p:cNvSpPr/>
          <p:nvPr/>
        </p:nvSpPr>
        <p:spPr>
          <a:xfrm rot="4500000">
            <a:off x="4694457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37 Circular"/>
          <p:cNvSpPr/>
          <p:nvPr/>
        </p:nvSpPr>
        <p:spPr>
          <a:xfrm rot="5400000">
            <a:off x="4693755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38 Circular"/>
          <p:cNvSpPr/>
          <p:nvPr/>
        </p:nvSpPr>
        <p:spPr>
          <a:xfrm rot="6300000">
            <a:off x="4690314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39 Circular"/>
          <p:cNvSpPr/>
          <p:nvPr/>
        </p:nvSpPr>
        <p:spPr>
          <a:xfrm rot="7200000">
            <a:off x="4693755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40 Circular"/>
          <p:cNvSpPr/>
          <p:nvPr/>
        </p:nvSpPr>
        <p:spPr>
          <a:xfrm rot="8100000">
            <a:off x="4693755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41 Circular"/>
          <p:cNvSpPr/>
          <p:nvPr/>
        </p:nvSpPr>
        <p:spPr>
          <a:xfrm rot="9000000">
            <a:off x="4693755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42 Circular"/>
          <p:cNvSpPr/>
          <p:nvPr/>
        </p:nvSpPr>
        <p:spPr>
          <a:xfrm rot="9900000">
            <a:off x="4693755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43 Circular"/>
          <p:cNvSpPr/>
          <p:nvPr/>
        </p:nvSpPr>
        <p:spPr>
          <a:xfrm rot="10800000">
            <a:off x="4693755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44 Circular"/>
          <p:cNvSpPr/>
          <p:nvPr/>
        </p:nvSpPr>
        <p:spPr>
          <a:xfrm rot="117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45 Circular"/>
          <p:cNvSpPr/>
          <p:nvPr/>
        </p:nvSpPr>
        <p:spPr>
          <a:xfrm rot="126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46 Circular"/>
          <p:cNvSpPr/>
          <p:nvPr/>
        </p:nvSpPr>
        <p:spPr>
          <a:xfrm>
            <a:off x="2275766" y="1196752"/>
            <a:ext cx="3600000" cy="810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47 Circular"/>
          <p:cNvSpPr/>
          <p:nvPr/>
        </p:nvSpPr>
        <p:spPr>
          <a:xfrm rot="144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48 Circular"/>
          <p:cNvSpPr/>
          <p:nvPr/>
        </p:nvSpPr>
        <p:spPr>
          <a:xfrm rot="135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49 Circular"/>
          <p:cNvSpPr/>
          <p:nvPr/>
        </p:nvSpPr>
        <p:spPr>
          <a:xfrm rot="153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50 Circular"/>
          <p:cNvSpPr/>
          <p:nvPr/>
        </p:nvSpPr>
        <p:spPr>
          <a:xfrm rot="162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51 Circular"/>
          <p:cNvSpPr/>
          <p:nvPr/>
        </p:nvSpPr>
        <p:spPr>
          <a:xfrm rot="171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52 Circular"/>
          <p:cNvSpPr/>
          <p:nvPr/>
        </p:nvSpPr>
        <p:spPr>
          <a:xfrm rot="180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53 Circular"/>
          <p:cNvSpPr/>
          <p:nvPr/>
        </p:nvSpPr>
        <p:spPr>
          <a:xfrm rot="189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54 Circular"/>
          <p:cNvSpPr/>
          <p:nvPr/>
        </p:nvSpPr>
        <p:spPr>
          <a:xfrm rot="19800000">
            <a:off x="4697766" y="213357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55 Circular"/>
          <p:cNvSpPr/>
          <p:nvPr/>
        </p:nvSpPr>
        <p:spPr>
          <a:xfrm rot="20700000">
            <a:off x="4697766" y="20934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56 Circular"/>
          <p:cNvSpPr/>
          <p:nvPr/>
        </p:nvSpPr>
        <p:spPr>
          <a:xfrm>
            <a:off x="4684629" y="20984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65 Circular"/>
          <p:cNvSpPr/>
          <p:nvPr/>
        </p:nvSpPr>
        <p:spPr>
          <a:xfrm rot="15784519">
            <a:off x="1199529" y="3884495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74 Circular"/>
          <p:cNvSpPr/>
          <p:nvPr/>
        </p:nvSpPr>
        <p:spPr>
          <a:xfrm rot="4987611">
            <a:off x="983890" y="2102155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75 Circular"/>
          <p:cNvSpPr/>
          <p:nvPr/>
        </p:nvSpPr>
        <p:spPr>
          <a:xfrm rot="15799509">
            <a:off x="1671112" y="388513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76 Circular"/>
          <p:cNvSpPr/>
          <p:nvPr/>
        </p:nvSpPr>
        <p:spPr>
          <a:xfrm rot="4991841">
            <a:off x="1459206" y="210713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77 Circular"/>
          <p:cNvSpPr/>
          <p:nvPr/>
        </p:nvSpPr>
        <p:spPr>
          <a:xfrm rot="15784065">
            <a:off x="2145410" y="388820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78 Circular"/>
          <p:cNvSpPr/>
          <p:nvPr/>
        </p:nvSpPr>
        <p:spPr>
          <a:xfrm rot="4985621">
            <a:off x="1926141" y="2105294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79 Circular"/>
          <p:cNvSpPr/>
          <p:nvPr/>
        </p:nvSpPr>
        <p:spPr>
          <a:xfrm rot="15788532">
            <a:off x="2619128" y="3892194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80 Circular"/>
          <p:cNvSpPr/>
          <p:nvPr/>
        </p:nvSpPr>
        <p:spPr>
          <a:xfrm rot="4980674">
            <a:off x="2397983" y="2106763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81 Circular"/>
          <p:cNvSpPr/>
          <p:nvPr/>
        </p:nvSpPr>
        <p:spPr>
          <a:xfrm rot="15788532">
            <a:off x="3093239" y="389834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82 Circular"/>
          <p:cNvSpPr/>
          <p:nvPr/>
        </p:nvSpPr>
        <p:spPr>
          <a:xfrm rot="4980674">
            <a:off x="2872094" y="2112918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83 Circular"/>
          <p:cNvSpPr/>
          <p:nvPr/>
        </p:nvSpPr>
        <p:spPr>
          <a:xfrm rot="15788532">
            <a:off x="3568994" y="390320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84 Circular"/>
          <p:cNvSpPr/>
          <p:nvPr/>
        </p:nvSpPr>
        <p:spPr>
          <a:xfrm rot="4980674">
            <a:off x="3347849" y="211776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85 Circular"/>
          <p:cNvSpPr/>
          <p:nvPr/>
        </p:nvSpPr>
        <p:spPr>
          <a:xfrm rot="15788532">
            <a:off x="4042345" y="391135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86 Circular"/>
          <p:cNvSpPr/>
          <p:nvPr/>
        </p:nvSpPr>
        <p:spPr>
          <a:xfrm rot="4980674">
            <a:off x="3821200" y="212592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87 Circular"/>
          <p:cNvSpPr/>
          <p:nvPr/>
        </p:nvSpPr>
        <p:spPr>
          <a:xfrm rot="15788532">
            <a:off x="4513766" y="3918349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9" name="88 Circular"/>
          <p:cNvSpPr/>
          <p:nvPr/>
        </p:nvSpPr>
        <p:spPr>
          <a:xfrm rot="4980674">
            <a:off x="4292621" y="2132918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89 Circular"/>
          <p:cNvSpPr/>
          <p:nvPr/>
        </p:nvSpPr>
        <p:spPr>
          <a:xfrm rot="15788532">
            <a:off x="4991451" y="3927017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90 Circular"/>
          <p:cNvSpPr/>
          <p:nvPr/>
        </p:nvSpPr>
        <p:spPr>
          <a:xfrm rot="4980674">
            <a:off x="4770306" y="2141586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2" name="91 Circular"/>
          <p:cNvSpPr/>
          <p:nvPr/>
        </p:nvSpPr>
        <p:spPr>
          <a:xfrm rot="15788532">
            <a:off x="5472440" y="393135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92 Circular"/>
          <p:cNvSpPr/>
          <p:nvPr/>
        </p:nvSpPr>
        <p:spPr>
          <a:xfrm rot="4980674">
            <a:off x="5251295" y="214592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93 Circular"/>
          <p:cNvSpPr/>
          <p:nvPr/>
        </p:nvSpPr>
        <p:spPr>
          <a:xfrm rot="15788532">
            <a:off x="5948831" y="393135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5" name="94 Circular"/>
          <p:cNvSpPr/>
          <p:nvPr/>
        </p:nvSpPr>
        <p:spPr>
          <a:xfrm rot="4980674">
            <a:off x="5727686" y="214592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6" name="95 Circular"/>
          <p:cNvSpPr/>
          <p:nvPr/>
        </p:nvSpPr>
        <p:spPr>
          <a:xfrm rot="15788532">
            <a:off x="6417488" y="3931351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rgbClr val="FFFF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7" name="96 Circular"/>
          <p:cNvSpPr/>
          <p:nvPr/>
        </p:nvSpPr>
        <p:spPr>
          <a:xfrm rot="4980674">
            <a:off x="6196343" y="2145920"/>
            <a:ext cx="3600000" cy="3600000"/>
          </a:xfrm>
          <a:prstGeom prst="pie">
            <a:avLst>
              <a:gd name="adj1" fmla="val 0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6243431" y="5862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3359017" y="205260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C = 2</a:t>
            </a:r>
            <a:r>
              <a:rPr lang="en-GB" sz="2400" i="1" dirty="0"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01" name="100 Rectángulo"/>
          <p:cNvSpPr/>
          <p:nvPr/>
        </p:nvSpPr>
        <p:spPr>
          <a:xfrm>
            <a:off x="7841152" y="5843004"/>
            <a:ext cx="795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Symbol" pitchFamily="18" charset="2"/>
                <a:cs typeface="Times New Roman" pitchFamily="18" charset="0"/>
              </a:rPr>
              <a:t>= </a:t>
            </a:r>
            <a:r>
              <a:rPr lang="en-GB" sz="2400" i="1" dirty="0">
                <a:latin typeface="Symbol" pitchFamily="18" charset="2"/>
                <a:cs typeface="Times New Roman" pitchFamily="18" charset="0"/>
              </a:rPr>
              <a:t>p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8534414" y="470967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03" name="102 Rectángulo"/>
          <p:cNvSpPr/>
          <p:nvPr/>
        </p:nvSpPr>
        <p:spPr>
          <a:xfrm>
            <a:off x="197458" y="2386953"/>
            <a:ext cx="4453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When all are placed together, the resulting shape is roughly rectangular.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6032" y="5789676"/>
            <a:ext cx="352425" cy="619125"/>
          </a:xfrm>
          <a:prstGeom prst="rect">
            <a:avLst/>
          </a:prstGeom>
          <a:noFill/>
        </p:spPr>
      </p:pic>
      <p:sp>
        <p:nvSpPr>
          <p:cNvPr id="72" name="71 Rectángulo"/>
          <p:cNvSpPr/>
          <p:nvPr/>
        </p:nvSpPr>
        <p:spPr>
          <a:xfrm>
            <a:off x="253852" y="3594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mic Sans MS" pitchFamily="66" charset="0"/>
              </a:rPr>
              <a:t>Colour them  with 2 different colours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253852" y="1124114"/>
            <a:ext cx="28428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Cut them out and stick them on your book as shown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2779424" y="3909181"/>
            <a:ext cx="0" cy="1800200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74 Circular"/>
          <p:cNvSpPr/>
          <p:nvPr/>
        </p:nvSpPr>
        <p:spPr>
          <a:xfrm rot="4987611">
            <a:off x="958793" y="2111979"/>
            <a:ext cx="3600000" cy="3600000"/>
          </a:xfrm>
          <a:prstGeom prst="pie">
            <a:avLst>
              <a:gd name="adj1" fmla="val 424462"/>
              <a:gd name="adj2" fmla="val 90101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4" name="74 Circular"/>
          <p:cNvSpPr/>
          <p:nvPr/>
        </p:nvSpPr>
        <p:spPr>
          <a:xfrm rot="4987611">
            <a:off x="6684147" y="2149088"/>
            <a:ext cx="3600000" cy="3600000"/>
          </a:xfrm>
          <a:prstGeom prst="pie">
            <a:avLst>
              <a:gd name="adj1" fmla="val 424462"/>
              <a:gd name="adj2" fmla="val 901014"/>
            </a:avLst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7" name="Rectangle 106">
            <a:hlinkClick r:id="rId3"/>
            <a:extLst>
              <a:ext uri="{FF2B5EF4-FFF2-40B4-BE49-F238E27FC236}">
                <a16:creationId xmlns:a16="http://schemas.microsoft.com/office/drawing/2014/main" id="{5EC18EA0-0A13-4E12-B9FB-4437E4D8452C}"/>
              </a:ext>
            </a:extLst>
          </p:cNvPr>
          <p:cNvSpPr/>
          <p:nvPr/>
        </p:nvSpPr>
        <p:spPr>
          <a:xfrm>
            <a:off x="284812" y="6525344"/>
            <a:ext cx="1838915" cy="361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72 Rectángulo">
            <a:extLst>
              <a:ext uri="{FF2B5EF4-FFF2-40B4-BE49-F238E27FC236}">
                <a16:creationId xmlns:a16="http://schemas.microsoft.com/office/drawing/2014/main" id="{86558EA8-22B5-47AC-8DB9-BDF5D25C38A9}"/>
              </a:ext>
            </a:extLst>
          </p:cNvPr>
          <p:cNvSpPr/>
          <p:nvPr/>
        </p:nvSpPr>
        <p:spPr>
          <a:xfrm>
            <a:off x="216603" y="3666527"/>
            <a:ext cx="2627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The width of the rectangle is the radius of the circle.</a:t>
            </a:r>
          </a:p>
        </p:txBody>
      </p:sp>
      <p:sp>
        <p:nvSpPr>
          <p:cNvPr id="109" name="72 Rectángulo">
            <a:extLst>
              <a:ext uri="{FF2B5EF4-FFF2-40B4-BE49-F238E27FC236}">
                <a16:creationId xmlns:a16="http://schemas.microsoft.com/office/drawing/2014/main" id="{31CF98F9-B7C2-42DF-84A2-28B862497547}"/>
              </a:ext>
            </a:extLst>
          </p:cNvPr>
          <p:cNvSpPr/>
          <p:nvPr/>
        </p:nvSpPr>
        <p:spPr>
          <a:xfrm>
            <a:off x="174694" y="5167984"/>
            <a:ext cx="2627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The length of the rectangle</a:t>
            </a:r>
          </a:p>
        </p:txBody>
      </p:sp>
      <p:sp>
        <p:nvSpPr>
          <p:cNvPr id="110" name="72 Rectángulo">
            <a:extLst>
              <a:ext uri="{FF2B5EF4-FFF2-40B4-BE49-F238E27FC236}">
                <a16:creationId xmlns:a16="http://schemas.microsoft.com/office/drawing/2014/main" id="{68333D04-4A75-4BD1-B2A9-0BB20A5CB5DD}"/>
              </a:ext>
            </a:extLst>
          </p:cNvPr>
          <p:cNvSpPr/>
          <p:nvPr/>
        </p:nvSpPr>
        <p:spPr>
          <a:xfrm>
            <a:off x="202910" y="5893822"/>
            <a:ext cx="58010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latin typeface="Comic Sans MS" pitchFamily="66" charset="0"/>
              </a:rPr>
              <a:t>is </a:t>
            </a:r>
            <a:r>
              <a:rPr lang="en-GB" dirty="0">
                <a:latin typeface="Comic Sans MS" pitchFamily="66" charset="0"/>
              </a:rPr>
              <a:t>half the circumference of the circle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98 CuadroTexto">
                <a:extLst>
                  <a:ext uri="{FF2B5EF4-FFF2-40B4-BE49-F238E27FC236}">
                    <a16:creationId xmlns:a16="http://schemas.microsoft.com/office/drawing/2014/main" id="{60D01B62-0D6C-4D51-9FB7-9E90A498DBAA}"/>
                  </a:ext>
                </a:extLst>
              </p:cNvPr>
              <p:cNvSpPr txBox="1"/>
              <p:nvPr/>
            </p:nvSpPr>
            <p:spPr>
              <a:xfrm>
                <a:off x="6679735" y="5766894"/>
                <a:ext cx="1440160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GB" sz="24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2</m:t>
                    </m:r>
                  </m:oMath>
                </a14:m>
                <a:r>
                  <a:rPr lang="en-GB" sz="2400" i="1" dirty="0">
                    <a:latin typeface="Symbol" pitchFamily="18" charset="2"/>
                    <a:cs typeface="Times New Roman" pitchFamily="18" charset="0"/>
                  </a:rPr>
                  <a:t>p </a:t>
                </a:r>
                <a:r>
                  <a:rPr lang="en-GB" sz="2400" i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</mc:Choice>
        <mc:Fallback xmlns="">
          <p:sp>
            <p:nvSpPr>
              <p:cNvPr id="114" name="98 CuadroTexto">
                <a:extLst>
                  <a:ext uri="{FF2B5EF4-FFF2-40B4-BE49-F238E27FC236}">
                    <a16:creationId xmlns:a16="http://schemas.microsoft.com/office/drawing/2014/main" id="{60D01B62-0D6C-4D51-9FB7-9E90A498D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735" y="5766894"/>
                <a:ext cx="1440160" cy="613886"/>
              </a:xfrm>
              <a:prstGeom prst="rect">
                <a:avLst/>
              </a:prstGeom>
              <a:blipFill>
                <a:blip r:embed="rId4"/>
                <a:stretch>
                  <a:fillRect l="-6780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hlinkClick r:id="rId3"/>
            <a:extLst>
              <a:ext uri="{FF2B5EF4-FFF2-40B4-BE49-F238E27FC236}">
                <a16:creationId xmlns:a16="http://schemas.microsoft.com/office/drawing/2014/main" id="{DDBE629A-A329-4239-BB5F-1172771CC9B6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23 Rectángulo">
            <a:extLst>
              <a:ext uri="{FF2B5EF4-FFF2-40B4-BE49-F238E27FC236}">
                <a16:creationId xmlns:a16="http://schemas.microsoft.com/office/drawing/2014/main" id="{59F928BE-9CBD-4AAA-8E43-028BA99052C3}"/>
              </a:ext>
            </a:extLst>
          </p:cNvPr>
          <p:cNvSpPr/>
          <p:nvPr/>
        </p:nvSpPr>
        <p:spPr>
          <a:xfrm>
            <a:off x="135891" y="-9425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The area of a circle</a:t>
            </a:r>
            <a:r>
              <a:rPr lang="en-GB" sz="2800" dirty="0">
                <a:latin typeface="Comic Sans MS" pitchFamily="66" charset="0"/>
              </a:rPr>
              <a:t>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"/>
                            </p:stCondLst>
                            <p:childTnLst>
                              <p:par>
                                <p:cTn id="6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50"/>
                            </p:stCondLst>
                            <p:childTnLst>
                              <p:par>
                                <p:cTn id="7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250"/>
                            </p:stCondLst>
                            <p:childTnLst>
                              <p:par>
                                <p:cTn id="8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750"/>
                            </p:stCondLst>
                            <p:childTnLst>
                              <p:par>
                                <p:cTn id="9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250"/>
                            </p:stCondLst>
                            <p:childTnLst>
                              <p:par>
                                <p:cTn id="10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750"/>
                            </p:stCondLst>
                            <p:childTnLst>
                              <p:par>
                                <p:cTn id="11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250"/>
                            </p:stCondLst>
                            <p:childTnLst>
                              <p:par>
                                <p:cTn id="12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1750"/>
                            </p:stCondLst>
                            <p:childTnLst>
                              <p:par>
                                <p:cTn id="13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250"/>
                            </p:stCondLst>
                            <p:childTnLst>
                              <p:par>
                                <p:cTn id="14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4750"/>
                            </p:stCondLst>
                            <p:childTnLst>
                              <p:par>
                                <p:cTn id="15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6250"/>
                            </p:stCondLst>
                            <p:childTnLst>
                              <p:par>
                                <p:cTn id="16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7750"/>
                            </p:stCondLst>
                            <p:childTnLst>
                              <p:par>
                                <p:cTn id="17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9250"/>
                            </p:stCondLst>
                            <p:childTnLst>
                              <p:par>
                                <p:cTn id="18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750"/>
                            </p:stCondLst>
                            <p:childTnLst>
                              <p:par>
                                <p:cTn id="19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1500"/>
                            </p:stCondLst>
                            <p:childTnLst>
                              <p:par>
                                <p:cTn id="19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2250"/>
                            </p:stCondLst>
                            <p:childTnLst>
                              <p:par>
                                <p:cTn id="20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8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3750"/>
                            </p:stCondLst>
                            <p:childTnLst>
                              <p:par>
                                <p:cTn id="213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24500"/>
                            </p:stCondLst>
                            <p:childTnLst>
                              <p:par>
                                <p:cTn id="222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5250"/>
                            </p:stCondLst>
                            <p:childTnLst>
                              <p:par>
                                <p:cTn id="227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6000"/>
                            </p:stCondLst>
                            <p:childTnLst>
                              <p:par>
                                <p:cTn id="232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6750"/>
                            </p:stCondLst>
                            <p:childTnLst>
                              <p:par>
                                <p:cTn id="237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7500"/>
                            </p:stCondLst>
                            <p:childTnLst>
                              <p:par>
                                <p:cTn id="242" presetID="2" presetClass="exit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28250"/>
                            </p:stCondLst>
                            <p:childTnLst>
                              <p:par>
                                <p:cTn id="247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6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1" grpId="0"/>
      <p:bldP spid="102" grpId="0"/>
      <p:bldP spid="103" grpId="0"/>
      <p:bldP spid="73" grpId="0"/>
      <p:bldP spid="105" grpId="0" animBg="1"/>
      <p:bldP spid="104" grpId="0" animBg="1"/>
      <p:bldP spid="108" grpId="0"/>
      <p:bldP spid="109" grpId="0"/>
      <p:bldP spid="110" grpId="0"/>
      <p:bldP spid="1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2918</TotalTime>
  <Words>852</Words>
  <Application>Microsoft Office PowerPoint</Application>
  <PresentationFormat>On-screen Show (4:3)</PresentationFormat>
  <Paragraphs>296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118</cp:revision>
  <dcterms:created xsi:type="dcterms:W3CDTF">2016-08-14T00:28:51Z</dcterms:created>
  <dcterms:modified xsi:type="dcterms:W3CDTF">2021-03-20T08:50:55Z</dcterms:modified>
</cp:coreProperties>
</file>