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3"/>
  </p:notesMasterIdLst>
  <p:sldIdLst>
    <p:sldId id="379" r:id="rId2"/>
    <p:sldId id="319" r:id="rId3"/>
    <p:sldId id="396" r:id="rId4"/>
    <p:sldId id="397" r:id="rId5"/>
    <p:sldId id="398" r:id="rId6"/>
    <p:sldId id="399" r:id="rId7"/>
    <p:sldId id="400" r:id="rId8"/>
    <p:sldId id="401" r:id="rId9"/>
    <p:sldId id="387" r:id="rId10"/>
    <p:sldId id="402" r:id="rId11"/>
    <p:sldId id="317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DFF"/>
    <a:srgbClr val="CC00FF"/>
    <a:srgbClr val="FFBA8B"/>
    <a:srgbClr val="FF8F43"/>
    <a:srgbClr val="CC6600"/>
    <a:srgbClr val="FF6600"/>
    <a:srgbClr val="A2D668"/>
    <a:srgbClr val="639729"/>
    <a:srgbClr val="FD9194"/>
    <a:srgbClr val="E80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82155" autoAdjust="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200" d="100"/>
          <a:sy n="200" d="100"/>
        </p:scale>
        <p:origin x="1044" y="39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7FB918D-3F59-485B-A8F8-DAC9C0EB7FE4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738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4286628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27122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2918464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370454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395579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840013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913C5-A795-4837-9C9E-7024D35FA30A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en-US"/>
              <a:t>Tell pupils that since the denominators are the same we can write the sum over a single bar with 12 underneath. (Using a single bar will avoid the problem of adding denominators in error).</a:t>
            </a:r>
          </a:p>
          <a:p>
            <a:pPr eaLnBrk="1" hangingPunct="1"/>
            <a:r>
              <a:rPr lang="en-GB" altLang="en-US"/>
              <a:t>Remind pupils that improper fractions should be written as mixed numbers and fractions, where necessary, should be written in their lowest terms (cancelled down).</a:t>
            </a:r>
          </a:p>
        </p:txBody>
      </p:sp>
    </p:spTree>
    <p:extLst>
      <p:ext uri="{BB962C8B-B14F-4D97-AF65-F5344CB8AC3E}">
        <p14:creationId xmlns:p14="http://schemas.microsoft.com/office/powerpoint/2010/main" val="26941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 userDrawn="1"/>
        </p:nvSpPr>
        <p:spPr>
          <a:xfrm>
            <a:off x="65313" y="69755"/>
            <a:ext cx="9013372" cy="6692201"/>
          </a:xfrm>
          <a:prstGeom prst="roundRect">
            <a:avLst>
              <a:gd name="adj" fmla="val 350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0A2FC22-4C1D-4FE7-96A0-80C5B0A7B07E}"/>
              </a:ext>
            </a:extLst>
          </p:cNvPr>
          <p:cNvSpPr txBox="1">
            <a:spLocks/>
          </p:cNvSpPr>
          <p:nvPr userDrawn="1"/>
        </p:nvSpPr>
        <p:spPr>
          <a:xfrm>
            <a:off x="69857" y="60765"/>
            <a:ext cx="9021537" cy="2387600"/>
          </a:xfrm>
          <a:prstGeom prst="round2SameRect">
            <a:avLst>
              <a:gd name="adj1" fmla="val 12505"/>
              <a:gd name="adj2" fmla="val 0"/>
            </a:avLst>
          </a:prstGeom>
          <a:solidFill>
            <a:schemeClr val="tx1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ound Same Side Corner Rectangle 18">
            <a:extLst>
              <a:ext uri="{FF2B5EF4-FFF2-40B4-BE49-F238E27FC236}">
                <a16:creationId xmlns:a16="http://schemas.microsoft.com/office/drawing/2014/main" id="{332358E3-CD06-4F20-A6EF-16646AD221CD}"/>
              </a:ext>
            </a:extLst>
          </p:cNvPr>
          <p:cNvSpPr/>
          <p:nvPr userDrawn="1"/>
        </p:nvSpPr>
        <p:spPr>
          <a:xfrm>
            <a:off x="65312" y="2697480"/>
            <a:ext cx="4076382" cy="4064476"/>
          </a:xfrm>
          <a:prstGeom prst="round2SameRect">
            <a:avLst>
              <a:gd name="adj1" fmla="val 5146"/>
              <a:gd name="adj2" fmla="val 480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ound Same Side Corner Rectangle 26">
            <a:extLst>
              <a:ext uri="{FF2B5EF4-FFF2-40B4-BE49-F238E27FC236}">
                <a16:creationId xmlns:a16="http://schemas.microsoft.com/office/drawing/2014/main" id="{05444982-34AE-401C-A6D3-29F5347BCEBC}"/>
              </a:ext>
            </a:extLst>
          </p:cNvPr>
          <p:cNvSpPr/>
          <p:nvPr userDrawn="1"/>
        </p:nvSpPr>
        <p:spPr>
          <a:xfrm>
            <a:off x="65311" y="2698834"/>
            <a:ext cx="4076383" cy="594413"/>
          </a:xfrm>
          <a:prstGeom prst="round2SameRect">
            <a:avLst>
              <a:gd name="adj1" fmla="val 33571"/>
              <a:gd name="adj2" fmla="val 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Key words:</a:t>
            </a:r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374904" y="6242652"/>
            <a:ext cx="3511182" cy="476250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rgbClr val="0165C0"/>
                </a:solidFill>
              </a:defRPr>
            </a:lvl1pPr>
          </a:lstStyle>
          <a:p>
            <a:pPr>
              <a:defRPr/>
            </a:pPr>
            <a:fld id="{09C45E2A-F758-4CD6-8CE9-E064E4FACE87}" type="datetime3">
              <a:rPr lang="en-GB" smtClean="0"/>
              <a:pPr>
                <a:defRPr/>
              </a:pPr>
              <a:t>15 February, 2021</a:t>
            </a:fld>
            <a:endParaRPr lang="en-US" dirty="0"/>
          </a:p>
        </p:txBody>
      </p:sp>
      <p:sp>
        <p:nvSpPr>
          <p:cNvPr id="32" name="Rounded Rectangle 14">
            <a:extLst>
              <a:ext uri="{FF2B5EF4-FFF2-40B4-BE49-F238E27FC236}">
                <a16:creationId xmlns:a16="http://schemas.microsoft.com/office/drawing/2014/main" id="{965937C1-3522-4C4E-A733-1C08267761B7}"/>
              </a:ext>
            </a:extLst>
          </p:cNvPr>
          <p:cNvSpPr/>
          <p:nvPr userDrawn="1"/>
        </p:nvSpPr>
        <p:spPr>
          <a:xfrm>
            <a:off x="4297679" y="2697480"/>
            <a:ext cx="4781005" cy="127719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LO:</a:t>
            </a:r>
          </a:p>
        </p:txBody>
      </p:sp>
      <p:sp>
        <p:nvSpPr>
          <p:cNvPr id="9" name="8 Subtítulo"/>
          <p:cNvSpPr>
            <a:spLocks noGrp="1"/>
          </p:cNvSpPr>
          <p:nvPr>
            <p:ph type="subTitle" idx="1" hasCustomPrompt="1"/>
          </p:nvPr>
        </p:nvSpPr>
        <p:spPr>
          <a:xfrm>
            <a:off x="4959724" y="2816302"/>
            <a:ext cx="39624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Learning objective</a:t>
            </a:r>
          </a:p>
        </p:txBody>
      </p:sp>
      <p:sp>
        <p:nvSpPr>
          <p:cNvPr id="34" name="Rounded Rectangle 15">
            <a:extLst>
              <a:ext uri="{FF2B5EF4-FFF2-40B4-BE49-F238E27FC236}">
                <a16:creationId xmlns:a16="http://schemas.microsoft.com/office/drawing/2014/main" id="{137B2A13-9446-44E8-84E2-5365223E5637}"/>
              </a:ext>
            </a:extLst>
          </p:cNvPr>
          <p:cNvSpPr/>
          <p:nvPr userDrawn="1"/>
        </p:nvSpPr>
        <p:spPr>
          <a:xfrm>
            <a:off x="4297680" y="5699919"/>
            <a:ext cx="4781004" cy="106203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Homework:</a:t>
            </a:r>
          </a:p>
        </p:txBody>
      </p:sp>
      <p:sp>
        <p:nvSpPr>
          <p:cNvPr id="35" name="Rounded Rectangle 16">
            <a:extLst>
              <a:ext uri="{FF2B5EF4-FFF2-40B4-BE49-F238E27FC236}">
                <a16:creationId xmlns:a16="http://schemas.microsoft.com/office/drawing/2014/main" id="{8A5BE9C3-7127-414B-984B-BB74A621CE0F}"/>
              </a:ext>
            </a:extLst>
          </p:cNvPr>
          <p:cNvSpPr/>
          <p:nvPr userDrawn="1"/>
        </p:nvSpPr>
        <p:spPr>
          <a:xfrm>
            <a:off x="4297680" y="4221088"/>
            <a:ext cx="4781004" cy="1277190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/>
              <a:t>Class work: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7A37D7D8-BE16-41B2-99E7-58461AC207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2194" y="69579"/>
            <a:ext cx="1219200" cy="790575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8802C0-D559-4A11-9F48-AFA7BA80CF2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69124" y="6146161"/>
            <a:ext cx="3072746" cy="4923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Homework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E207C3-8535-4671-9C2E-CB2B9F9BCE9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979469" y="3336075"/>
            <a:ext cx="3962401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Learning objective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75D29351-0857-4A45-91B5-52FDB748C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30" y="387181"/>
            <a:ext cx="7772400" cy="1379472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7039537-56D5-4E3E-8355-BF19D0B0FEE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2191" y="3336811"/>
            <a:ext cx="3644815" cy="47625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10066"/>
              </a:buClr>
              <a:buFont typeface="Arial" panose="020B0604020202020204" pitchFamily="34" charset="0"/>
              <a:buChar char="•"/>
              <a:defRPr lang="en-GB" sz="2400" kern="1200" dirty="0">
                <a:solidFill>
                  <a:srgbClr val="01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Keyword 1</a:t>
            </a:r>
            <a:endParaRPr lang="en-GB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E8F041D-13CA-4363-9018-0F198B1EB3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193" y="3946784"/>
            <a:ext cx="3579501" cy="461665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010066"/>
              </a:buClr>
              <a:buFont typeface="Arial" panose="020B0604020202020204" pitchFamily="34" charset="0"/>
              <a:buChar char="•"/>
              <a:defRPr kumimoji="0" lang="en-GB" sz="2400" kern="1200" dirty="0">
                <a:solidFill>
                  <a:srgbClr val="01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Keyword 2</a:t>
            </a:r>
            <a:endParaRPr lang="en-GB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D359501-2B5C-411A-99BC-0A76725FD8C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62191" y="4478204"/>
            <a:ext cx="3579501" cy="433900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010066"/>
              </a:buClr>
              <a:buFont typeface="Arial" panose="020B0604020202020204" pitchFamily="34" charset="0"/>
              <a:buChar char="•"/>
              <a:defRPr kumimoji="0" lang="en-GB" sz="2400" kern="1200" dirty="0">
                <a:solidFill>
                  <a:srgbClr val="01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Keyword 3</a:t>
            </a:r>
            <a:endParaRPr lang="en-GB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6CCD1E87-8DD0-46D3-925C-3EB99B0E38E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68547" y="5037077"/>
            <a:ext cx="3579501" cy="461201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010066"/>
              </a:buClr>
              <a:buFont typeface="Arial" panose="020B0604020202020204" pitchFamily="34" charset="0"/>
              <a:buChar char="•"/>
              <a:defRPr kumimoji="0" lang="en-GB" sz="2400" kern="1200" dirty="0">
                <a:solidFill>
                  <a:srgbClr val="01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Keyword 4</a:t>
            </a:r>
            <a:endParaRPr lang="en-GB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D93E1F6F-6E0D-4A47-B126-2000F28BC15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834003" y="4788332"/>
            <a:ext cx="3107867" cy="4974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Class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7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832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4671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149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04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315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990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0663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9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  <a:prstGeom prst="rect">
            <a:avLst/>
          </a:prstGeo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7137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1480881"/>
            <a:ext cx="9001873" cy="3167319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1446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mathssupport.org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251520" y="6533582"/>
            <a:ext cx="19438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200" b="1" dirty="0">
                <a:solidFill>
                  <a:srgbClr val="7030A0"/>
                </a:solidFill>
              </a:rPr>
              <a:t> </a:t>
            </a:r>
            <a:r>
              <a:rPr lang="en-GB" altLang="en-US" sz="1200" b="1" dirty="0">
                <a:solidFill>
                  <a:srgbClr val="7030A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altLang="en-US" sz="1200" b="1" dirty="0">
              <a:solidFill>
                <a:srgbClr val="7030A0"/>
              </a:solidFill>
            </a:endParaRPr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r>
              <a:rPr lang="en-US" altLang="en-US"/>
              <a:t>Click to edit Master title style</a:t>
            </a:r>
            <a:endParaRPr kumimoji="0"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2143877-7F86-4DBE-8A61-44CB2A78B24C}"/>
              </a:ext>
            </a:extLst>
          </p:cNvPr>
          <p:cNvCxnSpPr/>
          <p:nvPr userDrawn="1"/>
        </p:nvCxnSpPr>
        <p:spPr>
          <a:xfrm flipH="1">
            <a:off x="818870" y="6529791"/>
            <a:ext cx="7104044" cy="0"/>
          </a:xfrm>
          <a:prstGeom prst="line">
            <a:avLst/>
          </a:prstGeom>
          <a:ln w="82550" cmpd="thickThin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C69440-63B8-43B7-AB11-67FB0C07F38D}"/>
              </a:ext>
            </a:extLst>
          </p:cNvPr>
          <p:cNvCxnSpPr/>
          <p:nvPr userDrawn="1"/>
        </p:nvCxnSpPr>
        <p:spPr>
          <a:xfrm>
            <a:off x="8533457" y="665707"/>
            <a:ext cx="0" cy="5419165"/>
          </a:xfrm>
          <a:prstGeom prst="line">
            <a:avLst/>
          </a:prstGeom>
          <a:ln w="82550" cmpd="thickThin">
            <a:solidFill>
              <a:srgbClr val="5B9B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6DD15553-86CC-497B-B55D-15F9AB9BD2C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2914" y="6060060"/>
            <a:ext cx="1221086" cy="7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7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rgbClr val="5B009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athssupport.org" TargetMode="External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6585" y="6285002"/>
            <a:ext cx="3579501" cy="433900"/>
          </a:xfrm>
        </p:spPr>
        <p:txBody>
          <a:bodyPr/>
          <a:lstStyle/>
          <a:p>
            <a:pPr>
              <a:defRPr/>
            </a:pPr>
            <a:fld id="{063A86A4-7FA2-4A1F-8CC7-C8B6470D2D17}" type="datetime2">
              <a:rPr lang="en-GB" sz="2000" smtClean="0"/>
              <a:t>Monday, 15 February 2021</a:t>
            </a:fld>
            <a:endParaRPr lang="en-US" sz="2000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B898E04-3664-4441-8668-54778C00B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9724" y="2816301"/>
            <a:ext cx="3962400" cy="788677"/>
          </a:xfrm>
        </p:spPr>
        <p:txBody>
          <a:bodyPr>
            <a:normAutofit/>
          </a:bodyPr>
          <a:lstStyle/>
          <a:p>
            <a:r>
              <a:rPr lang="en-US" dirty="0"/>
              <a:t>To add and subtract fractions with the same denominator.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233FA-C572-497C-94E9-92F4F54824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52769"/>
            <a:ext cx="7772400" cy="1477751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Adding and subtracting fractions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AE9ECB-93C2-4261-BDAF-D6C21AFCFDB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Addition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C41854B-91EE-42CD-B4A3-476BA4F783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Subtraction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56F50C7-06FF-47C7-8F44-B000C6815523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dirty="0"/>
              <a:t>Common denominator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194F41F-53FB-48A1-BEED-B8580E504A1E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52E0252-B217-47E6-80D3-275986561E6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834003" y="4788332"/>
            <a:ext cx="3107867" cy="62186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B8A14778-20D9-4BCA-AE18-8CF13AC3521A}"/>
              </a:ext>
            </a:extLst>
          </p:cNvPr>
          <p:cNvSpPr/>
          <p:nvPr/>
        </p:nvSpPr>
        <p:spPr>
          <a:xfrm>
            <a:off x="7862668" y="115647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Subtitle 1">
            <a:extLst>
              <a:ext uri="{FF2B5EF4-FFF2-40B4-BE49-F238E27FC236}">
                <a16:creationId xmlns:a16="http://schemas.microsoft.com/office/drawing/2014/main" id="{8F481AD9-D222-4BA3-8935-D4B9BDDAD0F9}"/>
              </a:ext>
            </a:extLst>
          </p:cNvPr>
          <p:cNvSpPr txBox="1">
            <a:spLocks/>
          </p:cNvSpPr>
          <p:nvPr/>
        </p:nvSpPr>
        <p:spPr>
          <a:xfrm>
            <a:off x="4969483" y="3388939"/>
            <a:ext cx="3962400" cy="7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To add and subtract fractions with the different denominator.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92"/>
    </mc:Choice>
    <mc:Fallback xmlns="">
      <p:transition spd="slow" advTm="1309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2">
            <a:extLst>
              <a:ext uri="{FF2B5EF4-FFF2-40B4-BE49-F238E27FC236}">
                <a16:creationId xmlns:a16="http://schemas.microsoft.com/office/drawing/2014/main" id="{84E03338-69A6-4940-BA09-61C5E9CF0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50" y="1020352"/>
            <a:ext cx="8047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Work this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F4A38526-D611-4822-B4ED-FBF6204908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9711" y="1546235"/>
                <a:ext cx="1676400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F4A38526-D611-4822-B4ED-FBF620490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9711" y="1546235"/>
                <a:ext cx="1676400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7">
            <a:extLst>
              <a:ext uri="{FF2B5EF4-FFF2-40B4-BE49-F238E27FC236}">
                <a16:creationId xmlns:a16="http://schemas.microsoft.com/office/drawing/2014/main" id="{BD7363EA-146A-48C0-A238-D66A939D0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94" y="2915837"/>
            <a:ext cx="8165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We have to convert to equivalent fractions with 45 as denominator</a:t>
            </a:r>
          </a:p>
        </p:txBody>
      </p:sp>
      <p:sp>
        <p:nvSpPr>
          <p:cNvPr id="49" name="Text Box 18">
            <a:extLst>
              <a:ext uri="{FF2B5EF4-FFF2-40B4-BE49-F238E27FC236}">
                <a16:creationId xmlns:a16="http://schemas.microsoft.com/office/drawing/2014/main" id="{35C0F422-EBB9-4A18-9FEC-916A1C979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60" y="4240856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9</a:t>
            </a:r>
          </a:p>
        </p:txBody>
      </p:sp>
      <p:sp>
        <p:nvSpPr>
          <p:cNvPr id="50" name="Text Box 17">
            <a:extLst>
              <a:ext uri="{FF2B5EF4-FFF2-40B4-BE49-F238E27FC236}">
                <a16:creationId xmlns:a16="http://schemas.microsoft.com/office/drawing/2014/main" id="{BAA4AD12-F0B5-4C6C-A479-EDBF5AC51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872" y="4302411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F943D73-E610-42E4-8D40-5BB627219222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68A29221-FAA6-4F1F-9A0E-7099CD93C4A8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14D031E1-9DF1-4188-BBB3-14FC0DA29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708" y="3852876"/>
            <a:ext cx="361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7</a:t>
            </a:r>
          </a:p>
        </p:txBody>
      </p:sp>
      <p:sp>
        <p:nvSpPr>
          <p:cNvPr id="35" name="Line 10">
            <a:extLst>
              <a:ext uri="{FF2B5EF4-FFF2-40B4-BE49-F238E27FC236}">
                <a16:creationId xmlns:a16="http://schemas.microsoft.com/office/drawing/2014/main" id="{FE8301ED-9641-475E-9347-05156AFAE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886" y="4274988"/>
            <a:ext cx="313228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17">
            <a:extLst>
              <a:ext uri="{FF2B5EF4-FFF2-40B4-BE49-F238E27FC236}">
                <a16:creationId xmlns:a16="http://schemas.microsoft.com/office/drawing/2014/main" id="{B8BDEBF9-68D5-41FB-B63B-E062EA556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491" y="399591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87F35A04-BAD5-4333-A010-0E508DBA4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871" y="3896752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5E2B7292-6DDC-4A75-B2D5-BBED40AE9F00}"/>
              </a:ext>
            </a:extLst>
          </p:cNvPr>
          <p:cNvSpPr txBox="1">
            <a:spLocks noChangeArrowheads="1"/>
          </p:cNvSpPr>
          <p:nvPr/>
        </p:nvSpPr>
        <p:spPr>
          <a:xfrm>
            <a:off x="146050" y="179387"/>
            <a:ext cx="7469188" cy="58261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/>
              <a:t>Fractions with different denominators</a:t>
            </a:r>
            <a:endParaRPr lang="en-GB" altLang="en-US" sz="2800" dirty="0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8D66FB07-A03D-4A7C-BE24-7AE8A80DA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05" y="2429813"/>
            <a:ext cx="50628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The common multiple of 9 and 5 is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426408-0C7A-4F69-BA1E-9410A74B989A}"/>
              </a:ext>
            </a:extLst>
          </p:cNvPr>
          <p:cNvSpPr txBox="1"/>
          <p:nvPr/>
        </p:nvSpPr>
        <p:spPr>
          <a:xfrm>
            <a:off x="5334000" y="2448376"/>
            <a:ext cx="7701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45</a:t>
            </a:r>
            <a:endParaRPr lang="en-GB" dirty="0"/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37246AC6-F606-42D0-84AE-76AEDAB86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443" y="4224639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5</a:t>
            </a: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E4E0E1DF-C186-4A52-8D95-8935F1BF7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855" y="4286194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9</a:t>
            </a:r>
          </a:p>
        </p:txBody>
      </p:sp>
      <p:sp>
        <p:nvSpPr>
          <p:cNvPr id="45" name="Text Box 9">
            <a:extLst>
              <a:ext uri="{FF2B5EF4-FFF2-40B4-BE49-F238E27FC236}">
                <a16:creationId xmlns:a16="http://schemas.microsoft.com/office/drawing/2014/main" id="{1326E68D-FAFC-4CD8-B11C-4C193AB71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691" y="3836659"/>
            <a:ext cx="361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2</a:t>
            </a:r>
          </a:p>
        </p:txBody>
      </p:sp>
      <p:sp>
        <p:nvSpPr>
          <p:cNvPr id="46" name="Line 10">
            <a:extLst>
              <a:ext uri="{FF2B5EF4-FFF2-40B4-BE49-F238E27FC236}">
                <a16:creationId xmlns:a16="http://schemas.microsoft.com/office/drawing/2014/main" id="{E7EF08B1-F817-4A58-8337-D8466CBA9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9869" y="4258771"/>
            <a:ext cx="313228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17">
            <a:extLst>
              <a:ext uri="{FF2B5EF4-FFF2-40B4-BE49-F238E27FC236}">
                <a16:creationId xmlns:a16="http://schemas.microsoft.com/office/drawing/2014/main" id="{CB1CAB37-8741-4D8C-BD67-90D88F49F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51" y="5837648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=</a:t>
            </a:r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2F32CBB9-428F-4DA0-8D86-15CDEEB5F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854" y="3880535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9</a:t>
            </a:r>
          </a:p>
        </p:txBody>
      </p:sp>
      <p:sp>
        <p:nvSpPr>
          <p:cNvPr id="53" name="Text Box 18">
            <a:extLst>
              <a:ext uri="{FF2B5EF4-FFF2-40B4-BE49-F238E27FC236}">
                <a16:creationId xmlns:a16="http://schemas.microsoft.com/office/drawing/2014/main" id="{66B119A9-9E5A-4F35-B8D5-FF41CFABC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59" y="5103089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45</a:t>
            </a:r>
          </a:p>
        </p:txBody>
      </p:sp>
      <p:sp>
        <p:nvSpPr>
          <p:cNvPr id="55" name="Text Box 9">
            <a:extLst>
              <a:ext uri="{FF2B5EF4-FFF2-40B4-BE49-F238E27FC236}">
                <a16:creationId xmlns:a16="http://schemas.microsoft.com/office/drawing/2014/main" id="{D5BD369A-5A0B-4EA4-8E4F-F96A3DB2C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707" y="4715109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35</a:t>
            </a: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F7F3D254-1798-4D99-B22A-E98014BA6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885" y="5137221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Text Box 17">
            <a:extLst>
              <a:ext uri="{FF2B5EF4-FFF2-40B4-BE49-F238E27FC236}">
                <a16:creationId xmlns:a16="http://schemas.microsoft.com/office/drawing/2014/main" id="{03CF71BA-18EB-4A0F-9BC1-C0E842A22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490" y="4858145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9E91BDD8-5BCE-4DD7-BF47-C97E049E6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442" y="5086872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45</a:t>
            </a:r>
          </a:p>
        </p:txBody>
      </p:sp>
      <p:sp>
        <p:nvSpPr>
          <p:cNvPr id="61" name="Text Box 9">
            <a:extLst>
              <a:ext uri="{FF2B5EF4-FFF2-40B4-BE49-F238E27FC236}">
                <a16:creationId xmlns:a16="http://schemas.microsoft.com/office/drawing/2014/main" id="{DE156757-CE84-4700-AE18-9A645352D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690" y="4698892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18</a:t>
            </a:r>
          </a:p>
        </p:txBody>
      </p:sp>
      <p:sp>
        <p:nvSpPr>
          <p:cNvPr id="62" name="Line 10">
            <a:extLst>
              <a:ext uri="{FF2B5EF4-FFF2-40B4-BE49-F238E27FC236}">
                <a16:creationId xmlns:a16="http://schemas.microsoft.com/office/drawing/2014/main" id="{E88D68DB-52D5-478A-8D0D-0ED844A50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9868" y="5121004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17">
            <a:extLst>
              <a:ext uri="{FF2B5EF4-FFF2-40B4-BE49-F238E27FC236}">
                <a16:creationId xmlns:a16="http://schemas.microsoft.com/office/drawing/2014/main" id="{50B280B0-87C3-4107-BA4C-C0FCB3164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51" y="4929724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=</a:t>
            </a:r>
          </a:p>
        </p:txBody>
      </p:sp>
      <p:sp>
        <p:nvSpPr>
          <p:cNvPr id="65" name="Text Box 18">
            <a:extLst>
              <a:ext uri="{FF2B5EF4-FFF2-40B4-BE49-F238E27FC236}">
                <a16:creationId xmlns:a16="http://schemas.microsoft.com/office/drawing/2014/main" id="{D18E7988-624D-4C00-8285-2E14C6E5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016" y="6058776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45</a:t>
            </a:r>
          </a:p>
        </p:txBody>
      </p:sp>
      <p:sp>
        <p:nvSpPr>
          <p:cNvPr id="66" name="Text Box 9">
            <a:extLst>
              <a:ext uri="{FF2B5EF4-FFF2-40B4-BE49-F238E27FC236}">
                <a16:creationId xmlns:a16="http://schemas.microsoft.com/office/drawing/2014/main" id="{5B9A77F8-566B-4663-B644-BDD451563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6264" y="5670796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17</a:t>
            </a:r>
          </a:p>
        </p:txBody>
      </p:sp>
      <p:sp>
        <p:nvSpPr>
          <p:cNvPr id="67" name="Line 10">
            <a:extLst>
              <a:ext uri="{FF2B5EF4-FFF2-40B4-BE49-F238E27FC236}">
                <a16:creationId xmlns:a16="http://schemas.microsoft.com/office/drawing/2014/main" id="{CF2E415D-6D3C-4941-94FC-88B672ED3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5442" y="6092908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4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49" grpId="0" autoUpdateAnimBg="0"/>
      <p:bldP spid="50" grpId="0" autoUpdateAnimBg="0"/>
      <p:bldP spid="32" grpId="0"/>
      <p:bldP spid="35" grpId="0" animBg="1"/>
      <p:bldP spid="39" grpId="0" autoUpdateAnimBg="0"/>
      <p:bldP spid="40" grpId="0" autoUpdateAnimBg="0"/>
      <p:bldP spid="30" grpId="0" autoUpdateAnimBg="0"/>
      <p:bldP spid="31" grpId="0"/>
      <p:bldP spid="43" grpId="0" autoUpdateAnimBg="0"/>
      <p:bldP spid="44" grpId="0" autoUpdateAnimBg="0"/>
      <p:bldP spid="45" grpId="0"/>
      <p:bldP spid="46" grpId="0" animBg="1"/>
      <p:bldP spid="48" grpId="0" autoUpdateAnimBg="0"/>
      <p:bldP spid="52" grpId="0" autoUpdateAnimBg="0"/>
      <p:bldP spid="53" grpId="0" autoUpdateAnimBg="0"/>
      <p:bldP spid="55" grpId="0"/>
      <p:bldP spid="56" grpId="0" animBg="1"/>
      <p:bldP spid="57" grpId="0" autoUpdateAnimBg="0"/>
      <p:bldP spid="59" grpId="0" autoUpdateAnimBg="0"/>
      <p:bldP spid="61" grpId="0"/>
      <p:bldP spid="62" grpId="0" animBg="1"/>
      <p:bldP spid="63" grpId="0" autoUpdateAnimBg="0"/>
      <p:bldP spid="65" grpId="0" autoUpdateAnimBg="0"/>
      <p:bldP spid="66" grpId="0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376876" y="1524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790700" y="4079609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4515214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59806" y="4926246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497806" y="3728138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77512" y="5361851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581" y="652214"/>
            <a:ext cx="4572000" cy="29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7">
            <a:extLst>
              <a:ext uri="{FF2B5EF4-FFF2-40B4-BE49-F238E27FC236}">
                <a16:creationId xmlns:a16="http://schemas.microsoft.com/office/drawing/2014/main" id="{63762F43-0FD4-45CB-9371-76600B0E6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689" y="4413624"/>
            <a:ext cx="284163" cy="1414462"/>
          </a:xfrm>
          <a:prstGeom prst="rect">
            <a:avLst/>
          </a:prstGeom>
          <a:gradFill>
            <a:gsLst>
              <a:gs pos="0">
                <a:srgbClr val="E80702"/>
              </a:gs>
              <a:gs pos="50000">
                <a:srgbClr val="FD9194"/>
              </a:gs>
              <a:gs pos="100000">
                <a:srgbClr val="E8070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Rectangle 6">
            <a:extLst>
              <a:ext uri="{FF2B5EF4-FFF2-40B4-BE49-F238E27FC236}">
                <a16:creationId xmlns:a16="http://schemas.microsoft.com/office/drawing/2014/main" id="{B20FA810-BF11-4998-BBA6-8A8602FBF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024" y="4413624"/>
            <a:ext cx="284163" cy="1414462"/>
          </a:xfrm>
          <a:prstGeom prst="rect">
            <a:avLst/>
          </a:prstGeom>
          <a:gradFill>
            <a:gsLst>
              <a:gs pos="0">
                <a:srgbClr val="E80702"/>
              </a:gs>
              <a:gs pos="50000">
                <a:srgbClr val="FD9194"/>
              </a:gs>
              <a:gs pos="100000">
                <a:srgbClr val="E8070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>
                <a:solidFill>
                  <a:srgbClr val="5B0091"/>
                </a:solidFill>
              </a:rPr>
              <a:t>Fractions with common denominators</a:t>
            </a:r>
            <a:endParaRPr lang="en-GB" altLang="en-US" sz="28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41325" y="818356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Fractions are said to have a </a:t>
            </a:r>
            <a:r>
              <a:rPr lang="en-GB" altLang="en-US" b="1" dirty="0">
                <a:solidFill>
                  <a:srgbClr val="FF6600"/>
                </a:solidFill>
              </a:rPr>
              <a:t>common denominator</a:t>
            </a:r>
            <a:r>
              <a:rPr lang="en-GB" altLang="en-US" dirty="0"/>
              <a:t> if they have the same denominator.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4943" y="1869281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For example,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26984" y="1844277"/>
            <a:ext cx="1793875" cy="842963"/>
            <a:chOff x="278" y="1724"/>
            <a:chExt cx="1130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5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60" y="1837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and</a:t>
              </a:r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1120" y="1724"/>
              <a:ext cx="288" cy="531"/>
              <a:chOff x="1921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929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2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921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925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5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94594" y="2608261"/>
            <a:ext cx="537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all have a common denominator of 5.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139508" y="3109174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can add them together: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34273" y="3567728"/>
            <a:ext cx="457200" cy="857251"/>
            <a:chOff x="287" y="1833"/>
            <a:chExt cx="288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311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5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3244460" y="376139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042823" y="3570901"/>
            <a:ext cx="457200" cy="842963"/>
            <a:chOff x="1211" y="1835"/>
            <a:chExt cx="288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2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226" y="2075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5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4906353" y="3707833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5544236" y="3539151"/>
            <a:ext cx="457200" cy="825500"/>
            <a:chOff x="3413" y="3177"/>
            <a:chExt cx="288" cy="520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417" y="340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5</a:t>
              </a:r>
            </a:p>
          </p:txBody>
        </p:sp>
      </p:grpSp>
      <p:sp>
        <p:nvSpPr>
          <p:cNvPr id="60" name="Rectangle 5">
            <a:extLst>
              <a:ext uri="{FF2B5EF4-FFF2-40B4-BE49-F238E27FC236}">
                <a16:creationId xmlns:a16="http://schemas.microsoft.com/office/drawing/2014/main" id="{C46AC2D2-AA67-4C39-89DB-A191BADBF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445" y="4451964"/>
            <a:ext cx="284163" cy="1414462"/>
          </a:xfrm>
          <a:prstGeom prst="rect">
            <a:avLst/>
          </a:prstGeom>
          <a:gradFill rotWithShape="0">
            <a:gsLst>
              <a:gs pos="0">
                <a:srgbClr val="639729"/>
              </a:gs>
              <a:gs pos="50000">
                <a:srgbClr val="A2D668"/>
              </a:gs>
              <a:gs pos="100000">
                <a:srgbClr val="63972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Rectangle 6">
            <a:extLst>
              <a:ext uri="{FF2B5EF4-FFF2-40B4-BE49-F238E27FC236}">
                <a16:creationId xmlns:a16="http://schemas.microsoft.com/office/drawing/2014/main" id="{BA8D62FD-2DD5-44B3-A2B3-B1DC9697B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608" y="44519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Rectangle 7">
            <a:extLst>
              <a:ext uri="{FF2B5EF4-FFF2-40B4-BE49-F238E27FC236}">
                <a16:creationId xmlns:a16="http://schemas.microsoft.com/office/drawing/2014/main" id="{89BDDC27-ECD9-4232-BD49-6B0706A17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770" y="44519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61846DC9-84BC-4BB3-A9CE-FA243B9FA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0933" y="44519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Rectangle 9">
            <a:extLst>
              <a:ext uri="{FF2B5EF4-FFF2-40B4-BE49-F238E27FC236}">
                <a16:creationId xmlns:a16="http://schemas.microsoft.com/office/drawing/2014/main" id="{A4850E34-9194-4E19-9C2B-65B885456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095" y="44519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Rectangle 7">
            <a:extLst>
              <a:ext uri="{FF2B5EF4-FFF2-40B4-BE49-F238E27FC236}">
                <a16:creationId xmlns:a16="http://schemas.microsoft.com/office/drawing/2014/main" id="{BAAB8266-80BD-47C4-AFAF-B76903F02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5231" y="4414413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1431A650-C278-4705-BD24-45586DBED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9394" y="4414413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Rectangle 9">
            <a:extLst>
              <a:ext uri="{FF2B5EF4-FFF2-40B4-BE49-F238E27FC236}">
                <a16:creationId xmlns:a16="http://schemas.microsoft.com/office/drawing/2014/main" id="{31DCFBC3-8593-4CE3-9FDC-B82F9262E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3556" y="4414413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27">
            <a:extLst>
              <a:ext uri="{FF2B5EF4-FFF2-40B4-BE49-F238E27FC236}">
                <a16:creationId xmlns:a16="http://schemas.microsoft.com/office/drawing/2014/main" id="{81D3B1C5-6427-4654-A5E7-BDD8A7EF4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258" y="483803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71" name="Text Box 42">
            <a:extLst>
              <a:ext uri="{FF2B5EF4-FFF2-40B4-BE49-F238E27FC236}">
                <a16:creationId xmlns:a16="http://schemas.microsoft.com/office/drawing/2014/main" id="{0217C7D7-E629-4C85-BA7D-9999F6CE3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027" y="483803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72" name="Rectangle 5">
            <a:extLst>
              <a:ext uri="{FF2B5EF4-FFF2-40B4-BE49-F238E27FC236}">
                <a16:creationId xmlns:a16="http://schemas.microsoft.com/office/drawing/2014/main" id="{46582F1C-3AEA-4C33-8810-7E7835537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616" y="44138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Rectangle 6">
            <a:extLst>
              <a:ext uri="{FF2B5EF4-FFF2-40B4-BE49-F238E27FC236}">
                <a16:creationId xmlns:a16="http://schemas.microsoft.com/office/drawing/2014/main" id="{11036BA6-786C-4B64-9ABD-A66577067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79" y="44138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Rectangle 7">
            <a:extLst>
              <a:ext uri="{FF2B5EF4-FFF2-40B4-BE49-F238E27FC236}">
                <a16:creationId xmlns:a16="http://schemas.microsoft.com/office/drawing/2014/main" id="{09C1D25A-C33D-466E-B5AB-283BE604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941" y="44138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5" name="Rectangle 8">
            <a:extLst>
              <a:ext uri="{FF2B5EF4-FFF2-40B4-BE49-F238E27FC236}">
                <a16:creationId xmlns:a16="http://schemas.microsoft.com/office/drawing/2014/main" id="{ED1BF48F-74E5-4BB6-85D1-98DBDFE73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104" y="44138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Rectangle 9">
            <a:extLst>
              <a:ext uri="{FF2B5EF4-FFF2-40B4-BE49-F238E27FC236}">
                <a16:creationId xmlns:a16="http://schemas.microsoft.com/office/drawing/2014/main" id="{43313C37-5C20-4F5B-AB5C-8A46575A9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66" y="4413864"/>
            <a:ext cx="28416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Rectangle 5">
            <a:extLst>
              <a:ext uri="{FF2B5EF4-FFF2-40B4-BE49-F238E27FC236}">
                <a16:creationId xmlns:a16="http://schemas.microsoft.com/office/drawing/2014/main" id="{E38C194B-4728-435A-ACE0-ADBBED42B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5546" y="4457826"/>
            <a:ext cx="284163" cy="1414462"/>
          </a:xfrm>
          <a:prstGeom prst="rect">
            <a:avLst/>
          </a:prstGeom>
          <a:gradFill rotWithShape="0">
            <a:gsLst>
              <a:gs pos="0">
                <a:srgbClr val="639729"/>
              </a:gs>
              <a:gs pos="50000">
                <a:srgbClr val="A2D668"/>
              </a:gs>
              <a:gs pos="100000">
                <a:srgbClr val="63972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7E97B750-33DD-49D9-AC33-6E7A2F829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036" y="4414019"/>
            <a:ext cx="284163" cy="1414462"/>
          </a:xfrm>
          <a:prstGeom prst="rect">
            <a:avLst/>
          </a:prstGeom>
          <a:gradFill>
            <a:gsLst>
              <a:gs pos="0">
                <a:srgbClr val="E80702"/>
              </a:gs>
              <a:gs pos="50000">
                <a:srgbClr val="FD9194"/>
              </a:gs>
              <a:gs pos="100000">
                <a:srgbClr val="E8070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320BF02C-077C-41D7-93E3-D5022AE15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199" y="4414019"/>
            <a:ext cx="284163" cy="1414462"/>
          </a:xfrm>
          <a:prstGeom prst="rect">
            <a:avLst/>
          </a:prstGeom>
          <a:gradFill>
            <a:gsLst>
              <a:gs pos="0">
                <a:srgbClr val="E80702"/>
              </a:gs>
              <a:gs pos="50000">
                <a:srgbClr val="FD9194"/>
              </a:gs>
              <a:gs pos="100000">
                <a:srgbClr val="E8070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0.00278 L 0.40868 -0.0060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-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278 L 0.24705 0.0004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278 L 0.24671 0.0004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3" grpId="0" animBg="1"/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60" grpId="0" animBg="1"/>
      <p:bldP spid="61" grpId="0" animBg="1"/>
      <p:bldP spid="62" grpId="0" animBg="1"/>
      <p:bldP spid="63" grpId="0" animBg="1"/>
      <p:bldP spid="64" grpId="0" animBg="1"/>
      <p:bldP spid="67" grpId="0" animBg="1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nimBg="1"/>
      <p:bldP spid="75" grpId="0" animBg="1"/>
      <p:bldP spid="76" grpId="0" animBg="1"/>
      <p:bldP spid="82" grpId="0" animBg="1"/>
      <p:bldP spid="82" grpId="1" animBg="1"/>
      <p:bldP spid="65" grpId="0" animBg="1"/>
      <p:bldP spid="65" grpId="1" animBg="1"/>
      <p:bldP spid="66" grpId="0" animBg="1"/>
      <p:bldP spid="6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>
                <a:solidFill>
                  <a:srgbClr val="5B0091"/>
                </a:solidFill>
              </a:rPr>
              <a:t>Fractions with common denominators</a:t>
            </a:r>
            <a:endParaRPr lang="en-GB" altLang="en-US" sz="28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41325" y="818356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Fractions are said to have a </a:t>
            </a:r>
            <a:r>
              <a:rPr lang="en-GB" altLang="en-US" b="1" dirty="0">
                <a:solidFill>
                  <a:srgbClr val="FF6600"/>
                </a:solidFill>
              </a:rPr>
              <a:t>common denominator</a:t>
            </a:r>
            <a:r>
              <a:rPr lang="en-GB" altLang="en-US" dirty="0"/>
              <a:t> if they have the same denominator.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4943" y="1869281"/>
            <a:ext cx="26837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Another example,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26984" y="1844277"/>
            <a:ext cx="1793875" cy="842963"/>
            <a:chOff x="278" y="1724"/>
            <a:chExt cx="1130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8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60" y="1837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and</a:t>
              </a:r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1120" y="1724"/>
              <a:ext cx="288" cy="531"/>
              <a:chOff x="1921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929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921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925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8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94594" y="2608261"/>
            <a:ext cx="537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all have a common denominator of 8.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139508" y="3109174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can add them together: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34273" y="3567728"/>
            <a:ext cx="457200" cy="857251"/>
            <a:chOff x="287" y="1833"/>
            <a:chExt cx="288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311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3244460" y="376139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042823" y="3570901"/>
            <a:ext cx="457200" cy="842963"/>
            <a:chOff x="1211" y="1835"/>
            <a:chExt cx="288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226" y="2075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4906353" y="3707833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5544236" y="3539151"/>
            <a:ext cx="457200" cy="825500"/>
            <a:chOff x="3413" y="3177"/>
            <a:chExt cx="288" cy="520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4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417" y="340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51" name="Rectangle 4">
            <a:extLst>
              <a:ext uri="{FF2B5EF4-FFF2-40B4-BE49-F238E27FC236}">
                <a16:creationId xmlns:a16="http://schemas.microsoft.com/office/drawing/2014/main" id="{85DACFD7-994C-4DDD-85BB-1D5B27B64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460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Rectangle 5">
            <a:extLst>
              <a:ext uri="{FF2B5EF4-FFF2-40B4-BE49-F238E27FC236}">
                <a16:creationId xmlns:a16="http://schemas.microsoft.com/office/drawing/2014/main" id="{E980EFA3-75B7-4707-9B20-0D28EEAFA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26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Rectangle 6">
            <a:extLst>
              <a:ext uri="{FF2B5EF4-FFF2-40B4-BE49-F238E27FC236}">
                <a16:creationId xmlns:a16="http://schemas.microsoft.com/office/drawing/2014/main" id="{C12CD89C-1970-4CFB-A085-FBE584234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06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Rectangle 7">
            <a:extLst>
              <a:ext uri="{FF2B5EF4-FFF2-40B4-BE49-F238E27FC236}">
                <a16:creationId xmlns:a16="http://schemas.microsoft.com/office/drawing/2014/main" id="{7789B134-1FC2-48A9-88C0-FAC0B2C8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86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Rectangle 8">
            <a:extLst>
              <a:ext uri="{FF2B5EF4-FFF2-40B4-BE49-F238E27FC236}">
                <a16:creationId xmlns:a16="http://schemas.microsoft.com/office/drawing/2014/main" id="{61A56A08-BAB7-4A84-94BD-9CFB721A7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66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Rectangle 9">
            <a:extLst>
              <a:ext uri="{FF2B5EF4-FFF2-40B4-BE49-F238E27FC236}">
                <a16:creationId xmlns:a16="http://schemas.microsoft.com/office/drawing/2014/main" id="{385EEE3A-FC14-4CC1-B534-A2D8263C8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7460" y="4451966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Rectangle 10">
            <a:extLst>
              <a:ext uri="{FF2B5EF4-FFF2-40B4-BE49-F238E27FC236}">
                <a16:creationId xmlns:a16="http://schemas.microsoft.com/office/drawing/2014/main" id="{8A769DFC-B043-4AAB-8B35-E7B55A02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673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CF6E3C63-4ACF-4C11-A5B6-D5D5CF680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473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Rectangle 4">
            <a:extLst>
              <a:ext uri="{FF2B5EF4-FFF2-40B4-BE49-F238E27FC236}">
                <a16:creationId xmlns:a16="http://schemas.microsoft.com/office/drawing/2014/main" id="{A855E4A2-2C97-4AFD-BBBC-80EC119C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440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Rectangle 5">
            <a:extLst>
              <a:ext uri="{FF2B5EF4-FFF2-40B4-BE49-F238E27FC236}">
                <a16:creationId xmlns:a16="http://schemas.microsoft.com/office/drawing/2014/main" id="{598286AC-94BE-4A2D-A3A8-2FDF4BFF7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240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Rectangle 6">
            <a:extLst>
              <a:ext uri="{FF2B5EF4-FFF2-40B4-BE49-F238E27FC236}">
                <a16:creationId xmlns:a16="http://schemas.microsoft.com/office/drawing/2014/main" id="{D314C972-8989-4226-9B1A-BF3218550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040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Rectangle 7">
            <a:extLst>
              <a:ext uri="{FF2B5EF4-FFF2-40B4-BE49-F238E27FC236}">
                <a16:creationId xmlns:a16="http://schemas.microsoft.com/office/drawing/2014/main" id="{0ACB1D87-4EA0-48FB-A4DE-C184295BE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84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Rectangle 8">
            <a:extLst>
              <a:ext uri="{FF2B5EF4-FFF2-40B4-BE49-F238E27FC236}">
                <a16:creationId xmlns:a16="http://schemas.microsoft.com/office/drawing/2014/main" id="{4AF65DEE-4815-4CA7-832D-178567DAA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640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Rectangle 9">
            <a:extLst>
              <a:ext uri="{FF2B5EF4-FFF2-40B4-BE49-F238E27FC236}">
                <a16:creationId xmlns:a16="http://schemas.microsoft.com/office/drawing/2014/main" id="{5CFFF9B5-0576-4346-B000-A0422F15F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440" y="4451966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Rectangle 10">
            <a:extLst>
              <a:ext uri="{FF2B5EF4-FFF2-40B4-BE49-F238E27FC236}">
                <a16:creationId xmlns:a16="http://schemas.microsoft.com/office/drawing/2014/main" id="{527D3327-025A-4FE8-A51E-61435D935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653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Rectangle 11">
            <a:extLst>
              <a:ext uri="{FF2B5EF4-FFF2-40B4-BE49-F238E27FC236}">
                <a16:creationId xmlns:a16="http://schemas.microsoft.com/office/drawing/2014/main" id="{FE37A4DF-849A-4F58-8BCF-1829F666E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453" y="445196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Text Box 27">
            <a:extLst>
              <a:ext uri="{FF2B5EF4-FFF2-40B4-BE49-F238E27FC236}">
                <a16:creationId xmlns:a16="http://schemas.microsoft.com/office/drawing/2014/main" id="{79AAD344-C3FC-421A-829F-EF816F6A9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88" y="478473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4436D544-3BC4-4B92-A669-F663EA29B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3527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9" name="Rectangle 5">
            <a:extLst>
              <a:ext uri="{FF2B5EF4-FFF2-40B4-BE49-F238E27FC236}">
                <a16:creationId xmlns:a16="http://schemas.microsoft.com/office/drawing/2014/main" id="{7BA2BB80-8C9A-4F96-9AF9-482847FD4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327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0" name="Rectangle 6">
            <a:extLst>
              <a:ext uri="{FF2B5EF4-FFF2-40B4-BE49-F238E27FC236}">
                <a16:creationId xmlns:a16="http://schemas.microsoft.com/office/drawing/2014/main" id="{E84B6E4D-C16A-49E1-B0B9-B7D65A49E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9127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1" name="Rectangle 7">
            <a:extLst>
              <a:ext uri="{FF2B5EF4-FFF2-40B4-BE49-F238E27FC236}">
                <a16:creationId xmlns:a16="http://schemas.microsoft.com/office/drawing/2014/main" id="{B4185130-EF46-4D15-AC25-2977B6239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927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Rectangle 8">
            <a:extLst>
              <a:ext uri="{FF2B5EF4-FFF2-40B4-BE49-F238E27FC236}">
                <a16:creationId xmlns:a16="http://schemas.microsoft.com/office/drawing/2014/main" id="{2146A8DF-0EF0-4501-A711-39E61CF8A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4727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Rectangle 9">
            <a:extLst>
              <a:ext uri="{FF2B5EF4-FFF2-40B4-BE49-F238E27FC236}">
                <a16:creationId xmlns:a16="http://schemas.microsoft.com/office/drawing/2014/main" id="{0E7B63B7-0BD6-47FC-B89E-594520E3F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2527" y="4432226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4" name="Rectangle 10">
            <a:extLst>
              <a:ext uri="{FF2B5EF4-FFF2-40B4-BE49-F238E27FC236}">
                <a16:creationId xmlns:a16="http://schemas.microsoft.com/office/drawing/2014/main" id="{13C9EED1-9B55-4760-A06D-443ECFCF5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8740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" name="Rectangle 11">
            <a:extLst>
              <a:ext uri="{FF2B5EF4-FFF2-40B4-BE49-F238E27FC236}">
                <a16:creationId xmlns:a16="http://schemas.microsoft.com/office/drawing/2014/main" id="{BFFD6526-C25E-4DF4-9476-01D159E60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6540" y="4432226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6" name="Rectangle 4">
            <a:extLst>
              <a:ext uri="{FF2B5EF4-FFF2-40B4-BE49-F238E27FC236}">
                <a16:creationId xmlns:a16="http://schemas.microsoft.com/office/drawing/2014/main" id="{6123743A-54E2-41E2-AF0A-6178312C5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9347" y="4452793"/>
            <a:ext cx="177800" cy="1414462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" name="Rectangle 4">
            <a:extLst>
              <a:ext uri="{FF2B5EF4-FFF2-40B4-BE49-F238E27FC236}">
                <a16:creationId xmlns:a16="http://schemas.microsoft.com/office/drawing/2014/main" id="{E6BF37C5-196F-4D33-8AA2-841D78DCD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594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Rectangle 5">
            <a:extLst>
              <a:ext uri="{FF2B5EF4-FFF2-40B4-BE49-F238E27FC236}">
                <a16:creationId xmlns:a16="http://schemas.microsoft.com/office/drawing/2014/main" id="{6D5230AA-299D-4C6C-BA1C-F1BBCDC73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394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9" name="Rectangle 6">
            <a:extLst>
              <a:ext uri="{FF2B5EF4-FFF2-40B4-BE49-F238E27FC236}">
                <a16:creationId xmlns:a16="http://schemas.microsoft.com/office/drawing/2014/main" id="{CD69B409-A26A-4B43-B8F0-DDF4F41D8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194" y="4451966"/>
            <a:ext cx="177800" cy="1414462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E05DFF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0" name="Rectangle 4">
            <a:extLst>
              <a:ext uri="{FF2B5EF4-FFF2-40B4-BE49-F238E27FC236}">
                <a16:creationId xmlns:a16="http://schemas.microsoft.com/office/drawing/2014/main" id="{B31F0EE9-0E42-4B67-B02F-C0748A959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324" y="4433919"/>
            <a:ext cx="707696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1" name="Text Box 42">
            <a:extLst>
              <a:ext uri="{FF2B5EF4-FFF2-40B4-BE49-F238E27FC236}">
                <a16:creationId xmlns:a16="http://schemas.microsoft.com/office/drawing/2014/main" id="{433A07B2-5A17-4E2F-85B7-8D00342D2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544" y="4822025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02" name="Text Box 42">
            <a:extLst>
              <a:ext uri="{FF2B5EF4-FFF2-40B4-BE49-F238E27FC236}">
                <a16:creationId xmlns:a16="http://schemas.microsoft.com/office/drawing/2014/main" id="{9E05C7B1-665E-4BB1-B5EF-0AD2D19BE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421" y="373441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04" name="Text Box 44">
            <a:extLst>
              <a:ext uri="{FF2B5EF4-FFF2-40B4-BE49-F238E27FC236}">
                <a16:creationId xmlns:a16="http://schemas.microsoft.com/office/drawing/2014/main" id="{E8EB7349-A1C8-4597-A4AA-D52D96818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659" y="356358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105" name="Line 45">
            <a:extLst>
              <a:ext uri="{FF2B5EF4-FFF2-40B4-BE49-F238E27FC236}">
                <a16:creationId xmlns:a16="http://schemas.microsoft.com/office/drawing/2014/main" id="{C5E4668C-DF7A-4CAB-B65F-CAA7FEF17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021" y="3968393"/>
            <a:ext cx="45720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" name="Text Box 46">
            <a:extLst>
              <a:ext uri="{FF2B5EF4-FFF2-40B4-BE49-F238E27FC236}">
                <a16:creationId xmlns:a16="http://schemas.microsoft.com/office/drawing/2014/main" id="{73D08753-CCA3-4112-8A72-C7FD8FFB5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371" y="3927118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8DE7F557-E48D-4524-9BB9-7AC817C0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621" y="3536951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 </a:t>
            </a:r>
            <a:r>
              <a:rPr lang="en-GB" altLang="en-US" dirty="0"/>
              <a:t>4</a:t>
            </a:r>
          </a:p>
        </p:txBody>
      </p:sp>
      <p:sp>
        <p:nvSpPr>
          <p:cNvPr id="108" name="Text Box 44">
            <a:extLst>
              <a:ext uri="{FF2B5EF4-FFF2-40B4-BE49-F238E27FC236}">
                <a16:creationId xmlns:a16="http://schemas.microsoft.com/office/drawing/2014/main" id="{C4A626F2-BEEB-4C6F-9EFE-9CD40D33D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1023" y="3896159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 </a:t>
            </a:r>
            <a:r>
              <a:rPr lang="en-GB" alt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6815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277 L 0.42777 -0.00277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22587 -0.0027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98" y="-324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2569 -0.00347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-347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2605 -0.00277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63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86" grpId="0" animBg="1"/>
      <p:bldP spid="87" grpId="0" autoUpdateAnimBg="0"/>
      <p:bldP spid="88" grpId="0" animBg="1"/>
      <p:bldP spid="89" grpId="0" animBg="1"/>
      <p:bldP spid="90" grpId="0" animBg="1"/>
      <p:bldP spid="91" grpId="0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 autoUpdateAnimBg="0"/>
      <p:bldP spid="102" grpId="0" autoUpdateAnimBg="0"/>
      <p:bldP spid="104" grpId="0"/>
      <p:bldP spid="105" grpId="0" animBg="1"/>
      <p:bldP spid="106" grpId="0"/>
      <p:bldP spid="107" grpId="0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>
                <a:solidFill>
                  <a:srgbClr val="5B0091"/>
                </a:solidFill>
              </a:rPr>
              <a:t>Fractions with common denominators</a:t>
            </a:r>
            <a:endParaRPr lang="en-GB" altLang="en-US" sz="28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41325" y="818356"/>
            <a:ext cx="8016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Fractions are said to have a </a:t>
            </a:r>
            <a:r>
              <a:rPr lang="en-GB" altLang="en-US" b="1" dirty="0">
                <a:solidFill>
                  <a:srgbClr val="FF6600"/>
                </a:solidFill>
              </a:rPr>
              <a:t>common denominator</a:t>
            </a:r>
            <a:r>
              <a:rPr lang="en-GB" altLang="en-US" dirty="0"/>
              <a:t> if they have the same denominator.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4943" y="1869281"/>
            <a:ext cx="28889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One more example,</a:t>
            </a:r>
          </a:p>
        </p:txBody>
      </p: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94594" y="2608261"/>
            <a:ext cx="537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all have a common denominator of 3.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139508" y="3109174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can add them together: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292495" y="3544043"/>
            <a:ext cx="457200" cy="857251"/>
            <a:chOff x="287" y="1833"/>
            <a:chExt cx="288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294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2255208" y="373617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5043925" y="3502976"/>
            <a:ext cx="457200" cy="842963"/>
            <a:chOff x="1211" y="1835"/>
            <a:chExt cx="288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226" y="2075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5553578" y="3681542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6763670" y="3486277"/>
            <a:ext cx="457200" cy="825500"/>
            <a:chOff x="3413" y="3177"/>
            <a:chExt cx="288" cy="520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417" y="340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</p:grpSp>
      <p:sp>
        <p:nvSpPr>
          <p:cNvPr id="87" name="Text Box 27">
            <a:extLst>
              <a:ext uri="{FF2B5EF4-FFF2-40B4-BE49-F238E27FC236}">
                <a16:creationId xmlns:a16="http://schemas.microsoft.com/office/drawing/2014/main" id="{79AAD344-C3FC-421A-829F-EF816F6A9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703" y="4794752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101" name="Text Box 42">
            <a:extLst>
              <a:ext uri="{FF2B5EF4-FFF2-40B4-BE49-F238E27FC236}">
                <a16:creationId xmlns:a16="http://schemas.microsoft.com/office/drawing/2014/main" id="{433A07B2-5A17-4E2F-85B7-8D00342D2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059" y="483204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102" name="Text Box 42">
            <a:extLst>
              <a:ext uri="{FF2B5EF4-FFF2-40B4-BE49-F238E27FC236}">
                <a16:creationId xmlns:a16="http://schemas.microsoft.com/office/drawing/2014/main" id="{9E05C7B1-665E-4BB1-B5EF-0AD2D19BE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967" y="364075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04" name="Text Box 44">
            <a:extLst>
              <a:ext uri="{FF2B5EF4-FFF2-40B4-BE49-F238E27FC236}">
                <a16:creationId xmlns:a16="http://schemas.microsoft.com/office/drawing/2014/main" id="{E8EB7349-A1C8-4597-A4AA-D52D96818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8800" y="3608546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DC67B81-A872-4192-9BC8-28D50F8ACD78}"/>
              </a:ext>
            </a:extLst>
          </p:cNvPr>
          <p:cNvSpPr/>
          <p:nvPr/>
        </p:nvSpPr>
        <p:spPr>
          <a:xfrm>
            <a:off x="725268" y="4451662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F90CED6-67AF-48C2-8DC4-A15D21212047}"/>
              </a:ext>
            </a:extLst>
          </p:cNvPr>
          <p:cNvSpPr/>
          <p:nvPr/>
        </p:nvSpPr>
        <p:spPr>
          <a:xfrm>
            <a:off x="725266" y="5393235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16B1AC6-DF28-464E-9EB8-C30A388713C3}"/>
              </a:ext>
            </a:extLst>
          </p:cNvPr>
          <p:cNvSpPr/>
          <p:nvPr/>
        </p:nvSpPr>
        <p:spPr>
          <a:xfrm>
            <a:off x="725267" y="4923410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D580AFA-8EA6-4787-B899-3FC2D8883D9F}"/>
              </a:ext>
            </a:extLst>
          </p:cNvPr>
          <p:cNvSpPr/>
          <p:nvPr/>
        </p:nvSpPr>
        <p:spPr>
          <a:xfrm>
            <a:off x="2706361" y="4451662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0694A4BE-83CA-4A54-ABB2-6529DEF3C30B}"/>
              </a:ext>
            </a:extLst>
          </p:cNvPr>
          <p:cNvSpPr/>
          <p:nvPr/>
        </p:nvSpPr>
        <p:spPr>
          <a:xfrm>
            <a:off x="2706359" y="5393235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7F6D2CA-C2DE-4266-ACB5-C787C37F0849}"/>
              </a:ext>
            </a:extLst>
          </p:cNvPr>
          <p:cNvSpPr/>
          <p:nvPr/>
        </p:nvSpPr>
        <p:spPr>
          <a:xfrm>
            <a:off x="2706360" y="4923410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2517419-2470-46EA-A0C3-6FA3B2902662}"/>
              </a:ext>
            </a:extLst>
          </p:cNvPr>
          <p:cNvSpPr/>
          <p:nvPr/>
        </p:nvSpPr>
        <p:spPr>
          <a:xfrm>
            <a:off x="4648645" y="4451662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D63AD94-5062-4EB4-A853-B5D35F83C113}"/>
              </a:ext>
            </a:extLst>
          </p:cNvPr>
          <p:cNvSpPr/>
          <p:nvPr/>
        </p:nvSpPr>
        <p:spPr>
          <a:xfrm>
            <a:off x="4648643" y="5393235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D64FF26-DA0C-4D19-A699-F1C2B9745056}"/>
              </a:ext>
            </a:extLst>
          </p:cNvPr>
          <p:cNvSpPr/>
          <p:nvPr/>
        </p:nvSpPr>
        <p:spPr>
          <a:xfrm>
            <a:off x="4648644" y="4923410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2" name="Group 61">
            <a:extLst>
              <a:ext uri="{FF2B5EF4-FFF2-40B4-BE49-F238E27FC236}">
                <a16:creationId xmlns:a16="http://schemas.microsoft.com/office/drawing/2014/main" id="{EA071043-638D-4BE5-8FD5-FC624C3F0A95}"/>
              </a:ext>
            </a:extLst>
          </p:cNvPr>
          <p:cNvGrpSpPr>
            <a:grpSpLocks/>
          </p:cNvGrpSpPr>
          <p:nvPr/>
        </p:nvGrpSpPr>
        <p:grpSpPr bwMode="auto">
          <a:xfrm>
            <a:off x="3453023" y="1736626"/>
            <a:ext cx="2562225" cy="842963"/>
            <a:chOff x="278" y="1724"/>
            <a:chExt cx="1614" cy="531"/>
          </a:xfrm>
        </p:grpSpPr>
        <p:grpSp>
          <p:nvGrpSpPr>
            <p:cNvPr id="83" name="Group 7">
              <a:extLst>
                <a:ext uri="{FF2B5EF4-FFF2-40B4-BE49-F238E27FC236}">
                  <a16:creationId xmlns:a16="http://schemas.microsoft.com/office/drawing/2014/main" id="{AF4C1E59-640E-4772-93ED-E15AEBF46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117" name="Text Box 8">
                <a:extLst>
                  <a:ext uri="{FF2B5EF4-FFF2-40B4-BE49-F238E27FC236}">
                    <a16:creationId xmlns:a16="http://schemas.microsoft.com/office/drawing/2014/main" id="{6ECF8C87-6BE6-4358-ADB0-E0FDF6AF08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118" name="Line 9">
                <a:extLst>
                  <a:ext uri="{FF2B5EF4-FFF2-40B4-BE49-F238E27FC236}">
                    <a16:creationId xmlns:a16="http://schemas.microsoft.com/office/drawing/2014/main" id="{C1CC4965-2A13-4B5B-9133-9806C1B825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9" name="Text Box 10">
                <a:extLst>
                  <a:ext uri="{FF2B5EF4-FFF2-40B4-BE49-F238E27FC236}">
                    <a16:creationId xmlns:a16="http://schemas.microsoft.com/office/drawing/2014/main" id="{8EF83FA5-049C-4037-86A3-2F63A2B0DE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</p:grpSp>
        <p:sp>
          <p:nvSpPr>
            <p:cNvPr id="84" name="Text Box 11">
              <a:extLst>
                <a:ext uri="{FF2B5EF4-FFF2-40B4-BE49-F238E27FC236}">
                  <a16:creationId xmlns:a16="http://schemas.microsoft.com/office/drawing/2014/main" id="{E1C616F4-47BD-408A-8AFB-7A30F8956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1844"/>
              <a:ext cx="16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,</a:t>
              </a:r>
            </a:p>
          </p:txBody>
        </p:sp>
        <p:grpSp>
          <p:nvGrpSpPr>
            <p:cNvPr id="103" name="Group 12">
              <a:extLst>
                <a:ext uri="{FF2B5EF4-FFF2-40B4-BE49-F238E27FC236}">
                  <a16:creationId xmlns:a16="http://schemas.microsoft.com/office/drawing/2014/main" id="{39DC2C1B-37AC-42D5-B769-B53A786891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8" y="1724"/>
              <a:ext cx="288" cy="531"/>
              <a:chOff x="1211" y="1835"/>
              <a:chExt cx="288" cy="531"/>
            </a:xfrm>
          </p:grpSpPr>
          <p:sp>
            <p:nvSpPr>
              <p:cNvPr id="114" name="Text Box 13">
                <a:extLst>
                  <a:ext uri="{FF2B5EF4-FFF2-40B4-BE49-F238E27FC236}">
                    <a16:creationId xmlns:a16="http://schemas.microsoft.com/office/drawing/2014/main" id="{C73440D0-F4DE-4C80-B574-681E732661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4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115" name="Line 14">
                <a:extLst>
                  <a:ext uri="{FF2B5EF4-FFF2-40B4-BE49-F238E27FC236}">
                    <a16:creationId xmlns:a16="http://schemas.microsoft.com/office/drawing/2014/main" id="{4A53695A-B11F-4C9B-83E0-E5F91AD26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11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" name="Text Box 15">
                <a:extLst>
                  <a:ext uri="{FF2B5EF4-FFF2-40B4-BE49-F238E27FC236}">
                    <a16:creationId xmlns:a16="http://schemas.microsoft.com/office/drawing/2014/main" id="{481AF475-5DAC-4730-A6F3-7374BA0F5D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5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</p:grpSp>
        <p:sp>
          <p:nvSpPr>
            <p:cNvPr id="109" name="Text Box 16">
              <a:extLst>
                <a:ext uri="{FF2B5EF4-FFF2-40B4-BE49-F238E27FC236}">
                  <a16:creationId xmlns:a16="http://schemas.microsoft.com/office/drawing/2014/main" id="{E1632486-4DFF-48C9-84DC-43999D9FB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" y="1844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and</a:t>
              </a:r>
            </a:p>
          </p:txBody>
        </p:sp>
        <p:grpSp>
          <p:nvGrpSpPr>
            <p:cNvPr id="110" name="Group 17">
              <a:extLst>
                <a:ext uri="{FF2B5EF4-FFF2-40B4-BE49-F238E27FC236}">
                  <a16:creationId xmlns:a16="http://schemas.microsoft.com/office/drawing/2014/main" id="{56DF54C3-64DA-4669-A49C-31965F48B3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4" y="1724"/>
              <a:ext cx="288" cy="531"/>
              <a:chOff x="2405" y="1835"/>
              <a:chExt cx="288" cy="531"/>
            </a:xfrm>
          </p:grpSpPr>
          <p:sp>
            <p:nvSpPr>
              <p:cNvPr id="111" name="Text Box 18">
                <a:extLst>
                  <a:ext uri="{FF2B5EF4-FFF2-40B4-BE49-F238E27FC236}">
                    <a16:creationId xmlns:a16="http://schemas.microsoft.com/office/drawing/2014/main" id="{BA260FE2-4187-4B84-A456-E2220FC79F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8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112" name="Line 19">
                <a:extLst>
                  <a:ext uri="{FF2B5EF4-FFF2-40B4-BE49-F238E27FC236}">
                    <a16:creationId xmlns:a16="http://schemas.microsoft.com/office/drawing/2014/main" id="{C3AE8D7B-2CC7-4ABA-83D8-661DC5667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Text Box 20">
                <a:extLst>
                  <a:ext uri="{FF2B5EF4-FFF2-40B4-BE49-F238E27FC236}">
                    <a16:creationId xmlns:a16="http://schemas.microsoft.com/office/drawing/2014/main" id="{DE0FBF1B-9AE5-4739-9495-20E2B19282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</p:grpSp>
      </p:grpSp>
      <p:grpSp>
        <p:nvGrpSpPr>
          <p:cNvPr id="120" name="Group 23">
            <a:extLst>
              <a:ext uri="{FF2B5EF4-FFF2-40B4-BE49-F238E27FC236}">
                <a16:creationId xmlns:a16="http://schemas.microsoft.com/office/drawing/2014/main" id="{5186BD85-5E8A-49F2-B8CF-99F55F289C4D}"/>
              </a:ext>
            </a:extLst>
          </p:cNvPr>
          <p:cNvGrpSpPr>
            <a:grpSpLocks/>
          </p:cNvGrpSpPr>
          <p:nvPr/>
        </p:nvGrpSpPr>
        <p:grpSpPr bwMode="auto">
          <a:xfrm>
            <a:off x="3275223" y="3502075"/>
            <a:ext cx="457200" cy="857251"/>
            <a:chOff x="287" y="1833"/>
            <a:chExt cx="288" cy="540"/>
          </a:xfrm>
        </p:grpSpPr>
        <p:sp>
          <p:nvSpPr>
            <p:cNvPr id="121" name="Text Box 24">
              <a:extLst>
                <a:ext uri="{FF2B5EF4-FFF2-40B4-BE49-F238E27FC236}">
                  <a16:creationId xmlns:a16="http://schemas.microsoft.com/office/drawing/2014/main" id="{515E92E9-58C6-4117-8F04-979F66C77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122" name="Line 25">
              <a:extLst>
                <a:ext uri="{FF2B5EF4-FFF2-40B4-BE49-F238E27FC236}">
                  <a16:creationId xmlns:a16="http://schemas.microsoft.com/office/drawing/2014/main" id="{E0B8BEE9-2ECC-47B4-B55F-F19E7951C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 Box 26">
              <a:extLst>
                <a:ext uri="{FF2B5EF4-FFF2-40B4-BE49-F238E27FC236}">
                  <a16:creationId xmlns:a16="http://schemas.microsoft.com/office/drawing/2014/main" id="{5E372834-B65E-4E5B-A9C5-C0AB1AC6E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</p:grpSp>
      <p:sp>
        <p:nvSpPr>
          <p:cNvPr id="124" name="Text Box 27">
            <a:extLst>
              <a:ext uri="{FF2B5EF4-FFF2-40B4-BE49-F238E27FC236}">
                <a16:creationId xmlns:a16="http://schemas.microsoft.com/office/drawing/2014/main" id="{6B5896C8-088B-49CE-95E9-C453018FA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050" y="365775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125" name="Text Box 42">
            <a:extLst>
              <a:ext uri="{FF2B5EF4-FFF2-40B4-BE49-F238E27FC236}">
                <a16:creationId xmlns:a16="http://schemas.microsoft.com/office/drawing/2014/main" id="{F8163664-F456-4AF3-BDE9-0E1480690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5107" y="4794752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38B07D1-798C-470D-9306-8FED11EC9EF4}"/>
              </a:ext>
            </a:extLst>
          </p:cNvPr>
          <p:cNvSpPr/>
          <p:nvPr/>
        </p:nvSpPr>
        <p:spPr>
          <a:xfrm>
            <a:off x="6582693" y="4451662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BA1FE3E3-01C7-4B03-8E0F-C8B3C80882D1}"/>
              </a:ext>
            </a:extLst>
          </p:cNvPr>
          <p:cNvSpPr/>
          <p:nvPr/>
        </p:nvSpPr>
        <p:spPr>
          <a:xfrm>
            <a:off x="6582691" y="5393235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55223DE-B2A8-4CC6-A62B-1ACBAA520846}"/>
              </a:ext>
            </a:extLst>
          </p:cNvPr>
          <p:cNvSpPr/>
          <p:nvPr/>
        </p:nvSpPr>
        <p:spPr>
          <a:xfrm>
            <a:off x="6582692" y="4923410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C5B94EC-C8FE-4DD2-BCF1-F6698C3F230D}"/>
              </a:ext>
            </a:extLst>
          </p:cNvPr>
          <p:cNvSpPr/>
          <p:nvPr/>
        </p:nvSpPr>
        <p:spPr>
          <a:xfrm>
            <a:off x="725266" y="4463590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03F525A-8C23-4302-B9A3-DAF580AEFD51}"/>
              </a:ext>
            </a:extLst>
          </p:cNvPr>
          <p:cNvSpPr/>
          <p:nvPr/>
        </p:nvSpPr>
        <p:spPr>
          <a:xfrm>
            <a:off x="2704910" y="4464362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5E91901-81DD-46AD-A626-705C2E846193}"/>
              </a:ext>
            </a:extLst>
          </p:cNvPr>
          <p:cNvSpPr/>
          <p:nvPr/>
        </p:nvSpPr>
        <p:spPr>
          <a:xfrm>
            <a:off x="4648643" y="4456738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186 L 0.63993 -0.00162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97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185 L 0.425 0.0669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50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1233 0.1368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4" y="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87" grpId="0" autoUpdateAnimBg="0"/>
      <p:bldP spid="101" grpId="0" autoUpdateAnimBg="0"/>
      <p:bldP spid="102" grpId="0" autoUpdateAnimBg="0"/>
      <p:bldP spid="104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124" grpId="0" autoUpdateAnimBg="0"/>
      <p:bldP spid="125" grpId="0" autoUpdateAnimBg="0"/>
      <p:bldP spid="126" grpId="0" animBg="1"/>
      <p:bldP spid="127" grpId="0" animBg="1"/>
      <p:bldP spid="128" grpId="0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1" grpId="0" animBg="1"/>
      <p:bldP spid="131" grpId="1" animBg="1"/>
      <p:bldP spid="131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">
            <a:extLst>
              <a:ext uri="{FF2B5EF4-FFF2-40B4-BE49-F238E27FC236}">
                <a16:creationId xmlns:a16="http://schemas.microsoft.com/office/drawing/2014/main" id="{75C892C3-EDB0-4F9D-A3EF-2327B6FE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967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Rectangle 7">
            <a:extLst>
              <a:ext uri="{FF2B5EF4-FFF2-40B4-BE49-F238E27FC236}">
                <a16:creationId xmlns:a16="http://schemas.microsoft.com/office/drawing/2014/main" id="{E4A252E0-9AA3-474C-87A5-E887967FA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504" y="4513645"/>
            <a:ext cx="238125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F37E19F1-2392-4582-A03D-3C50D1725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629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2" name="Rectangle 9">
            <a:extLst>
              <a:ext uri="{FF2B5EF4-FFF2-40B4-BE49-F238E27FC236}">
                <a16:creationId xmlns:a16="http://schemas.microsoft.com/office/drawing/2014/main" id="{AB0E7558-1AAB-4CA6-81BC-ABF05A63F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3167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>
                <a:solidFill>
                  <a:srgbClr val="5B0091"/>
                </a:solidFill>
              </a:rPr>
              <a:t>Fractions with common denominators</a:t>
            </a:r>
            <a:endParaRPr lang="en-GB" altLang="en-US" sz="28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55002" y="755762"/>
            <a:ext cx="8016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Fractions are said to have a </a:t>
            </a:r>
            <a:r>
              <a:rPr lang="en-GB" altLang="en-US" b="1" dirty="0">
                <a:solidFill>
                  <a:srgbClr val="FF6600"/>
                </a:solidFill>
              </a:rPr>
              <a:t>common denominator</a:t>
            </a:r>
            <a:r>
              <a:rPr lang="en-GB" altLang="en-US" dirty="0"/>
              <a:t> if they have the same denominator. For subtracting we do the same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4943" y="1869281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For example,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26984" y="1844277"/>
            <a:ext cx="1793875" cy="842963"/>
            <a:chOff x="278" y="1724"/>
            <a:chExt cx="1130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5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6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60" y="1837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and</a:t>
              </a:r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1120" y="1724"/>
              <a:ext cx="288" cy="531"/>
              <a:chOff x="1921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929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4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921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925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6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94594" y="2608261"/>
            <a:ext cx="537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all have a common denominator of 6.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139508" y="3109174"/>
            <a:ext cx="2487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can subtract: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34273" y="3567728"/>
            <a:ext cx="457200" cy="857251"/>
            <a:chOff x="287" y="1833"/>
            <a:chExt cx="288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5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311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6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3244460" y="376139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042823" y="3570901"/>
            <a:ext cx="457200" cy="842963"/>
            <a:chOff x="1211" y="1835"/>
            <a:chExt cx="288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4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226" y="2075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6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4906353" y="3707833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5544236" y="3539151"/>
            <a:ext cx="457200" cy="825500"/>
            <a:chOff x="3413" y="3177"/>
            <a:chExt cx="288" cy="520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417" y="340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6</a:t>
              </a:r>
            </a:p>
          </p:txBody>
        </p:sp>
      </p:grpSp>
      <p:sp>
        <p:nvSpPr>
          <p:cNvPr id="68" name="Rectangle 5">
            <a:extLst>
              <a:ext uri="{FF2B5EF4-FFF2-40B4-BE49-F238E27FC236}">
                <a16:creationId xmlns:a16="http://schemas.microsoft.com/office/drawing/2014/main" id="{4DEEC033-42BF-4060-904B-72190D2B8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429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Rectangle 10">
            <a:extLst>
              <a:ext uri="{FF2B5EF4-FFF2-40B4-BE49-F238E27FC236}">
                <a16:creationId xmlns:a16="http://schemas.microsoft.com/office/drawing/2014/main" id="{5934FF24-CEDD-4833-BFF4-0F20D96EC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704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" name="Rectangle 5">
            <a:extLst>
              <a:ext uri="{FF2B5EF4-FFF2-40B4-BE49-F238E27FC236}">
                <a16:creationId xmlns:a16="http://schemas.microsoft.com/office/drawing/2014/main" id="{54DAEE53-9412-487D-991B-4D0EF54B0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8315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B9A246D7-15F3-45EA-B879-C1DDE21E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853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Rectangle 7">
            <a:extLst>
              <a:ext uri="{FF2B5EF4-FFF2-40B4-BE49-F238E27FC236}">
                <a16:creationId xmlns:a16="http://schemas.microsoft.com/office/drawing/2014/main" id="{D17F0B54-609D-4114-B072-4192BDC83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1390" y="4513645"/>
            <a:ext cx="238125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Rectangle 8">
            <a:extLst>
              <a:ext uri="{FF2B5EF4-FFF2-40B4-BE49-F238E27FC236}">
                <a16:creationId xmlns:a16="http://schemas.microsoft.com/office/drawing/2014/main" id="{2C95AF93-A575-441D-A508-3FEE13270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515" y="4513645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Rectangle 9">
            <a:extLst>
              <a:ext uri="{FF2B5EF4-FFF2-40B4-BE49-F238E27FC236}">
                <a16:creationId xmlns:a16="http://schemas.microsoft.com/office/drawing/2014/main" id="{47CE7568-BB19-4463-B549-0D468BE9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6053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Rectangle 10">
            <a:extLst>
              <a:ext uri="{FF2B5EF4-FFF2-40B4-BE49-F238E27FC236}">
                <a16:creationId xmlns:a16="http://schemas.microsoft.com/office/drawing/2014/main" id="{D851E433-0911-44C3-B5CF-0ECAC3955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590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" name="Rectangle 5">
            <a:extLst>
              <a:ext uri="{FF2B5EF4-FFF2-40B4-BE49-F238E27FC236}">
                <a16:creationId xmlns:a16="http://schemas.microsoft.com/office/drawing/2014/main" id="{9B57E548-51F6-402A-973B-E17EEFCD3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8746" y="4503521"/>
            <a:ext cx="236538" cy="1414463"/>
          </a:xfrm>
          <a:prstGeom prst="rect">
            <a:avLst/>
          </a:prstGeom>
          <a:gradFill rotWithShape="0">
            <a:gsLst>
              <a:gs pos="0">
                <a:srgbClr val="82B3FC">
                  <a:gamma/>
                  <a:shade val="76078"/>
                  <a:invGamma/>
                </a:srgbClr>
              </a:gs>
              <a:gs pos="50000">
                <a:srgbClr val="82B3FC"/>
              </a:gs>
              <a:gs pos="100000">
                <a:srgbClr val="82B3FC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9" name="Rectangle 6">
            <a:extLst>
              <a:ext uri="{FF2B5EF4-FFF2-40B4-BE49-F238E27FC236}">
                <a16:creationId xmlns:a16="http://schemas.microsoft.com/office/drawing/2014/main" id="{396B8578-891D-4D2A-B70B-176E8489E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284" y="4503521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0" name="Rectangle 7">
            <a:extLst>
              <a:ext uri="{FF2B5EF4-FFF2-40B4-BE49-F238E27FC236}">
                <a16:creationId xmlns:a16="http://schemas.microsoft.com/office/drawing/2014/main" id="{F1104D7F-FF83-4E03-A548-29A5EF235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821" y="4503521"/>
            <a:ext cx="238125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1" name="Rectangle 8">
            <a:extLst>
              <a:ext uri="{FF2B5EF4-FFF2-40B4-BE49-F238E27FC236}">
                <a16:creationId xmlns:a16="http://schemas.microsoft.com/office/drawing/2014/main" id="{9D7A6468-BE04-4BE0-AC6C-BC63B39E9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946" y="4503521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Rectangle 9">
            <a:extLst>
              <a:ext uri="{FF2B5EF4-FFF2-40B4-BE49-F238E27FC236}">
                <a16:creationId xmlns:a16="http://schemas.microsoft.com/office/drawing/2014/main" id="{E617F265-E175-4B89-B6AF-5403000C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484" y="4503521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" name="Rectangle 10">
            <a:extLst>
              <a:ext uri="{FF2B5EF4-FFF2-40B4-BE49-F238E27FC236}">
                <a16:creationId xmlns:a16="http://schemas.microsoft.com/office/drawing/2014/main" id="{A1C3F25E-2568-4C1D-8189-B0ED7D09D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021" y="4503521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8" name="Rectangle 6">
            <a:extLst>
              <a:ext uri="{FF2B5EF4-FFF2-40B4-BE49-F238E27FC236}">
                <a16:creationId xmlns:a16="http://schemas.microsoft.com/office/drawing/2014/main" id="{ABA71BD6-8AD0-4534-A28A-8F998D836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744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9" name="Rectangle 7">
            <a:extLst>
              <a:ext uri="{FF2B5EF4-FFF2-40B4-BE49-F238E27FC236}">
                <a16:creationId xmlns:a16="http://schemas.microsoft.com/office/drawing/2014/main" id="{5BF6FB16-C20D-4CF2-AD7A-05EF1ECAE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281" y="4513645"/>
            <a:ext cx="238125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0" name="Rectangle 8">
            <a:extLst>
              <a:ext uri="{FF2B5EF4-FFF2-40B4-BE49-F238E27FC236}">
                <a16:creationId xmlns:a16="http://schemas.microsoft.com/office/drawing/2014/main" id="{0CC5CBAE-3030-45B5-9F3E-4CF6D55FF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406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" name="Rectangle 9">
            <a:extLst>
              <a:ext uri="{FF2B5EF4-FFF2-40B4-BE49-F238E27FC236}">
                <a16:creationId xmlns:a16="http://schemas.microsoft.com/office/drawing/2014/main" id="{26FDCEDA-DF86-4DF9-AC97-E8B64F475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944" y="4513645"/>
            <a:ext cx="236538" cy="141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Text Box 27">
            <a:extLst>
              <a:ext uri="{FF2B5EF4-FFF2-40B4-BE49-F238E27FC236}">
                <a16:creationId xmlns:a16="http://schemas.microsoft.com/office/drawing/2014/main" id="{F314AF57-F23D-4D53-95E4-2F27C1533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643" y="497991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sp>
        <p:nvSpPr>
          <p:cNvPr id="123" name="Text Box 42">
            <a:extLst>
              <a:ext uri="{FF2B5EF4-FFF2-40B4-BE49-F238E27FC236}">
                <a16:creationId xmlns:a16="http://schemas.microsoft.com/office/drawing/2014/main" id="{6169C60C-8651-4ED6-A982-EF309E914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691" y="499227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44563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68" grpId="0" animBg="1"/>
      <p:bldP spid="73" grpId="0" animBg="1"/>
      <p:bldP spid="74" grpId="0" animBg="1"/>
      <p:bldP spid="75" grpId="0" animBg="1"/>
      <p:bldP spid="76" grpId="0" animBg="1"/>
      <p:bldP spid="82" grpId="0" animBg="1"/>
      <p:bldP spid="83" grpId="0" animBg="1"/>
      <p:bldP spid="84" grpId="0" animBg="1"/>
      <p:bldP spid="103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8" grpId="0" animBg="1"/>
      <p:bldP spid="119" grpId="0" animBg="1"/>
      <p:bldP spid="120" grpId="0" animBg="1"/>
      <p:bldP spid="121" grpId="0" animBg="1"/>
      <p:bldP spid="122" grpId="0" autoUpdateAnimBg="0"/>
      <p:bldP spid="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11">
            <a:extLst>
              <a:ext uri="{FF2B5EF4-FFF2-40B4-BE49-F238E27FC236}">
                <a16:creationId xmlns:a16="http://schemas.microsoft.com/office/drawing/2014/main" id="{8C4664B0-4C4F-4AC3-862F-1C68744DC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177" y="4488245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>
                <a:solidFill>
                  <a:srgbClr val="5B0091"/>
                </a:solidFill>
              </a:rPr>
              <a:t>Fractions with common denominators</a:t>
            </a:r>
            <a:endParaRPr lang="en-GB" altLang="en-US" sz="28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55002" y="755762"/>
            <a:ext cx="8016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Fractions are said to have a </a:t>
            </a:r>
            <a:r>
              <a:rPr lang="en-GB" altLang="en-US" b="1" dirty="0">
                <a:solidFill>
                  <a:srgbClr val="FF6600"/>
                </a:solidFill>
              </a:rPr>
              <a:t>common denominator</a:t>
            </a:r>
            <a:r>
              <a:rPr lang="en-GB" altLang="en-US" dirty="0"/>
              <a:t> if they have the same denominator. For subtracting we do the same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464943" y="1869281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For example,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26984" y="1844277"/>
            <a:ext cx="1793875" cy="842963"/>
            <a:chOff x="278" y="1724"/>
            <a:chExt cx="1130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8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60" y="1837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and</a:t>
              </a:r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1120" y="1724"/>
              <a:ext cx="288" cy="531"/>
              <a:chOff x="1921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929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921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925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8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1194594" y="2608261"/>
            <a:ext cx="537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all have a common denominator of 8.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1139508" y="3109174"/>
            <a:ext cx="2487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can subtract: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334273" y="3567728"/>
            <a:ext cx="457200" cy="857251"/>
            <a:chOff x="287" y="1833"/>
            <a:chExt cx="288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0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311" y="2082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3244460" y="376139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042823" y="3570901"/>
            <a:ext cx="457200" cy="842963"/>
            <a:chOff x="1211" y="1835"/>
            <a:chExt cx="288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226" y="2075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4906353" y="3707833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5544236" y="3539151"/>
            <a:ext cx="457200" cy="825500"/>
            <a:chOff x="3413" y="3177"/>
            <a:chExt cx="288" cy="520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2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417" y="3406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8</a:t>
              </a:r>
            </a:p>
          </p:txBody>
        </p:sp>
      </p:grpSp>
      <p:sp>
        <p:nvSpPr>
          <p:cNvPr id="55" name="Rectangle 4">
            <a:extLst>
              <a:ext uri="{FF2B5EF4-FFF2-40B4-BE49-F238E27FC236}">
                <a16:creationId xmlns:a16="http://schemas.microsoft.com/office/drawing/2014/main" id="{8777745A-FAF2-4B5A-8F21-4CB2B6CF4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460" y="4488245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4B71BEE4-76FC-4391-A9E9-5A82D07E8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260" y="4488245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9FBD6EAA-3E78-47C8-B59F-476297373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060" y="4488245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Rectangle 7">
            <a:extLst>
              <a:ext uri="{FF2B5EF4-FFF2-40B4-BE49-F238E27FC236}">
                <a16:creationId xmlns:a16="http://schemas.microsoft.com/office/drawing/2014/main" id="{2A797858-C6A0-4923-A77B-685CACC8A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860" y="4488245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id="{9D6B620B-7079-4EE3-86B5-96D8C74FB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660" y="4488245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Rectangle 9">
            <a:extLst>
              <a:ext uri="{FF2B5EF4-FFF2-40B4-BE49-F238E27FC236}">
                <a16:creationId xmlns:a16="http://schemas.microsoft.com/office/drawing/2014/main" id="{1FE780D6-CC61-4FA6-821B-02F4450AA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7460" y="4488245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Rectangle 10">
            <a:extLst>
              <a:ext uri="{FF2B5EF4-FFF2-40B4-BE49-F238E27FC236}">
                <a16:creationId xmlns:a16="http://schemas.microsoft.com/office/drawing/2014/main" id="{88E8AAEF-EC98-4776-A131-5C988D923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673" y="4488245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6A1DDC22-E6F1-4141-8D06-57D8E46D7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473" y="4488245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Rectangle 4">
            <a:extLst>
              <a:ext uri="{FF2B5EF4-FFF2-40B4-BE49-F238E27FC236}">
                <a16:creationId xmlns:a16="http://schemas.microsoft.com/office/drawing/2014/main" id="{3B2B6EB9-56FB-40C1-BCEA-8FB52E2C6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4440" y="4440373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01C4CFAA-5350-4BED-99B5-8B4732FFA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240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Rectangle 6">
            <a:extLst>
              <a:ext uri="{FF2B5EF4-FFF2-40B4-BE49-F238E27FC236}">
                <a16:creationId xmlns:a16="http://schemas.microsoft.com/office/drawing/2014/main" id="{0B02B21F-517E-4061-A115-F574AF5FA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040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Rectangle 7">
            <a:extLst>
              <a:ext uri="{FF2B5EF4-FFF2-40B4-BE49-F238E27FC236}">
                <a16:creationId xmlns:a16="http://schemas.microsoft.com/office/drawing/2014/main" id="{DE1BBC0A-10C0-42AC-B4E4-ABD5F042F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840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Rectangle 8">
            <a:extLst>
              <a:ext uri="{FF2B5EF4-FFF2-40B4-BE49-F238E27FC236}">
                <a16:creationId xmlns:a16="http://schemas.microsoft.com/office/drawing/2014/main" id="{342C735D-0212-4D6D-A807-02913BCC5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5640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7" name="Rectangle 9">
            <a:extLst>
              <a:ext uri="{FF2B5EF4-FFF2-40B4-BE49-F238E27FC236}">
                <a16:creationId xmlns:a16="http://schemas.microsoft.com/office/drawing/2014/main" id="{68566B85-E7D5-4710-9B20-CB90E6554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3440" y="4440373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" name="Rectangle 10">
            <a:extLst>
              <a:ext uri="{FF2B5EF4-FFF2-40B4-BE49-F238E27FC236}">
                <a16:creationId xmlns:a16="http://schemas.microsoft.com/office/drawing/2014/main" id="{2BD745F4-32AA-45AA-A43F-39257B671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653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9" name="Rectangle 11">
            <a:extLst>
              <a:ext uri="{FF2B5EF4-FFF2-40B4-BE49-F238E27FC236}">
                <a16:creationId xmlns:a16="http://schemas.microsoft.com/office/drawing/2014/main" id="{6CB4A9FD-82B5-42A8-A74C-5283ADA56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453" y="4440373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" name="Text Box 27">
            <a:extLst>
              <a:ext uri="{FF2B5EF4-FFF2-40B4-BE49-F238E27FC236}">
                <a16:creationId xmlns:a16="http://schemas.microsoft.com/office/drawing/2014/main" id="{E0A3B219-C22E-4557-B1BD-62E91F386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832" y="491677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sp>
        <p:nvSpPr>
          <p:cNvPr id="81" name="Text Box 42">
            <a:extLst>
              <a:ext uri="{FF2B5EF4-FFF2-40B4-BE49-F238E27FC236}">
                <a16:creationId xmlns:a16="http://schemas.microsoft.com/office/drawing/2014/main" id="{6F1B7769-1AA1-445E-8D04-7EBD89277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636" y="481493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85" name="Rectangle 4">
            <a:extLst>
              <a:ext uri="{FF2B5EF4-FFF2-40B4-BE49-F238E27FC236}">
                <a16:creationId xmlns:a16="http://schemas.microsoft.com/office/drawing/2014/main" id="{8CB087CC-5E1E-4AB5-8E1B-28130911A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952" y="4439264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Rectangle 5">
            <a:extLst>
              <a:ext uri="{FF2B5EF4-FFF2-40B4-BE49-F238E27FC236}">
                <a16:creationId xmlns:a16="http://schemas.microsoft.com/office/drawing/2014/main" id="{D633B15A-14C0-4F8F-B625-2C318DF79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752" y="4439264"/>
            <a:ext cx="177800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Rectangle 6">
            <a:extLst>
              <a:ext uri="{FF2B5EF4-FFF2-40B4-BE49-F238E27FC236}">
                <a16:creationId xmlns:a16="http://schemas.microsoft.com/office/drawing/2014/main" id="{14168101-DA33-4089-9700-0C2B00E01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8552" y="4439264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8" name="Rectangle 7">
            <a:extLst>
              <a:ext uri="{FF2B5EF4-FFF2-40B4-BE49-F238E27FC236}">
                <a16:creationId xmlns:a16="http://schemas.microsoft.com/office/drawing/2014/main" id="{A7CCDD95-80CA-46C0-B500-315F28658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352" y="4439264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" name="Rectangle 8">
            <a:extLst>
              <a:ext uri="{FF2B5EF4-FFF2-40B4-BE49-F238E27FC236}">
                <a16:creationId xmlns:a16="http://schemas.microsoft.com/office/drawing/2014/main" id="{438DDCBD-5ADB-48AB-8D0A-CEC74683F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152" y="4439264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F0E464A8-DB8B-4015-B6AD-C893B2449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1952" y="4439264"/>
            <a:ext cx="176213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1" name="Rectangle 10">
            <a:extLst>
              <a:ext uri="{FF2B5EF4-FFF2-40B4-BE49-F238E27FC236}">
                <a16:creationId xmlns:a16="http://schemas.microsoft.com/office/drawing/2014/main" id="{D2FCEC2E-CCB3-44D4-B7E5-AAB8F3768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165" y="4439264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Rectangle 11">
            <a:extLst>
              <a:ext uri="{FF2B5EF4-FFF2-40B4-BE49-F238E27FC236}">
                <a16:creationId xmlns:a16="http://schemas.microsoft.com/office/drawing/2014/main" id="{386C5AD1-FCBD-426D-BD20-E2C841177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5965" y="4439264"/>
            <a:ext cx="177800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" name="Rectangle 4">
            <a:extLst>
              <a:ext uri="{FF2B5EF4-FFF2-40B4-BE49-F238E27FC236}">
                <a16:creationId xmlns:a16="http://schemas.microsoft.com/office/drawing/2014/main" id="{C127E227-015E-44FC-A312-59BCF17BC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848" y="4443984"/>
            <a:ext cx="347472" cy="1414462"/>
          </a:xfrm>
          <a:prstGeom prst="rect">
            <a:avLst/>
          </a:prstGeom>
          <a:gradFill rotWithShape="0">
            <a:gsLst>
              <a:gs pos="0">
                <a:srgbClr val="CC6600"/>
              </a:gs>
              <a:gs pos="50000">
                <a:srgbClr val="FFBA8B"/>
              </a:gs>
              <a:gs pos="100000">
                <a:srgbClr val="CC66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5" name="Rectangle 4">
            <a:extLst>
              <a:ext uri="{FF2B5EF4-FFF2-40B4-BE49-F238E27FC236}">
                <a16:creationId xmlns:a16="http://schemas.microsoft.com/office/drawing/2014/main" id="{DFA82424-898D-422B-B295-8652DC53F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8464" y="4443984"/>
            <a:ext cx="347472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6" name="Rectangle 4">
            <a:extLst>
              <a:ext uri="{FF2B5EF4-FFF2-40B4-BE49-F238E27FC236}">
                <a16:creationId xmlns:a16="http://schemas.microsoft.com/office/drawing/2014/main" id="{F6FCA39C-1D66-4C81-9207-F443636CE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5080" y="4443984"/>
            <a:ext cx="347472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b="1" dirty="0"/>
          </a:p>
        </p:txBody>
      </p:sp>
      <p:sp>
        <p:nvSpPr>
          <p:cNvPr id="97" name="Rectangle 4">
            <a:extLst>
              <a:ext uri="{FF2B5EF4-FFF2-40B4-BE49-F238E27FC236}">
                <a16:creationId xmlns:a16="http://schemas.microsoft.com/office/drawing/2014/main" id="{4C942D25-D12E-4CE9-B518-1D2D60AFC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696" y="4443984"/>
            <a:ext cx="347472" cy="1414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Text Box 42">
            <a:extLst>
              <a:ext uri="{FF2B5EF4-FFF2-40B4-BE49-F238E27FC236}">
                <a16:creationId xmlns:a16="http://schemas.microsoft.com/office/drawing/2014/main" id="{BA9ACCCE-955D-40F6-BC69-58A0D40FE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421" y="3734416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99" name="Text Box 44">
            <a:extLst>
              <a:ext uri="{FF2B5EF4-FFF2-40B4-BE49-F238E27FC236}">
                <a16:creationId xmlns:a16="http://schemas.microsoft.com/office/drawing/2014/main" id="{4FC0E633-B842-4864-BB06-F3AEEDE33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659" y="3563580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</a:t>
            </a:r>
          </a:p>
        </p:txBody>
      </p:sp>
      <p:sp>
        <p:nvSpPr>
          <p:cNvPr id="100" name="Line 45">
            <a:extLst>
              <a:ext uri="{FF2B5EF4-FFF2-40B4-BE49-F238E27FC236}">
                <a16:creationId xmlns:a16="http://schemas.microsoft.com/office/drawing/2014/main" id="{B77D9039-5887-40FC-9C07-5A85D5AF0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021" y="3968393"/>
            <a:ext cx="45720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Text Box 46">
            <a:extLst>
              <a:ext uri="{FF2B5EF4-FFF2-40B4-BE49-F238E27FC236}">
                <a16:creationId xmlns:a16="http://schemas.microsoft.com/office/drawing/2014/main" id="{C340E3B8-B959-4659-B798-265CF45C2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371" y="3927118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</a:p>
        </p:txBody>
      </p:sp>
      <p:sp>
        <p:nvSpPr>
          <p:cNvPr id="102" name="Text Box 44">
            <a:extLst>
              <a:ext uri="{FF2B5EF4-FFF2-40B4-BE49-F238E27FC236}">
                <a16:creationId xmlns:a16="http://schemas.microsoft.com/office/drawing/2014/main" id="{E373122F-51B8-48D5-B754-FDE9D55F5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621" y="3536951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 </a:t>
            </a:r>
            <a:r>
              <a:rPr lang="en-GB" altLang="en-US" dirty="0"/>
              <a:t>2</a:t>
            </a:r>
          </a:p>
        </p:txBody>
      </p:sp>
      <p:sp>
        <p:nvSpPr>
          <p:cNvPr id="104" name="Text Box 44">
            <a:extLst>
              <a:ext uri="{FF2B5EF4-FFF2-40B4-BE49-F238E27FC236}">
                <a16:creationId xmlns:a16="http://schemas.microsoft.com/office/drawing/2014/main" id="{2328F3FD-77EB-4DBB-B6F3-CFE9F5BDD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1023" y="3896159"/>
            <a:ext cx="609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ym typeface="Symbol" panose="05050102010706020507" pitchFamily="18" charset="2"/>
              </a:rPr>
              <a:t> </a:t>
            </a:r>
            <a:r>
              <a:rPr lang="en-GB" alt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953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55" grpId="0" animBg="1"/>
      <p:bldP spid="56" grpId="0" animBg="1"/>
      <p:bldP spid="57" grpId="0" animBg="1"/>
      <p:bldP spid="57" grpId="1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7" grpId="0" animBg="1"/>
      <p:bldP spid="78" grpId="0" animBg="1"/>
      <p:bldP spid="79" grpId="0" animBg="1"/>
      <p:bldP spid="80" grpId="0" autoUpdateAnimBg="0"/>
      <p:bldP spid="81" grpId="0" autoUpdateAnimBg="0"/>
      <p:bldP spid="85" grpId="0" animBg="1"/>
      <p:bldP spid="86" grpId="0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4" grpId="0" animBg="1"/>
      <p:bldP spid="95" grpId="0" animBg="1"/>
      <p:bldP spid="96" grpId="0" animBg="1"/>
      <p:bldP spid="97" grpId="0" animBg="1"/>
      <p:bldP spid="98" grpId="0" autoUpdateAnimBg="0"/>
      <p:bldP spid="99" grpId="0"/>
      <p:bldP spid="100" grpId="0" animBg="1"/>
      <p:bldP spid="101" grpId="0"/>
      <p:bldP spid="102" grpId="0"/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 dirty="0">
                <a:solidFill>
                  <a:srgbClr val="5B0091"/>
                </a:solidFill>
              </a:rPr>
              <a:t>Fractions with different denominators</a:t>
            </a:r>
            <a:endParaRPr lang="en-GB" altLang="en-US" sz="2800" dirty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39316" y="2279105"/>
            <a:ext cx="8016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addition is more difficult because although the units are the same size, they have being cut into different-sized pieces  .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339316" y="685800"/>
            <a:ext cx="4104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Look at this fraction addition: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2563098" y="1172024"/>
            <a:ext cx="1357313" cy="842963"/>
            <a:chOff x="278" y="1724"/>
            <a:chExt cx="855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278" y="1724"/>
              <a:ext cx="309" cy="531"/>
              <a:chOff x="266" y="1835"/>
              <a:chExt cx="309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66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2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67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4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11" y="1818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+</a:t>
              </a:r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845" y="1724"/>
              <a:ext cx="288" cy="531"/>
              <a:chOff x="1646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668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646" y="209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664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3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399511" y="1871682"/>
            <a:ext cx="801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fractions have different denominators.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356245" y="5136970"/>
            <a:ext cx="82543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Before adding we have to find a common multiple of the denominators in order to rewrite the fractions with a common denominator :</a:t>
            </a: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4479151" y="1134122"/>
            <a:ext cx="588963" cy="857251"/>
            <a:chOff x="272" y="1833"/>
            <a:chExt cx="371" cy="540"/>
          </a:xfrm>
        </p:grpSpPr>
        <p:sp>
          <p:nvSpPr>
            <p:cNvPr id="8235" name="Text Box 24"/>
            <p:cNvSpPr txBox="1">
              <a:spLocks noChangeArrowheads="1"/>
            </p:cNvSpPr>
            <p:nvPr/>
          </p:nvSpPr>
          <p:spPr bwMode="auto">
            <a:xfrm>
              <a:off x="313" y="183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3</a:t>
              </a:r>
            </a:p>
          </p:txBody>
        </p:sp>
        <p:sp>
          <p:nvSpPr>
            <p:cNvPr id="8236" name="Line 25"/>
            <p:cNvSpPr>
              <a:spLocks noChangeShapeType="1"/>
            </p:cNvSpPr>
            <p:nvPr/>
          </p:nvSpPr>
          <p:spPr bwMode="auto">
            <a:xfrm>
              <a:off x="287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7" name="Text Box 26"/>
            <p:cNvSpPr txBox="1">
              <a:spLocks noChangeArrowheads="1"/>
            </p:cNvSpPr>
            <p:nvPr/>
          </p:nvSpPr>
          <p:spPr bwMode="auto">
            <a:xfrm>
              <a:off x="272" y="2082"/>
              <a:ext cx="37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12</a:t>
              </a:r>
            </a:p>
          </p:txBody>
        </p:sp>
      </p:grp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5075760" y="1310929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5525003" y="1137778"/>
            <a:ext cx="527050" cy="842963"/>
            <a:chOff x="1175" y="1835"/>
            <a:chExt cx="332" cy="531"/>
          </a:xfrm>
        </p:grpSpPr>
        <p:sp>
          <p:nvSpPr>
            <p:cNvPr id="8232" name="Text Box 29"/>
            <p:cNvSpPr txBox="1">
              <a:spLocks noChangeArrowheads="1"/>
            </p:cNvSpPr>
            <p:nvPr/>
          </p:nvSpPr>
          <p:spPr bwMode="auto">
            <a:xfrm>
              <a:off x="1218" y="18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4</a:t>
              </a:r>
            </a:p>
          </p:txBody>
        </p:sp>
        <p:sp>
          <p:nvSpPr>
            <p:cNvPr id="8233" name="Line 30"/>
            <p:cNvSpPr>
              <a:spLocks noChangeShapeType="1"/>
            </p:cNvSpPr>
            <p:nvPr/>
          </p:nvSpPr>
          <p:spPr bwMode="auto">
            <a:xfrm>
              <a:off x="1211" y="2099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34" name="Text Box 31"/>
            <p:cNvSpPr txBox="1">
              <a:spLocks noChangeArrowheads="1"/>
            </p:cNvSpPr>
            <p:nvPr/>
          </p:nvSpPr>
          <p:spPr bwMode="auto">
            <a:xfrm>
              <a:off x="1175" y="2075"/>
              <a:ext cx="3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12</a:t>
              </a:r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6130170" y="1353593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6508682" y="1184699"/>
            <a:ext cx="531813" cy="839788"/>
            <a:chOff x="3366" y="3177"/>
            <a:chExt cx="335" cy="529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426" y="3177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7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366" y="3415"/>
              <a:ext cx="3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12</a:t>
              </a:r>
            </a:p>
          </p:txBody>
        </p:sp>
      </p:grpSp>
      <p:sp>
        <p:nvSpPr>
          <p:cNvPr id="51" name="Rectangle 30">
            <a:extLst>
              <a:ext uri="{FF2B5EF4-FFF2-40B4-BE49-F238E27FC236}">
                <a16:creationId xmlns:a16="http://schemas.microsoft.com/office/drawing/2014/main" id="{BFEFB805-9681-407B-B975-3B92A47D93E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73212" y="4088135"/>
            <a:ext cx="1409700" cy="355600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9C5BCD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Rectangle 31">
            <a:extLst>
              <a:ext uri="{FF2B5EF4-FFF2-40B4-BE49-F238E27FC236}">
                <a16:creationId xmlns:a16="http://schemas.microsoft.com/office/drawing/2014/main" id="{C09B5AD7-86DC-40E5-8250-5B0E3BAAFF2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28812" y="4088135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Rectangle 32">
            <a:extLst>
              <a:ext uri="{FF2B5EF4-FFF2-40B4-BE49-F238E27FC236}">
                <a16:creationId xmlns:a16="http://schemas.microsoft.com/office/drawing/2014/main" id="{850D2D22-712E-40D6-A7E9-F57D4A3469E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84412" y="4088135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Rectangle 33">
            <a:extLst>
              <a:ext uri="{FF2B5EF4-FFF2-40B4-BE49-F238E27FC236}">
                <a16:creationId xmlns:a16="http://schemas.microsoft.com/office/drawing/2014/main" id="{EF99B4BB-3F6A-4A51-AF2B-8A8156879AF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840012" y="4088135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5" name="Group 90">
            <a:extLst>
              <a:ext uri="{FF2B5EF4-FFF2-40B4-BE49-F238E27FC236}">
                <a16:creationId xmlns:a16="http://schemas.microsoft.com/office/drawing/2014/main" id="{14A83007-7465-4973-8604-71EAF01D3F7F}"/>
              </a:ext>
            </a:extLst>
          </p:cNvPr>
          <p:cNvGrpSpPr>
            <a:grpSpLocks/>
          </p:cNvGrpSpPr>
          <p:nvPr/>
        </p:nvGrpSpPr>
        <p:grpSpPr bwMode="auto">
          <a:xfrm>
            <a:off x="1301848" y="4032572"/>
            <a:ext cx="1422400" cy="469900"/>
            <a:chOff x="4000" y="1031"/>
            <a:chExt cx="896" cy="296"/>
          </a:xfrm>
        </p:grpSpPr>
        <p:sp>
          <p:nvSpPr>
            <p:cNvPr id="56" name="Line 91">
              <a:extLst>
                <a:ext uri="{FF2B5EF4-FFF2-40B4-BE49-F238E27FC236}">
                  <a16:creationId xmlns:a16="http://schemas.microsoft.com/office/drawing/2014/main" id="{BEEFF098-6FCF-413D-9788-841249D30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" y="1031"/>
              <a:ext cx="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Line 92">
              <a:extLst>
                <a:ext uri="{FF2B5EF4-FFF2-40B4-BE49-F238E27FC236}">
                  <a16:creationId xmlns:a16="http://schemas.microsoft.com/office/drawing/2014/main" id="{864C2B2E-83E3-4BA7-88D1-F1CC7176A2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" y="1327"/>
              <a:ext cx="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AB1B94B5-C6E9-49D2-9870-47947C2C1367}"/>
              </a:ext>
            </a:extLst>
          </p:cNvPr>
          <p:cNvSpPr/>
          <p:nvPr/>
        </p:nvSpPr>
        <p:spPr>
          <a:xfrm>
            <a:off x="3393101" y="3572062"/>
            <a:ext cx="1426464" cy="46831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039C1A1-D61A-4A5A-B522-1EDB1FE700DC}"/>
              </a:ext>
            </a:extLst>
          </p:cNvPr>
          <p:cNvSpPr/>
          <p:nvPr/>
        </p:nvSpPr>
        <p:spPr>
          <a:xfrm>
            <a:off x="3393099" y="4513635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AA32D5F-5B59-4CEB-9BE4-1E6860E9911B}"/>
              </a:ext>
            </a:extLst>
          </p:cNvPr>
          <p:cNvSpPr/>
          <p:nvPr/>
        </p:nvSpPr>
        <p:spPr>
          <a:xfrm>
            <a:off x="3393100" y="4043810"/>
            <a:ext cx="1426464" cy="46831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365131A-9594-46F7-BBE4-91239582D832}"/>
              </a:ext>
            </a:extLst>
          </p:cNvPr>
          <p:cNvCxnSpPr/>
          <p:nvPr/>
        </p:nvCxnSpPr>
        <p:spPr>
          <a:xfrm flipV="1">
            <a:off x="3749715" y="3568584"/>
            <a:ext cx="0" cy="139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F03DFC6-9029-42BB-9F4F-034F596851F2}"/>
              </a:ext>
            </a:extLst>
          </p:cNvPr>
          <p:cNvCxnSpPr/>
          <p:nvPr/>
        </p:nvCxnSpPr>
        <p:spPr>
          <a:xfrm flipV="1">
            <a:off x="4106331" y="3568584"/>
            <a:ext cx="0" cy="139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5503E1B-FD1E-410F-B10F-A89930F3ED8B}"/>
              </a:ext>
            </a:extLst>
          </p:cNvPr>
          <p:cNvCxnSpPr/>
          <p:nvPr/>
        </p:nvCxnSpPr>
        <p:spPr>
          <a:xfrm flipV="1">
            <a:off x="4462947" y="3568584"/>
            <a:ext cx="0" cy="1399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30">
            <a:extLst>
              <a:ext uri="{FF2B5EF4-FFF2-40B4-BE49-F238E27FC236}">
                <a16:creationId xmlns:a16="http://schemas.microsoft.com/office/drawing/2014/main" id="{22C9F02A-6477-45F9-8131-AD5A7AAABEB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989439" y="4099299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Rectangle 31">
            <a:extLst>
              <a:ext uri="{FF2B5EF4-FFF2-40B4-BE49-F238E27FC236}">
                <a16:creationId xmlns:a16="http://schemas.microsoft.com/office/drawing/2014/main" id="{A1CC1B96-4FD7-400F-B54D-90079B2BCB0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345039" y="4099299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6" name="Rectangle 32">
            <a:extLst>
              <a:ext uri="{FF2B5EF4-FFF2-40B4-BE49-F238E27FC236}">
                <a16:creationId xmlns:a16="http://schemas.microsoft.com/office/drawing/2014/main" id="{6CA4062A-6F76-4963-9AB5-C9E50B15BDA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700639" y="4099299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Rectangle 33">
            <a:extLst>
              <a:ext uri="{FF2B5EF4-FFF2-40B4-BE49-F238E27FC236}">
                <a16:creationId xmlns:a16="http://schemas.microsoft.com/office/drawing/2014/main" id="{5BC1384E-78A4-468D-84CD-4E07A2EB79D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56239" y="4099299"/>
            <a:ext cx="1409700" cy="35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88" name="Group 90">
            <a:extLst>
              <a:ext uri="{FF2B5EF4-FFF2-40B4-BE49-F238E27FC236}">
                <a16:creationId xmlns:a16="http://schemas.microsoft.com/office/drawing/2014/main" id="{255E271F-1472-40BD-AFF2-9FEDEF9A45D8}"/>
              </a:ext>
            </a:extLst>
          </p:cNvPr>
          <p:cNvGrpSpPr>
            <a:grpSpLocks/>
          </p:cNvGrpSpPr>
          <p:nvPr/>
        </p:nvGrpSpPr>
        <p:grpSpPr bwMode="auto">
          <a:xfrm>
            <a:off x="5518075" y="4043736"/>
            <a:ext cx="1422400" cy="469900"/>
            <a:chOff x="4000" y="1031"/>
            <a:chExt cx="896" cy="296"/>
          </a:xfrm>
        </p:grpSpPr>
        <p:sp>
          <p:nvSpPr>
            <p:cNvPr id="89" name="Line 91">
              <a:extLst>
                <a:ext uri="{FF2B5EF4-FFF2-40B4-BE49-F238E27FC236}">
                  <a16:creationId xmlns:a16="http://schemas.microsoft.com/office/drawing/2014/main" id="{5D999F8F-A890-47B7-9EFF-383B0CE2C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" y="1031"/>
              <a:ext cx="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92">
              <a:extLst>
                <a:ext uri="{FF2B5EF4-FFF2-40B4-BE49-F238E27FC236}">
                  <a16:creationId xmlns:a16="http://schemas.microsoft.com/office/drawing/2014/main" id="{8E20896D-B445-48D7-A744-6DFB92BB9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" y="1327"/>
              <a:ext cx="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1" name="Text Box 27">
            <a:extLst>
              <a:ext uri="{FF2B5EF4-FFF2-40B4-BE49-F238E27FC236}">
                <a16:creationId xmlns:a16="http://schemas.microsoft.com/office/drawing/2014/main" id="{BCC6C9CB-D4EE-44D4-A6D6-7336D30A2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157" y="4072771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+</a:t>
            </a:r>
          </a:p>
        </p:txBody>
      </p:sp>
      <p:sp>
        <p:nvSpPr>
          <p:cNvPr id="92" name="Text Box 42">
            <a:extLst>
              <a:ext uri="{FF2B5EF4-FFF2-40B4-BE49-F238E27FC236}">
                <a16:creationId xmlns:a16="http://schemas.microsoft.com/office/drawing/2014/main" id="{E9D337A0-77A5-4C61-B74A-AF5C4504A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184" y="4072771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93" name="Text Box 42">
            <a:extLst>
              <a:ext uri="{FF2B5EF4-FFF2-40B4-BE49-F238E27FC236}">
                <a16:creationId xmlns:a16="http://schemas.microsoft.com/office/drawing/2014/main" id="{4E427619-6DAC-4479-9E54-B7B61220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997" y="1345887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709FB5-8554-4FF0-BA73-3C3E1D72EA84}"/>
              </a:ext>
            </a:extLst>
          </p:cNvPr>
          <p:cNvSpPr/>
          <p:nvPr/>
        </p:nvSpPr>
        <p:spPr>
          <a:xfrm>
            <a:off x="1299093" y="3564075"/>
            <a:ext cx="354013" cy="466344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9C5BCD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EB7B2D1-80B1-4FD0-859B-0EA30C1A082C}"/>
              </a:ext>
            </a:extLst>
          </p:cNvPr>
          <p:cNvSpPr/>
          <p:nvPr/>
        </p:nvSpPr>
        <p:spPr>
          <a:xfrm>
            <a:off x="1300273" y="4032763"/>
            <a:ext cx="354013" cy="466344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9C5BCD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1F9B1B-B3C7-4AC0-8573-A37C581E81ED}"/>
              </a:ext>
            </a:extLst>
          </p:cNvPr>
          <p:cNvSpPr/>
          <p:nvPr/>
        </p:nvSpPr>
        <p:spPr>
          <a:xfrm>
            <a:off x="1298676" y="4502472"/>
            <a:ext cx="354013" cy="466344"/>
          </a:xfrm>
          <a:prstGeom prst="rect">
            <a:avLst/>
          </a:prstGeom>
          <a:gradFill rotWithShape="0">
            <a:gsLst>
              <a:gs pos="0">
                <a:srgbClr val="7030A0"/>
              </a:gs>
              <a:gs pos="50000">
                <a:srgbClr val="9C5BCD"/>
              </a:gs>
              <a:gs pos="100000">
                <a:srgbClr val="7030A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E615308-BDD4-4FAF-A038-36F5A22AAA7A}"/>
              </a:ext>
            </a:extLst>
          </p:cNvPr>
          <p:cNvSpPr/>
          <p:nvPr/>
        </p:nvSpPr>
        <p:spPr>
          <a:xfrm>
            <a:off x="3389453" y="3573047"/>
            <a:ext cx="354013" cy="46634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FA6F83F-328A-4F39-8DB1-1ADC96DFB0E3}"/>
              </a:ext>
            </a:extLst>
          </p:cNvPr>
          <p:cNvSpPr/>
          <p:nvPr/>
        </p:nvSpPr>
        <p:spPr>
          <a:xfrm>
            <a:off x="3746806" y="3577118"/>
            <a:ext cx="354013" cy="46634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F6FAD7F-E297-47E5-BBE3-94AD92B00DD3}"/>
              </a:ext>
            </a:extLst>
          </p:cNvPr>
          <p:cNvSpPr/>
          <p:nvPr/>
        </p:nvSpPr>
        <p:spPr>
          <a:xfrm>
            <a:off x="4100820" y="3577809"/>
            <a:ext cx="354013" cy="46634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9E2DB764-0FED-4976-9573-0104D0A7F6A6}"/>
              </a:ext>
            </a:extLst>
          </p:cNvPr>
          <p:cNvSpPr/>
          <p:nvPr/>
        </p:nvSpPr>
        <p:spPr>
          <a:xfrm>
            <a:off x="4456380" y="3577809"/>
            <a:ext cx="354013" cy="466344"/>
          </a:xfrm>
          <a:prstGeom prst="rect">
            <a:avLst/>
          </a:prstGeom>
          <a:gradFill>
            <a:gsLst>
              <a:gs pos="0">
                <a:srgbClr val="33CBD3"/>
              </a:gs>
              <a:gs pos="50000">
                <a:srgbClr val="A2E1E8"/>
              </a:gs>
              <a:gs pos="100000">
                <a:srgbClr val="33CBD3"/>
              </a:gs>
            </a:gsLst>
            <a:lin ang="0" scaled="1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0" name="Text Box 46">
            <a:extLst>
              <a:ext uri="{FF2B5EF4-FFF2-40B4-BE49-F238E27FC236}">
                <a16:creationId xmlns:a16="http://schemas.microsoft.com/office/drawing/2014/main" id="{02E2315E-DA84-43F2-9D24-3B73275C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886" y="5875336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36299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07 L 0.46146 0.0007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46146 0.0013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0.46164 0.00208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1.11111E-6 L 0.27153 -1.11111E-6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000"/>
                            </p:stCondLst>
                            <p:childTnLst>
                              <p:par>
                                <p:cTn id="1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8000"/>
                            </p:stCondLst>
                            <p:childTnLst>
                              <p:par>
                                <p:cTn id="12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4.44444E-6 L 0.23229 0.06805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7 L 0.19357 0.1363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05" y="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07 L 0.1934 -0.000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120838" grpId="0" autoUpdateAnimBg="0"/>
      <p:bldP spid="120853" grpId="0" autoUpdateAnimBg="0"/>
      <p:bldP spid="120854" grpId="0" autoUpdateAnimBg="0"/>
      <p:bldP spid="120859" grpId="0" autoUpdateAnimBg="0"/>
      <p:bldP spid="120874" grpId="0" autoUpdateAnimBg="0"/>
      <p:bldP spid="51" grpId="0" animBg="1"/>
      <p:bldP spid="52" grpId="0" animBg="1"/>
      <p:bldP spid="53" grpId="0" animBg="1"/>
      <p:bldP spid="54" grpId="0" animBg="1"/>
      <p:bldP spid="58" grpId="0" animBg="1"/>
      <p:bldP spid="59" grpId="0" animBg="1"/>
      <p:bldP spid="77" grpId="0" animBg="1"/>
      <p:bldP spid="81" grpId="0" animBg="1"/>
      <p:bldP spid="85" grpId="0" animBg="1"/>
      <p:bldP spid="86" grpId="0" animBg="1"/>
      <p:bldP spid="87" grpId="0" animBg="1"/>
      <p:bldP spid="91" grpId="0" autoUpdateAnimBg="0"/>
      <p:bldP spid="92" grpId="0" autoUpdateAnimBg="0"/>
      <p:bldP spid="93" grpId="0" autoUpdateAnimBg="0"/>
      <p:bldP spid="3" grpId="0" animBg="1"/>
      <p:bldP spid="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10">
            <a:extLst>
              <a:ext uri="{FF2B5EF4-FFF2-40B4-BE49-F238E27FC236}">
                <a16:creationId xmlns:a16="http://schemas.microsoft.com/office/drawing/2014/main" id="{BAC27C85-C853-48E6-B95B-68F812439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346" y="3572971"/>
            <a:ext cx="713232" cy="1426464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7" name="Rectangle 10">
            <a:extLst>
              <a:ext uri="{FF2B5EF4-FFF2-40B4-BE49-F238E27FC236}">
                <a16:creationId xmlns:a16="http://schemas.microsoft.com/office/drawing/2014/main" id="{538004B2-780E-4E0D-9CC7-D8B0939D3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91" y="3572389"/>
            <a:ext cx="237744" cy="3566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179387"/>
            <a:ext cx="7469188" cy="582613"/>
          </a:xfrm>
          <a:noFill/>
        </p:spPr>
        <p:txBody>
          <a:bodyPr/>
          <a:lstStyle/>
          <a:p>
            <a:r>
              <a:rPr lang="en-GB" altLang="en-US" sz="2800" dirty="0">
                <a:solidFill>
                  <a:srgbClr val="5B0091"/>
                </a:solidFill>
              </a:rPr>
              <a:t>Fractions with different denominators</a:t>
            </a:r>
            <a:endParaRPr lang="en-GB" altLang="en-US" sz="2800" dirty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57200" y="2292729"/>
            <a:ext cx="8016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This subtraction is more difficult because although the units are the same size, they have being cut into different-sized pieces  .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339316" y="685800"/>
            <a:ext cx="4530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Look at this fraction subtraction: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2437686" y="1172024"/>
            <a:ext cx="1482726" cy="842963"/>
            <a:chOff x="199" y="1724"/>
            <a:chExt cx="934" cy="531"/>
          </a:xfrm>
        </p:grpSpPr>
        <p:grpSp>
          <p:nvGrpSpPr>
            <p:cNvPr id="8238" name="Group 7"/>
            <p:cNvGrpSpPr>
              <a:grpSpLocks/>
            </p:cNvGrpSpPr>
            <p:nvPr/>
          </p:nvGrpSpPr>
          <p:grpSpPr bwMode="auto">
            <a:xfrm>
              <a:off x="199" y="1724"/>
              <a:ext cx="288" cy="531"/>
              <a:chOff x="187" y="1835"/>
              <a:chExt cx="288" cy="531"/>
            </a:xfrm>
          </p:grpSpPr>
          <p:sp>
            <p:nvSpPr>
              <p:cNvPr id="8249" name="Text Box 8"/>
              <p:cNvSpPr txBox="1">
                <a:spLocks noChangeArrowheads="1"/>
              </p:cNvSpPr>
              <p:nvPr/>
            </p:nvSpPr>
            <p:spPr bwMode="auto">
              <a:xfrm>
                <a:off x="211" y="183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5</a:t>
                </a:r>
              </a:p>
            </p:txBody>
          </p:sp>
          <p:sp>
            <p:nvSpPr>
              <p:cNvPr id="8250" name="Line 9"/>
              <p:cNvSpPr>
                <a:spLocks noChangeShapeType="1"/>
              </p:cNvSpPr>
              <p:nvPr/>
            </p:nvSpPr>
            <p:spPr bwMode="auto">
              <a:xfrm>
                <a:off x="187" y="209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51" name="Text Box 10"/>
              <p:cNvSpPr txBox="1">
                <a:spLocks noChangeArrowheads="1"/>
              </p:cNvSpPr>
              <p:nvPr/>
            </p:nvSpPr>
            <p:spPr bwMode="auto">
              <a:xfrm>
                <a:off x="212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8</a:t>
                </a:r>
              </a:p>
            </p:txBody>
          </p:sp>
        </p:grpSp>
        <p:sp>
          <p:nvSpPr>
            <p:cNvPr id="8241" name="Text Box 16"/>
            <p:cNvSpPr txBox="1">
              <a:spLocks noChangeArrowheads="1"/>
            </p:cNvSpPr>
            <p:nvPr/>
          </p:nvSpPr>
          <p:spPr bwMode="auto">
            <a:xfrm>
              <a:off x="611" y="1818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latin typeface="Arial Black" panose="020B0A04020102020204" pitchFamily="34" charset="0"/>
                </a:rPr>
                <a:t>–</a:t>
              </a:r>
              <a:endParaRPr lang="en-GB" altLang="en-US" dirty="0"/>
            </a:p>
          </p:txBody>
        </p:sp>
        <p:grpSp>
          <p:nvGrpSpPr>
            <p:cNvPr id="8242" name="Group 17"/>
            <p:cNvGrpSpPr>
              <a:grpSpLocks/>
            </p:cNvGrpSpPr>
            <p:nvPr/>
          </p:nvGrpSpPr>
          <p:grpSpPr bwMode="auto">
            <a:xfrm>
              <a:off x="845" y="1724"/>
              <a:ext cx="288" cy="531"/>
              <a:chOff x="1646" y="1835"/>
              <a:chExt cx="288" cy="531"/>
            </a:xfrm>
          </p:grpSpPr>
          <p:sp>
            <p:nvSpPr>
              <p:cNvPr id="8243" name="Text Box 18"/>
              <p:cNvSpPr txBox="1">
                <a:spLocks noChangeArrowheads="1"/>
              </p:cNvSpPr>
              <p:nvPr/>
            </p:nvSpPr>
            <p:spPr bwMode="auto">
              <a:xfrm>
                <a:off x="1668" y="1835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1</a:t>
                </a:r>
              </a:p>
            </p:txBody>
          </p:sp>
          <p:sp>
            <p:nvSpPr>
              <p:cNvPr id="8244" name="Line 19"/>
              <p:cNvSpPr>
                <a:spLocks noChangeShapeType="1"/>
              </p:cNvSpPr>
              <p:nvPr/>
            </p:nvSpPr>
            <p:spPr bwMode="auto">
              <a:xfrm>
                <a:off x="1646" y="209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1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45" name="Text Box 20"/>
              <p:cNvSpPr txBox="1">
                <a:spLocks noChangeArrowheads="1"/>
              </p:cNvSpPr>
              <p:nvPr/>
            </p:nvSpPr>
            <p:spPr bwMode="auto">
              <a:xfrm>
                <a:off x="1664" y="2075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/>
                  <a:t>6</a:t>
                </a:r>
              </a:p>
            </p:txBody>
          </p:sp>
        </p:grpSp>
      </p:grpSp>
      <p:sp>
        <p:nvSpPr>
          <p:cNvPr id="120853" name="Text Box 21"/>
          <p:cNvSpPr txBox="1">
            <a:spLocks noChangeArrowheads="1"/>
          </p:cNvSpPr>
          <p:nvPr/>
        </p:nvSpPr>
        <p:spPr bwMode="auto">
          <a:xfrm>
            <a:off x="399511" y="1871682"/>
            <a:ext cx="801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fractions have different denominators.</a:t>
            </a:r>
          </a:p>
        </p:txBody>
      </p:sp>
      <p:sp>
        <p:nvSpPr>
          <p:cNvPr id="120854" name="Text Box 22"/>
          <p:cNvSpPr txBox="1">
            <a:spLocks noChangeArrowheads="1"/>
          </p:cNvSpPr>
          <p:nvPr/>
        </p:nvSpPr>
        <p:spPr bwMode="auto">
          <a:xfrm>
            <a:off x="356245" y="5136970"/>
            <a:ext cx="82543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Before subtracting we have to find a common multiple of the denominators in order to rewrite the fractions with a common denominator :</a:t>
            </a:r>
          </a:p>
        </p:txBody>
      </p:sp>
      <p:sp>
        <p:nvSpPr>
          <p:cNvPr id="8235" name="Text Box 24"/>
          <p:cNvSpPr txBox="1">
            <a:spLocks noChangeArrowheads="1"/>
          </p:cNvSpPr>
          <p:nvPr/>
        </p:nvSpPr>
        <p:spPr bwMode="auto">
          <a:xfrm>
            <a:off x="4632943" y="1107343"/>
            <a:ext cx="52705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15</a:t>
            </a:r>
          </a:p>
        </p:txBody>
      </p:sp>
      <p:sp>
        <p:nvSpPr>
          <p:cNvPr id="8236" name="Line 25"/>
          <p:cNvSpPr>
            <a:spLocks noChangeShapeType="1"/>
          </p:cNvSpPr>
          <p:nvPr/>
        </p:nvSpPr>
        <p:spPr bwMode="auto">
          <a:xfrm>
            <a:off x="4705968" y="1542319"/>
            <a:ext cx="457201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37" name="Text Box 26"/>
          <p:cNvSpPr txBox="1">
            <a:spLocks noChangeArrowheads="1"/>
          </p:cNvSpPr>
          <p:nvPr/>
        </p:nvSpPr>
        <p:spPr bwMode="auto">
          <a:xfrm>
            <a:off x="4655956" y="1552230"/>
            <a:ext cx="588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24</a:t>
            </a:r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5278764" y="129685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sp>
        <p:nvSpPr>
          <p:cNvPr id="8232" name="Text Box 29"/>
          <p:cNvSpPr txBox="1">
            <a:spLocks noChangeArrowheads="1"/>
          </p:cNvSpPr>
          <p:nvPr/>
        </p:nvSpPr>
        <p:spPr bwMode="auto">
          <a:xfrm>
            <a:off x="5796270" y="1123699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</a:t>
            </a:r>
          </a:p>
        </p:txBody>
      </p:sp>
      <p:sp>
        <p:nvSpPr>
          <p:cNvPr id="8233" name="Line 30"/>
          <p:cNvSpPr>
            <a:spLocks noChangeShapeType="1"/>
          </p:cNvSpPr>
          <p:nvPr/>
        </p:nvSpPr>
        <p:spPr bwMode="auto">
          <a:xfrm>
            <a:off x="5785157" y="1542799"/>
            <a:ext cx="45720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34" name="Text Box 31"/>
          <p:cNvSpPr txBox="1">
            <a:spLocks noChangeArrowheads="1"/>
          </p:cNvSpPr>
          <p:nvPr/>
        </p:nvSpPr>
        <p:spPr bwMode="auto">
          <a:xfrm>
            <a:off x="5733755" y="1568114"/>
            <a:ext cx="527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24</a:t>
            </a:r>
          </a:p>
        </p:txBody>
      </p: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6333174" y="133951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6706929" y="1154745"/>
            <a:ext cx="536576" cy="855663"/>
            <a:chOff x="3363" y="3167"/>
            <a:chExt cx="338" cy="539"/>
          </a:xfrm>
        </p:grpSpPr>
        <p:sp>
          <p:nvSpPr>
            <p:cNvPr id="8223" name="Text Box 44"/>
            <p:cNvSpPr txBox="1">
              <a:spLocks noChangeArrowheads="1"/>
            </p:cNvSpPr>
            <p:nvPr/>
          </p:nvSpPr>
          <p:spPr bwMode="auto">
            <a:xfrm>
              <a:off x="3363" y="3167"/>
              <a:ext cx="3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11</a:t>
              </a:r>
            </a:p>
          </p:txBody>
        </p:sp>
        <p:sp>
          <p:nvSpPr>
            <p:cNvPr id="8224" name="Line 45"/>
            <p:cNvSpPr>
              <a:spLocks noChangeShapeType="1"/>
            </p:cNvSpPr>
            <p:nvPr/>
          </p:nvSpPr>
          <p:spPr bwMode="auto">
            <a:xfrm>
              <a:off x="3413" y="3432"/>
              <a:ext cx="288" cy="0"/>
            </a:xfrm>
            <a:prstGeom prst="line">
              <a:avLst/>
            </a:prstGeom>
            <a:noFill/>
            <a:ln w="28575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5" name="Text Box 46"/>
            <p:cNvSpPr txBox="1">
              <a:spLocks noChangeArrowheads="1"/>
            </p:cNvSpPr>
            <p:nvPr/>
          </p:nvSpPr>
          <p:spPr bwMode="auto">
            <a:xfrm>
              <a:off x="3366" y="3415"/>
              <a:ext cx="3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24</a:t>
              </a:r>
            </a:p>
          </p:txBody>
        </p:sp>
      </p:grpSp>
      <p:sp>
        <p:nvSpPr>
          <p:cNvPr id="93" name="Text Box 42">
            <a:extLst>
              <a:ext uri="{FF2B5EF4-FFF2-40B4-BE49-F238E27FC236}">
                <a16:creationId xmlns:a16="http://schemas.microsoft.com/office/drawing/2014/main" id="{4E427619-6DAC-4479-9E54-B7B61220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001" y="1331808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00" name="Text Box 46">
            <a:extLst>
              <a:ext uri="{FF2B5EF4-FFF2-40B4-BE49-F238E27FC236}">
                <a16:creationId xmlns:a16="http://schemas.microsoft.com/office/drawing/2014/main" id="{02E2315E-DA84-43F2-9D24-3B73275C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886" y="5875336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24</a:t>
            </a:r>
          </a:p>
        </p:txBody>
      </p:sp>
      <p:sp>
        <p:nvSpPr>
          <p:cNvPr id="138" name="Rectangle 5">
            <a:extLst>
              <a:ext uri="{FF2B5EF4-FFF2-40B4-BE49-F238E27FC236}">
                <a16:creationId xmlns:a16="http://schemas.microsoft.com/office/drawing/2014/main" id="{F19019F3-20CB-4398-8459-FD7A66DAD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5447" y="3570087"/>
            <a:ext cx="236538" cy="1426464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" name="Rectangle 6">
            <a:extLst>
              <a:ext uri="{FF2B5EF4-FFF2-40B4-BE49-F238E27FC236}">
                <a16:creationId xmlns:a16="http://schemas.microsoft.com/office/drawing/2014/main" id="{BEC8DD98-6BFF-41E7-98DB-A68B16EF8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985" y="3570087"/>
            <a:ext cx="236538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0" name="Rectangle 7">
            <a:extLst>
              <a:ext uri="{FF2B5EF4-FFF2-40B4-BE49-F238E27FC236}">
                <a16:creationId xmlns:a16="http://schemas.microsoft.com/office/drawing/2014/main" id="{80AA0CDC-2ECD-4B6D-95C7-06F9D8766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8522" y="3570087"/>
            <a:ext cx="238125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Rectangle 8">
            <a:extLst>
              <a:ext uri="{FF2B5EF4-FFF2-40B4-BE49-F238E27FC236}">
                <a16:creationId xmlns:a16="http://schemas.microsoft.com/office/drawing/2014/main" id="{516F6E4F-F603-48B8-A835-EDC45350E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6647" y="3570087"/>
            <a:ext cx="236538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2" name="Rectangle 9">
            <a:extLst>
              <a:ext uri="{FF2B5EF4-FFF2-40B4-BE49-F238E27FC236}">
                <a16:creationId xmlns:a16="http://schemas.microsoft.com/office/drawing/2014/main" id="{42412D7C-0138-44D0-A096-142470522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185" y="3570087"/>
            <a:ext cx="236538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Rectangle 10">
            <a:extLst>
              <a:ext uri="{FF2B5EF4-FFF2-40B4-BE49-F238E27FC236}">
                <a16:creationId xmlns:a16="http://schemas.microsoft.com/office/drawing/2014/main" id="{CB952589-3E5E-4520-A71C-6B0377E28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9722" y="3570087"/>
            <a:ext cx="236538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Line 56">
            <a:extLst>
              <a:ext uri="{FF2B5EF4-FFF2-40B4-BE49-F238E27FC236}">
                <a16:creationId xmlns:a16="http://schemas.microsoft.com/office/drawing/2014/main" id="{2BB397A8-CB21-46F4-92CB-E3EC8F364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7216" y="3922776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5" name="Line 57">
            <a:extLst>
              <a:ext uri="{FF2B5EF4-FFF2-40B4-BE49-F238E27FC236}">
                <a16:creationId xmlns:a16="http://schemas.microsoft.com/office/drawing/2014/main" id="{359794D0-A843-4EEB-8FD1-4DE47D248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0866" y="4636008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46" name="Line 53">
            <a:extLst>
              <a:ext uri="{FF2B5EF4-FFF2-40B4-BE49-F238E27FC236}">
                <a16:creationId xmlns:a16="http://schemas.microsoft.com/office/drawing/2014/main" id="{4EBBB6E1-CF46-4DCB-A83A-D0D9E2CF6C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7216" y="4279392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" name="Rectangle 10">
            <a:extLst>
              <a:ext uri="{FF2B5EF4-FFF2-40B4-BE49-F238E27FC236}">
                <a16:creationId xmlns:a16="http://schemas.microsoft.com/office/drawing/2014/main" id="{36633CE0-6148-4DAC-94AE-2438DF40F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609" y="3572971"/>
            <a:ext cx="713232" cy="14264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Line 56">
            <a:extLst>
              <a:ext uri="{FF2B5EF4-FFF2-40B4-BE49-F238E27FC236}">
                <a16:creationId xmlns:a16="http://schemas.microsoft.com/office/drawing/2014/main" id="{F746210B-2F22-48D3-9D2B-C757FD34F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3967" y="3925660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5" name="Line 57">
            <a:extLst>
              <a:ext uri="{FF2B5EF4-FFF2-40B4-BE49-F238E27FC236}">
                <a16:creationId xmlns:a16="http://schemas.microsoft.com/office/drawing/2014/main" id="{7552D717-F8B9-4F19-8469-315F9D47F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7617" y="4638892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66" name="Line 53">
            <a:extLst>
              <a:ext uri="{FF2B5EF4-FFF2-40B4-BE49-F238E27FC236}">
                <a16:creationId xmlns:a16="http://schemas.microsoft.com/office/drawing/2014/main" id="{95148366-F6B3-47CB-A6ED-D1AEC0677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3967" y="4282276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287CB2-0DB1-48DD-966C-57EB35EA979E}"/>
              </a:ext>
            </a:extLst>
          </p:cNvPr>
          <p:cNvSpPr/>
          <p:nvPr/>
        </p:nvSpPr>
        <p:spPr>
          <a:xfrm>
            <a:off x="2085522" y="3575733"/>
            <a:ext cx="713232" cy="356616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Text Box 27">
            <a:extLst>
              <a:ext uri="{FF2B5EF4-FFF2-40B4-BE49-F238E27FC236}">
                <a16:creationId xmlns:a16="http://schemas.microsoft.com/office/drawing/2014/main" id="{B3018FE0-3780-4565-8CFE-9F21BE4F7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306" y="404855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latin typeface="Arial Black" panose="020B0A04020102020204" pitchFamily="34" charset="0"/>
              </a:rPr>
              <a:t>–</a:t>
            </a:r>
            <a:endParaRPr lang="en-GB" alt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3FAE55-092D-497C-B344-1AF9400B759B}"/>
              </a:ext>
            </a:extLst>
          </p:cNvPr>
          <p:cNvCxnSpPr/>
          <p:nvPr/>
        </p:nvCxnSpPr>
        <p:spPr>
          <a:xfrm>
            <a:off x="1609344" y="3575304"/>
            <a:ext cx="0" cy="142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CB9E7CB1-6944-4044-9D12-610313ACE9B4}"/>
              </a:ext>
            </a:extLst>
          </p:cNvPr>
          <p:cNvCxnSpPr/>
          <p:nvPr/>
        </p:nvCxnSpPr>
        <p:spPr>
          <a:xfrm>
            <a:off x="1847088" y="3575304"/>
            <a:ext cx="0" cy="142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3AF5219E-BA47-4E46-B3A2-8CE75EDF253C}"/>
              </a:ext>
            </a:extLst>
          </p:cNvPr>
          <p:cNvCxnSpPr/>
          <p:nvPr/>
        </p:nvCxnSpPr>
        <p:spPr>
          <a:xfrm>
            <a:off x="2560320" y="3575304"/>
            <a:ext cx="0" cy="142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68B19C46-13FE-4F96-ADD3-CE4824AC97BD}"/>
              </a:ext>
            </a:extLst>
          </p:cNvPr>
          <p:cNvCxnSpPr/>
          <p:nvPr/>
        </p:nvCxnSpPr>
        <p:spPr>
          <a:xfrm>
            <a:off x="2322576" y="3575304"/>
            <a:ext cx="0" cy="1426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5">
            <a:extLst>
              <a:ext uri="{FF2B5EF4-FFF2-40B4-BE49-F238E27FC236}">
                <a16:creationId xmlns:a16="http://schemas.microsoft.com/office/drawing/2014/main" id="{FACD0307-81C5-4040-9B0B-394B0AE69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144" y="3575304"/>
            <a:ext cx="236538" cy="1426464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" name="Rectangle 6">
            <a:extLst>
              <a:ext uri="{FF2B5EF4-FFF2-40B4-BE49-F238E27FC236}">
                <a16:creationId xmlns:a16="http://schemas.microsoft.com/office/drawing/2014/main" id="{04D96840-81C9-4D2A-A217-A2891173A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888" y="3575304"/>
            <a:ext cx="236538" cy="1426464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5" name="Rectangle 7">
            <a:extLst>
              <a:ext uri="{FF2B5EF4-FFF2-40B4-BE49-F238E27FC236}">
                <a16:creationId xmlns:a16="http://schemas.microsoft.com/office/drawing/2014/main" id="{9D964C91-DE3C-49BB-9987-D00A9E72E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9632" y="3931920"/>
            <a:ext cx="238125" cy="1078992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6" name="Rectangle 8">
            <a:extLst>
              <a:ext uri="{FF2B5EF4-FFF2-40B4-BE49-F238E27FC236}">
                <a16:creationId xmlns:a16="http://schemas.microsoft.com/office/drawing/2014/main" id="{C5527C96-E9D3-4D84-8667-7C223FEEF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968" y="3579221"/>
            <a:ext cx="236538" cy="142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7" name="Rectangle 9">
            <a:extLst>
              <a:ext uri="{FF2B5EF4-FFF2-40B4-BE49-F238E27FC236}">
                <a16:creationId xmlns:a16="http://schemas.microsoft.com/office/drawing/2014/main" id="{D31B1122-42C3-43FD-8EF1-31E531DD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1506" y="3579221"/>
            <a:ext cx="236538" cy="142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8" name="Rectangle 10">
            <a:extLst>
              <a:ext uri="{FF2B5EF4-FFF2-40B4-BE49-F238E27FC236}">
                <a16:creationId xmlns:a16="http://schemas.microsoft.com/office/drawing/2014/main" id="{7C353AFA-F4CF-492F-8CA3-75DF68514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043" y="3579221"/>
            <a:ext cx="236538" cy="142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9" name="Line 56">
            <a:extLst>
              <a:ext uri="{FF2B5EF4-FFF2-40B4-BE49-F238E27FC236}">
                <a16:creationId xmlns:a16="http://schemas.microsoft.com/office/drawing/2014/main" id="{AFDD8BAE-1A4B-473C-ADB0-53EA0125D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537" y="3931910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0" name="Line 57">
            <a:extLst>
              <a:ext uri="{FF2B5EF4-FFF2-40B4-BE49-F238E27FC236}">
                <a16:creationId xmlns:a16="http://schemas.microsoft.com/office/drawing/2014/main" id="{45B5DDE6-4416-4098-8746-BCF35B2A2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9187" y="4645142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81" name="Line 53">
            <a:extLst>
              <a:ext uri="{FF2B5EF4-FFF2-40B4-BE49-F238E27FC236}">
                <a16:creationId xmlns:a16="http://schemas.microsoft.com/office/drawing/2014/main" id="{ED9136EA-4D15-4DFD-AE5E-8199F48C03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537" y="4288526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2" name="Text Box 42">
            <a:extLst>
              <a:ext uri="{FF2B5EF4-FFF2-40B4-BE49-F238E27FC236}">
                <a16:creationId xmlns:a16="http://schemas.microsoft.com/office/drawing/2014/main" id="{A6B117CE-6886-4FCD-A39F-6D720002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248" y="4072674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=</a:t>
            </a:r>
          </a:p>
        </p:txBody>
      </p:sp>
      <p:sp>
        <p:nvSpPr>
          <p:cNvPr id="183" name="Text Box 44">
            <a:extLst>
              <a:ext uri="{FF2B5EF4-FFF2-40B4-BE49-F238E27FC236}">
                <a16:creationId xmlns:a16="http://schemas.microsoft.com/office/drawing/2014/main" id="{9AF17288-CF55-4C2B-BB24-C6A5F296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426" y="1594447"/>
            <a:ext cx="538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 </a:t>
            </a:r>
            <a:r>
              <a:rPr lang="en-GB" altLang="en-US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4" name="Text Box 44">
            <a:extLst>
              <a:ext uri="{FF2B5EF4-FFF2-40B4-BE49-F238E27FC236}">
                <a16:creationId xmlns:a16="http://schemas.microsoft.com/office/drawing/2014/main" id="{D5D706AA-553C-43AD-B7C2-CF6907981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32" y="1610578"/>
            <a:ext cx="538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 </a:t>
            </a:r>
            <a:r>
              <a:rPr lang="en-GB" altLang="en-US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" name="Text Box 44">
            <a:extLst>
              <a:ext uri="{FF2B5EF4-FFF2-40B4-BE49-F238E27FC236}">
                <a16:creationId xmlns:a16="http://schemas.microsoft.com/office/drawing/2014/main" id="{9CEEF0B0-3427-4731-9D6E-D8A9CD190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955" y="1202587"/>
            <a:ext cx="538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 </a:t>
            </a:r>
            <a:r>
              <a:rPr lang="en-GB" altLang="en-US" sz="2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6" name="Text Box 44">
            <a:extLst>
              <a:ext uri="{FF2B5EF4-FFF2-40B4-BE49-F238E27FC236}">
                <a16:creationId xmlns:a16="http://schemas.microsoft.com/office/drawing/2014/main" id="{37D316C4-30AA-478E-B3D3-3309112DD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446" y="1215305"/>
            <a:ext cx="5389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 </a:t>
            </a:r>
            <a:r>
              <a:rPr lang="en-GB" altLang="en-US" sz="2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8" name="Rectangle 10">
            <a:extLst>
              <a:ext uri="{FF2B5EF4-FFF2-40B4-BE49-F238E27FC236}">
                <a16:creationId xmlns:a16="http://schemas.microsoft.com/office/drawing/2014/main" id="{1AC9E184-3DF5-4926-97CE-55E9C43E3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564" y="3570638"/>
            <a:ext cx="237744" cy="356616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2" name="Rectangle 10">
            <a:extLst>
              <a:ext uri="{FF2B5EF4-FFF2-40B4-BE49-F238E27FC236}">
                <a16:creationId xmlns:a16="http://schemas.microsoft.com/office/drawing/2014/main" id="{237513AB-ED88-4DEF-AD70-E8B392D86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78" y="3570970"/>
            <a:ext cx="237744" cy="3566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3" name="Rectangle 10">
            <a:extLst>
              <a:ext uri="{FF2B5EF4-FFF2-40B4-BE49-F238E27FC236}">
                <a16:creationId xmlns:a16="http://schemas.microsoft.com/office/drawing/2014/main" id="{90387B6D-B7F5-495F-839C-4C78D2142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924" y="3576734"/>
            <a:ext cx="237744" cy="3566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4" name="Rectangle 10">
            <a:extLst>
              <a:ext uri="{FF2B5EF4-FFF2-40B4-BE49-F238E27FC236}">
                <a16:creationId xmlns:a16="http://schemas.microsoft.com/office/drawing/2014/main" id="{7AA044C8-810F-4135-A04D-8C76EBB9B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665" y="3573138"/>
            <a:ext cx="237744" cy="3566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90" name="Rectangle 10">
            <a:extLst>
              <a:ext uri="{FF2B5EF4-FFF2-40B4-BE49-F238E27FC236}">
                <a16:creationId xmlns:a16="http://schemas.microsoft.com/office/drawing/2014/main" id="{BD5F5ABE-C3E7-41BE-9CB4-2553227D7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609" y="3570376"/>
            <a:ext cx="237744" cy="356616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1" name="Rectangle 10">
            <a:extLst>
              <a:ext uri="{FF2B5EF4-FFF2-40B4-BE49-F238E27FC236}">
                <a16:creationId xmlns:a16="http://schemas.microsoft.com/office/drawing/2014/main" id="{6B582DE2-CF72-45A8-BC81-E876C2D3C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4779" y="3571888"/>
            <a:ext cx="237744" cy="356616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9" name="Rectangle 10">
            <a:extLst>
              <a:ext uri="{FF2B5EF4-FFF2-40B4-BE49-F238E27FC236}">
                <a16:creationId xmlns:a16="http://schemas.microsoft.com/office/drawing/2014/main" id="{D6ED0AAE-1019-4FAD-A7BD-AE72649B0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1723" y="3575733"/>
            <a:ext cx="237744" cy="356616"/>
          </a:xfrm>
          <a:prstGeom prst="rect">
            <a:avLst/>
          </a:prstGeom>
          <a:gradFill rotWithShape="0">
            <a:gsLst>
              <a:gs pos="0">
                <a:srgbClr val="A8CED6">
                  <a:gamma/>
                  <a:shade val="56078"/>
                  <a:invGamma/>
                </a:srgbClr>
              </a:gs>
              <a:gs pos="50000">
                <a:srgbClr val="A8CED6"/>
              </a:gs>
              <a:gs pos="100000">
                <a:srgbClr val="A8CED6">
                  <a:gamma/>
                  <a:shade val="56078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Line 53">
            <a:extLst>
              <a:ext uri="{FF2B5EF4-FFF2-40B4-BE49-F238E27FC236}">
                <a16:creationId xmlns:a16="http://schemas.microsoft.com/office/drawing/2014/main" id="{085B9AB7-A0C3-4DFA-A4A8-3DA0B6195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0526" y="3576734"/>
            <a:ext cx="140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Rectangle 5">
            <a:extLst>
              <a:ext uri="{FF2B5EF4-FFF2-40B4-BE49-F238E27FC236}">
                <a16:creationId xmlns:a16="http://schemas.microsoft.com/office/drawing/2014/main" id="{E2088F36-A331-4AEE-81FD-6AB815E2E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144" y="3576641"/>
            <a:ext cx="236538" cy="142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6D5A76AC-CF92-42DF-87E3-214E847C5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602" y="3576641"/>
            <a:ext cx="236538" cy="142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" name="Rectangle 7">
            <a:extLst>
              <a:ext uri="{FF2B5EF4-FFF2-40B4-BE49-F238E27FC236}">
                <a16:creationId xmlns:a16="http://schemas.microsoft.com/office/drawing/2014/main" id="{E3D05EE7-DE35-4E9B-8C86-711BD0D8D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2139" y="3931920"/>
            <a:ext cx="238125" cy="10698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10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87" grpId="0" animBg="1"/>
      <p:bldP spid="8195" grpId="0"/>
      <p:bldP spid="120838" grpId="0" autoUpdateAnimBg="0"/>
      <p:bldP spid="120853" grpId="0" autoUpdateAnimBg="0"/>
      <p:bldP spid="120854" grpId="0" autoUpdateAnimBg="0"/>
      <p:bldP spid="8235" grpId="0"/>
      <p:bldP spid="8236" grpId="0" animBg="1"/>
      <p:bldP spid="8237" grpId="0"/>
      <p:bldP spid="120859" grpId="0" autoUpdateAnimBg="0"/>
      <p:bldP spid="8232" grpId="0"/>
      <p:bldP spid="8233" grpId="0" animBg="1"/>
      <p:bldP spid="8234" grpId="0"/>
      <p:bldP spid="120874" grpId="0" autoUpdateAnimBg="0"/>
      <p:bldP spid="93" grpId="0" autoUpdateAnimBg="0"/>
      <p:bldP spid="100" grpId="0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63" grpId="0" animBg="1"/>
      <p:bldP spid="164" grpId="0" animBg="1"/>
      <p:bldP spid="165" grpId="0" animBg="1"/>
      <p:bldP spid="166" grpId="0" animBg="1"/>
      <p:bldP spid="8" grpId="0" animBg="1"/>
      <p:bldP spid="169" grpId="0" autoUpdateAnimBg="0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utoUpdateAnimBg="0"/>
      <p:bldP spid="183" grpId="0"/>
      <p:bldP spid="184" grpId="0"/>
      <p:bldP spid="185" grpId="0"/>
      <p:bldP spid="186" grpId="0"/>
      <p:bldP spid="188" grpId="0" animBg="1"/>
      <p:bldP spid="188" grpId="1" animBg="1"/>
      <p:bldP spid="192" grpId="0" animBg="1"/>
      <p:bldP spid="193" grpId="0" animBg="1"/>
      <p:bldP spid="194" grpId="0" animBg="1"/>
      <p:bldP spid="190" grpId="0" animBg="1"/>
      <p:bldP spid="190" grpId="1" animBg="1"/>
      <p:bldP spid="191" grpId="0" animBg="1"/>
      <p:bldP spid="191" grpId="1" animBg="1"/>
      <p:bldP spid="189" grpId="0" animBg="1"/>
      <p:bldP spid="189" grpId="1" animBg="1"/>
      <p:bldP spid="73" grpId="0" animBg="1"/>
      <p:bldP spid="74" grpId="0" animBg="1"/>
      <p:bldP spid="75" grpId="0" animBg="1"/>
      <p:bldP spid="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2">
            <a:extLst>
              <a:ext uri="{FF2B5EF4-FFF2-40B4-BE49-F238E27FC236}">
                <a16:creationId xmlns:a16="http://schemas.microsoft.com/office/drawing/2014/main" id="{84E03338-69A6-4940-BA09-61C5E9CF0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50" y="1020352"/>
            <a:ext cx="8047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Work this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F4A38526-D611-4822-B4ED-FBF6204908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9711" y="1546235"/>
                <a:ext cx="1676400" cy="7861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4" name="Text Box 22">
                <a:extLst>
                  <a:ext uri="{FF2B5EF4-FFF2-40B4-BE49-F238E27FC236}">
                    <a16:creationId xmlns:a16="http://schemas.microsoft.com/office/drawing/2014/main" id="{F4A38526-D611-4822-B4ED-FBF620490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29711" y="1546235"/>
                <a:ext cx="1676400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7">
            <a:extLst>
              <a:ext uri="{FF2B5EF4-FFF2-40B4-BE49-F238E27FC236}">
                <a16:creationId xmlns:a16="http://schemas.microsoft.com/office/drawing/2014/main" id="{BD7363EA-146A-48C0-A238-D66A939D0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94" y="2915837"/>
            <a:ext cx="81652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We have to convert to equivalent fractions with 40 as denominator</a:t>
            </a:r>
          </a:p>
        </p:txBody>
      </p:sp>
      <p:sp>
        <p:nvSpPr>
          <p:cNvPr id="49" name="Text Box 18">
            <a:extLst>
              <a:ext uri="{FF2B5EF4-FFF2-40B4-BE49-F238E27FC236}">
                <a16:creationId xmlns:a16="http://schemas.microsoft.com/office/drawing/2014/main" id="{35C0F422-EBB9-4A18-9FEC-916A1C979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60" y="4240856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8</a:t>
            </a:r>
          </a:p>
        </p:txBody>
      </p:sp>
      <p:sp>
        <p:nvSpPr>
          <p:cNvPr id="50" name="Text Box 17">
            <a:extLst>
              <a:ext uri="{FF2B5EF4-FFF2-40B4-BE49-F238E27FC236}">
                <a16:creationId xmlns:a16="http://schemas.microsoft.com/office/drawing/2014/main" id="{BAA4AD12-F0B5-4C6C-A479-EDBF5AC51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872" y="4302411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F943D73-E610-42E4-8D40-5BB627219222}"/>
              </a:ext>
            </a:extLst>
          </p:cNvPr>
          <p:cNvSpPr/>
          <p:nvPr/>
        </p:nvSpPr>
        <p:spPr>
          <a:xfrm>
            <a:off x="7923224" y="6126480"/>
            <a:ext cx="1161197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68A29221-FAA6-4F1F-9A0E-7099CD93C4A8}"/>
              </a:ext>
            </a:extLst>
          </p:cNvPr>
          <p:cNvSpPr/>
          <p:nvPr/>
        </p:nvSpPr>
        <p:spPr>
          <a:xfrm>
            <a:off x="369750" y="656283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14D031E1-9DF1-4188-BBB3-14FC0DA29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708" y="3852876"/>
            <a:ext cx="361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5</a:t>
            </a:r>
          </a:p>
        </p:txBody>
      </p:sp>
      <p:sp>
        <p:nvSpPr>
          <p:cNvPr id="35" name="Line 10">
            <a:extLst>
              <a:ext uri="{FF2B5EF4-FFF2-40B4-BE49-F238E27FC236}">
                <a16:creationId xmlns:a16="http://schemas.microsoft.com/office/drawing/2014/main" id="{FE8301ED-9641-475E-9347-05156AFAE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886" y="4274988"/>
            <a:ext cx="313228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17">
            <a:extLst>
              <a:ext uri="{FF2B5EF4-FFF2-40B4-BE49-F238E27FC236}">
                <a16:creationId xmlns:a16="http://schemas.microsoft.com/office/drawing/2014/main" id="{B8BDEBF9-68D5-41FB-B63B-E062EA556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491" y="3995912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 Black" panose="020B0A04020102020204" pitchFamily="34" charset="0"/>
              </a:rPr>
              <a:t>+</a:t>
            </a:r>
            <a:endParaRPr lang="en-GB" altLang="en-US" dirty="0"/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87F35A04-BAD5-4333-A010-0E508DBA4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871" y="3896752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5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5E2B7292-6DDC-4A75-B2D5-BBED40AE9F00}"/>
              </a:ext>
            </a:extLst>
          </p:cNvPr>
          <p:cNvSpPr txBox="1">
            <a:spLocks noChangeArrowheads="1"/>
          </p:cNvSpPr>
          <p:nvPr/>
        </p:nvSpPr>
        <p:spPr>
          <a:xfrm>
            <a:off x="146050" y="179387"/>
            <a:ext cx="7469188" cy="58261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rgbClr val="5B009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2800"/>
              <a:t>Fractions with different denominators</a:t>
            </a:r>
            <a:endParaRPr lang="en-GB" altLang="en-US" sz="2800" dirty="0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8D66FB07-A03D-4A7C-BE24-7AE8A80DA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05" y="2429813"/>
            <a:ext cx="50628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The common multiple of 8 and 5 is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426408-0C7A-4F69-BA1E-9410A74B989A}"/>
              </a:ext>
            </a:extLst>
          </p:cNvPr>
          <p:cNvSpPr txBox="1"/>
          <p:nvPr/>
        </p:nvSpPr>
        <p:spPr>
          <a:xfrm>
            <a:off x="5334000" y="2448376"/>
            <a:ext cx="7701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/>
              <a:t>40</a:t>
            </a:r>
            <a:endParaRPr lang="en-GB" dirty="0"/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37246AC6-F606-42D0-84AE-76AEDAB86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443" y="4224639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5</a:t>
            </a:r>
          </a:p>
        </p:txBody>
      </p:sp>
      <p:sp>
        <p:nvSpPr>
          <p:cNvPr id="44" name="Text Box 17">
            <a:extLst>
              <a:ext uri="{FF2B5EF4-FFF2-40B4-BE49-F238E27FC236}">
                <a16:creationId xmlns:a16="http://schemas.microsoft.com/office/drawing/2014/main" id="{E4E0E1DF-C186-4A52-8D95-8935F1BF7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855" y="4286194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8</a:t>
            </a:r>
          </a:p>
        </p:txBody>
      </p:sp>
      <p:sp>
        <p:nvSpPr>
          <p:cNvPr id="45" name="Text Box 9">
            <a:extLst>
              <a:ext uri="{FF2B5EF4-FFF2-40B4-BE49-F238E27FC236}">
                <a16:creationId xmlns:a16="http://schemas.microsoft.com/office/drawing/2014/main" id="{1326E68D-FAFC-4CD8-B11C-4C193AB71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691" y="3836659"/>
            <a:ext cx="3619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1</a:t>
            </a:r>
          </a:p>
        </p:txBody>
      </p:sp>
      <p:sp>
        <p:nvSpPr>
          <p:cNvPr id="46" name="Line 10">
            <a:extLst>
              <a:ext uri="{FF2B5EF4-FFF2-40B4-BE49-F238E27FC236}">
                <a16:creationId xmlns:a16="http://schemas.microsoft.com/office/drawing/2014/main" id="{E7EF08B1-F817-4A58-8337-D8466CBA9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9869" y="4258771"/>
            <a:ext cx="313228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Text Box 17">
            <a:extLst>
              <a:ext uri="{FF2B5EF4-FFF2-40B4-BE49-F238E27FC236}">
                <a16:creationId xmlns:a16="http://schemas.microsoft.com/office/drawing/2014/main" id="{CB1CAB37-8741-4D8C-BD67-90D88F49F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51" y="5837648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=</a:t>
            </a:r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2F32CBB9-428F-4DA0-8D86-15CDEEB5F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854" y="3880535"/>
            <a:ext cx="546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</a:rPr>
              <a:t>× 8</a:t>
            </a:r>
          </a:p>
        </p:txBody>
      </p:sp>
      <p:sp>
        <p:nvSpPr>
          <p:cNvPr id="53" name="Text Box 18">
            <a:extLst>
              <a:ext uri="{FF2B5EF4-FFF2-40B4-BE49-F238E27FC236}">
                <a16:creationId xmlns:a16="http://schemas.microsoft.com/office/drawing/2014/main" id="{66B119A9-9E5A-4F35-B8D5-FF41CFABC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59" y="5103089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40</a:t>
            </a:r>
          </a:p>
        </p:txBody>
      </p:sp>
      <p:sp>
        <p:nvSpPr>
          <p:cNvPr id="55" name="Text Box 9">
            <a:extLst>
              <a:ext uri="{FF2B5EF4-FFF2-40B4-BE49-F238E27FC236}">
                <a16:creationId xmlns:a16="http://schemas.microsoft.com/office/drawing/2014/main" id="{D5BD369A-5A0B-4EA4-8E4F-F96A3DB2C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707" y="4715109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25</a:t>
            </a: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F7F3D254-1798-4D99-B22A-E98014BA6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885" y="5137221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Text Box 17">
            <a:extLst>
              <a:ext uri="{FF2B5EF4-FFF2-40B4-BE49-F238E27FC236}">
                <a16:creationId xmlns:a16="http://schemas.microsoft.com/office/drawing/2014/main" id="{03CF71BA-18EB-4A0F-9BC1-C0E842A22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490" y="4858145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 Black" panose="020B0A04020102020204" pitchFamily="34" charset="0"/>
              </a:rPr>
              <a:t>+</a:t>
            </a:r>
            <a:endParaRPr lang="en-GB" altLang="en-US" dirty="0"/>
          </a:p>
        </p:txBody>
      </p:sp>
      <p:sp>
        <p:nvSpPr>
          <p:cNvPr id="59" name="Text Box 18">
            <a:extLst>
              <a:ext uri="{FF2B5EF4-FFF2-40B4-BE49-F238E27FC236}">
                <a16:creationId xmlns:a16="http://schemas.microsoft.com/office/drawing/2014/main" id="{9E91BDD8-5BCE-4DD7-BF47-C97E049E6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442" y="5086872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40</a:t>
            </a:r>
          </a:p>
        </p:txBody>
      </p:sp>
      <p:sp>
        <p:nvSpPr>
          <p:cNvPr id="61" name="Text Box 9">
            <a:extLst>
              <a:ext uri="{FF2B5EF4-FFF2-40B4-BE49-F238E27FC236}">
                <a16:creationId xmlns:a16="http://schemas.microsoft.com/office/drawing/2014/main" id="{DE156757-CE84-4700-AE18-9A645352D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2366" y="4713075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8</a:t>
            </a:r>
          </a:p>
        </p:txBody>
      </p:sp>
      <p:sp>
        <p:nvSpPr>
          <p:cNvPr id="62" name="Line 10">
            <a:extLst>
              <a:ext uri="{FF2B5EF4-FFF2-40B4-BE49-F238E27FC236}">
                <a16:creationId xmlns:a16="http://schemas.microsoft.com/office/drawing/2014/main" id="{E88D68DB-52D5-478A-8D0D-0ED844A50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9868" y="5121004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17">
            <a:extLst>
              <a:ext uri="{FF2B5EF4-FFF2-40B4-BE49-F238E27FC236}">
                <a16:creationId xmlns:a16="http://schemas.microsoft.com/office/drawing/2014/main" id="{50B280B0-87C3-4107-BA4C-C0FCB3164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851" y="4929724"/>
            <a:ext cx="3642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=</a:t>
            </a:r>
          </a:p>
        </p:txBody>
      </p:sp>
      <p:sp>
        <p:nvSpPr>
          <p:cNvPr id="65" name="Text Box 18">
            <a:extLst>
              <a:ext uri="{FF2B5EF4-FFF2-40B4-BE49-F238E27FC236}">
                <a16:creationId xmlns:a16="http://schemas.microsoft.com/office/drawing/2014/main" id="{D18E7988-624D-4C00-8285-2E14C6E5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016" y="6058776"/>
            <a:ext cx="5277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40</a:t>
            </a:r>
          </a:p>
        </p:txBody>
      </p:sp>
      <p:sp>
        <p:nvSpPr>
          <p:cNvPr id="66" name="Text Box 9">
            <a:extLst>
              <a:ext uri="{FF2B5EF4-FFF2-40B4-BE49-F238E27FC236}">
                <a16:creationId xmlns:a16="http://schemas.microsoft.com/office/drawing/2014/main" id="{5B9A77F8-566B-4663-B644-BDD451563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6264" y="5670796"/>
            <a:ext cx="54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33</a:t>
            </a:r>
          </a:p>
        </p:txBody>
      </p:sp>
      <p:sp>
        <p:nvSpPr>
          <p:cNvPr id="67" name="Line 10">
            <a:extLst>
              <a:ext uri="{FF2B5EF4-FFF2-40B4-BE49-F238E27FC236}">
                <a16:creationId xmlns:a16="http://schemas.microsoft.com/office/drawing/2014/main" id="{CF2E415D-6D3C-4941-94FC-88B672ED3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5442" y="6092908"/>
            <a:ext cx="502920" cy="0"/>
          </a:xfrm>
          <a:prstGeom prst="line">
            <a:avLst/>
          </a:prstGeom>
          <a:noFill/>
          <a:ln w="28575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10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49" grpId="0" autoUpdateAnimBg="0"/>
      <p:bldP spid="50" grpId="0" autoUpdateAnimBg="0"/>
      <p:bldP spid="32" grpId="0"/>
      <p:bldP spid="35" grpId="0" animBg="1"/>
      <p:bldP spid="39" grpId="0" autoUpdateAnimBg="0"/>
      <p:bldP spid="40" grpId="0" autoUpdateAnimBg="0"/>
      <p:bldP spid="30" grpId="0" autoUpdateAnimBg="0"/>
      <p:bldP spid="31" grpId="0"/>
      <p:bldP spid="43" grpId="0" autoUpdateAnimBg="0"/>
      <p:bldP spid="44" grpId="0" autoUpdateAnimBg="0"/>
      <p:bldP spid="45" grpId="0"/>
      <p:bldP spid="46" grpId="0" animBg="1"/>
      <p:bldP spid="48" grpId="0" autoUpdateAnimBg="0"/>
      <p:bldP spid="52" grpId="0" autoUpdateAnimBg="0"/>
      <p:bldP spid="53" grpId="0" autoUpdateAnimBg="0"/>
      <p:bldP spid="55" grpId="0"/>
      <p:bldP spid="56" grpId="0" animBg="1"/>
      <p:bldP spid="57" grpId="0" autoUpdateAnimBg="0"/>
      <p:bldP spid="59" grpId="0" autoUpdateAnimBg="0"/>
      <p:bldP spid="61" grpId="0"/>
      <p:bldP spid="62" grpId="0" animBg="1"/>
      <p:bldP spid="63" grpId="0" autoUpdateAnimBg="0"/>
      <p:bldP spid="65" grpId="0" autoUpdateAnimBg="0"/>
      <p:bldP spid="66" grpId="0"/>
      <p:bldP spid="6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5CA9D40-7EC2-4A1D-950E-91E5EA408087}" vid="{EC16E123-FABB-4795-B0A0-D620E6E1B7D3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2</Template>
  <TotalTime>2992</TotalTime>
  <Words>1103</Words>
  <Application>Microsoft Office PowerPoint</Application>
  <PresentationFormat>On-screen Show (4:3)</PresentationFormat>
  <Paragraphs>249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Cambria Math</vt:lpstr>
      <vt:lpstr>Comic Sans MS</vt:lpstr>
      <vt:lpstr>Times New Roman</vt:lpstr>
      <vt:lpstr>Wingdings 2</vt:lpstr>
      <vt:lpstr>Theme1</vt:lpstr>
      <vt:lpstr>Adding and subtracting fractions</vt:lpstr>
      <vt:lpstr>Fractions with common denominators</vt:lpstr>
      <vt:lpstr>Fractions with common denominators</vt:lpstr>
      <vt:lpstr>Fractions with common denominators</vt:lpstr>
      <vt:lpstr>Fractions with common denominators</vt:lpstr>
      <vt:lpstr>Fractions with common denominators</vt:lpstr>
      <vt:lpstr>Fractions with different denominators</vt:lpstr>
      <vt:lpstr>Fractions with different denominators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 of a quantity</dc:title>
  <dc:creator>Mathssupport</dc:creator>
  <cp:lastModifiedBy>Orlando Hurtado</cp:lastModifiedBy>
  <cp:revision>130</cp:revision>
  <dcterms:created xsi:type="dcterms:W3CDTF">2020-04-04T09:32:03Z</dcterms:created>
  <dcterms:modified xsi:type="dcterms:W3CDTF">2021-02-15T15:20:45Z</dcterms:modified>
</cp:coreProperties>
</file>